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9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94660"/>
  </p:normalViewPr>
  <p:slideViewPr>
    <p:cSldViewPr>
      <p:cViewPr>
        <p:scale>
          <a:sx n="66" d="100"/>
          <a:sy n="66" d="100"/>
        </p:scale>
        <p:origin x="-444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499A87C-ED31-4E27-99E3-3ADFB7A1B22C}" type="datetimeFigureOut">
              <a:rPr lang="en-US"/>
              <a:pPr>
                <a:defRPr/>
              </a:pPr>
              <a:t>10/19/2012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DF66EA3-BEB1-4AB9-8642-D66E3BA7D7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4DDE133-E6CD-4FC7-A4DB-DFFD75624EB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491B93-569C-430C-954B-30DE6DD2E17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DC8F8B-3C2F-4BAF-A359-5C90972EE3B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A04869B-6647-4105-AE33-58ACF8B1C1F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37284D-F7D0-47DE-BC35-5CF2C4FB34A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B6E381-1D8E-4145-84A3-068B831C89E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F93928E-C575-4C15-A199-799DE15AB2C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E6D54B3-AAEF-489E-9906-732D4634C1C7}" type="datetimeFigureOut">
              <a:rPr lang="en-US"/>
              <a:pPr>
                <a:defRPr/>
              </a:pPr>
              <a:t>10/19/2012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232513B-9F02-43C7-8238-F2106E87F3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272AC-0207-498D-B20D-826FB06A616C}" type="datetimeFigureOut">
              <a:rPr lang="en-US"/>
              <a:pPr>
                <a:defRPr/>
              </a:pPr>
              <a:t>10/19/2012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E0C51-1B34-4E0D-8A6D-DE655F0897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7A60C-A3D7-4795-A0C8-75FF6A6B8203}" type="datetimeFigureOut">
              <a:rPr lang="en-US"/>
              <a:pPr>
                <a:defRPr/>
              </a:pPr>
              <a:t>10/19/2012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A1F06-A725-4373-9245-AC10133315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5768E-D5CE-4063-BD71-53A02A048B1D}" type="datetimeFigureOut">
              <a:rPr lang="en-US"/>
              <a:pPr>
                <a:defRPr/>
              </a:pPr>
              <a:t>10/19/2012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63621-38BD-481D-ACB3-EBDA626648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77EF0-51A0-439D-995A-14F959B7C20D}" type="datetimeFigureOut">
              <a:rPr lang="en-US"/>
              <a:pPr>
                <a:defRPr/>
              </a:pPr>
              <a:t>10/19/2012</a:t>
            </a:fld>
            <a:endParaRPr lang="en-US" dirty="0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DA1E203-14B4-4CFD-A640-E6C4D40D9C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CC8440E-74DD-4BB8-B470-84464FE87735}" type="datetimeFigureOut">
              <a:rPr lang="en-US"/>
              <a:pPr>
                <a:defRPr/>
              </a:pPr>
              <a:t>10/19/2012</a:t>
            </a:fld>
            <a:endParaRPr lang="en-US" dirty="0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EE95A35-D73F-4F58-86DB-A62E0AD67B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657E71E-181B-471F-8842-0A34A5C76329}" type="datetimeFigureOut">
              <a:rPr lang="en-US"/>
              <a:pPr>
                <a:defRPr/>
              </a:pPr>
              <a:t>10/19/2012</a:t>
            </a:fld>
            <a:endParaRPr lang="en-US" dirty="0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56DB7C-769E-4FDA-A3EE-E246DC3BA8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3A5C7-D827-4C14-8978-BED07F8C36AB}" type="datetimeFigureOut">
              <a:rPr lang="en-US"/>
              <a:pPr>
                <a:defRPr/>
              </a:pPr>
              <a:t>10/19/2012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1FFF3-4CFD-4468-87EE-9ED4AC7B56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BB1E7-59DE-4593-9CCE-C4545B020712}" type="datetimeFigureOut">
              <a:rPr lang="en-US"/>
              <a:pPr>
                <a:defRPr/>
              </a:pPr>
              <a:t>10/19/2012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954A7D2-6B03-467C-80F9-CDB9358186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F06C8-46A4-4368-A8E5-C4906C68C859}" type="datetimeFigureOut">
              <a:rPr lang="en-US"/>
              <a:pPr>
                <a:defRPr/>
              </a:pPr>
              <a:t>10/19/2012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2CA2F-CE11-450F-817F-E73E5EB5E8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1849A6-586C-41E3-9FD7-121EB5EA24FD}" type="datetimeFigureOut">
              <a:rPr lang="en-US"/>
              <a:pPr>
                <a:defRPr/>
              </a:pPr>
              <a:t>10/19/2012</a:t>
            </a:fld>
            <a:endParaRPr lang="en-US" dirty="0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2E1AFFAD-CB58-4687-ACD3-DFD0AC1C86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ED7C009-7469-4998-8ADB-A4255C821AEE}" type="datetimeFigureOut">
              <a:rPr lang="en-US"/>
              <a:pPr>
                <a:defRPr/>
              </a:pPr>
              <a:t>10/19/2012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C4DAA9EE-AFB1-4BD9-9260-99F5DD11D4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6" r:id="rId4"/>
    <p:sldLayoutId id="2147483687" r:id="rId5"/>
    <p:sldLayoutId id="2147483682" r:id="rId6"/>
    <p:sldLayoutId id="2147483688" r:id="rId7"/>
    <p:sldLayoutId id="2147483681" r:id="rId8"/>
    <p:sldLayoutId id="2147483689" r:id="rId9"/>
    <p:sldLayoutId id="2147483680" r:id="rId10"/>
    <p:sldLayoutId id="214748369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 anchor="b"/>
          <a:lstStyle/>
          <a:p>
            <a:pPr algn="ctr"/>
            <a:r>
              <a:rPr lang="bg-BG" sz="2400" smtClean="0"/>
              <a:t>ДОБРИ ПРАКТИКИ В РУСЕНСКИ УНИВЕРСИТЕТ „АНГЕЛ КЪНЧЕВ“</a:t>
            </a:r>
            <a:endParaRPr lang="en-US" sz="2400" smtClean="0"/>
          </a:p>
        </p:txBody>
      </p:sp>
      <p:sp>
        <p:nvSpPr>
          <p:cNvPr id="14338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 anchor="ctr"/>
          <a:lstStyle/>
          <a:p>
            <a:pPr marL="0" indent="0" algn="ctr">
              <a:buFont typeface="Wingdings" pitchFamily="2" charset="2"/>
              <a:buNone/>
            </a:pPr>
            <a:r>
              <a:rPr lang="bg-BG" sz="3200" b="1" i="1" smtClean="0">
                <a:solidFill>
                  <a:srgbClr val="000000"/>
                </a:solidFill>
                <a:latin typeface="Arial" charset="0"/>
              </a:rPr>
              <a:t>Аграрно-индустриален факултет</a:t>
            </a:r>
            <a:endParaRPr lang="en-US" sz="3200" b="1" i="1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 anchor="b"/>
          <a:lstStyle/>
          <a:p>
            <a:pPr algn="ctr"/>
            <a:r>
              <a:rPr lang="bg-BG" sz="2400" smtClean="0"/>
              <a:t>ДОБРИ ПРАКТИКИ В РУСЕНСКИ УНИВЕРСИТЕТ „АНГЕЛ КЪНЧЕВ“</a:t>
            </a:r>
            <a:endParaRPr lang="en-US" sz="240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 anchor="ctr"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bg-BG" sz="2400" b="1" i="1" dirty="0" smtClean="0">
                <a:solidFill>
                  <a:srgbClr val="000000"/>
                </a:solidFill>
                <a:latin typeface="Arial" charset="0"/>
              </a:rPr>
              <a:t>Катедра - Земеделска техника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400" b="1" i="1" dirty="0" err="1" smtClean="0">
                <a:solidFill>
                  <a:srgbClr val="000000"/>
                </a:solidFill>
                <a:latin typeface="Arial" charset="0"/>
              </a:rPr>
              <a:t>Катедра</a:t>
            </a:r>
            <a:r>
              <a:rPr lang="ru-RU" sz="2400" b="1" i="1" dirty="0" smtClean="0">
                <a:solidFill>
                  <a:srgbClr val="000000"/>
                </a:solidFill>
                <a:latin typeface="Arial" charset="0"/>
              </a:rPr>
              <a:t> - Ремонт</a:t>
            </a:r>
            <a:r>
              <a:rPr lang="ru-RU" sz="2400" b="1" i="1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ru-RU" sz="2400" b="1" i="1" dirty="0" err="1">
                <a:solidFill>
                  <a:srgbClr val="000000"/>
                </a:solidFill>
                <a:latin typeface="Arial" charset="0"/>
              </a:rPr>
              <a:t>надеждност</a:t>
            </a:r>
            <a:r>
              <a:rPr lang="ru-RU" sz="2400" b="1" i="1" dirty="0">
                <a:solidFill>
                  <a:srgbClr val="000000"/>
                </a:solidFill>
                <a:latin typeface="Arial" charset="0"/>
              </a:rPr>
              <a:t> и </a:t>
            </a:r>
            <a:r>
              <a:rPr lang="ru-RU" sz="2400" b="1" i="1" dirty="0" err="1">
                <a:solidFill>
                  <a:srgbClr val="000000"/>
                </a:solidFill>
                <a:latin typeface="Arial" charset="0"/>
              </a:rPr>
              <a:t>химични</a:t>
            </a:r>
            <a:r>
              <a:rPr lang="ru-RU" sz="2400" b="1" i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400" b="1" i="1" dirty="0" smtClean="0">
                <a:solidFill>
                  <a:srgbClr val="000000"/>
                </a:solidFill>
                <a:latin typeface="Arial" charset="0"/>
              </a:rPr>
              <a:t>технологии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bg-BG" sz="2400" b="1" i="1" dirty="0" smtClean="0">
                <a:solidFill>
                  <a:srgbClr val="000000"/>
                </a:solidFill>
                <a:latin typeface="Arial" charset="0"/>
              </a:rPr>
              <a:t>Катедра - Топлотехника</a:t>
            </a:r>
            <a:r>
              <a:rPr lang="bg-BG" sz="2400" b="1" i="1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bg-BG" sz="2400" b="1" i="1" dirty="0" err="1">
                <a:solidFill>
                  <a:srgbClr val="000000"/>
                </a:solidFill>
                <a:latin typeface="Arial" charset="0"/>
              </a:rPr>
              <a:t>хидро</a:t>
            </a:r>
            <a:r>
              <a:rPr lang="bg-BG" sz="2400" b="1" i="1" dirty="0">
                <a:solidFill>
                  <a:srgbClr val="000000"/>
                </a:solidFill>
                <a:latin typeface="Arial" charset="0"/>
              </a:rPr>
              <a:t> и </a:t>
            </a:r>
            <a:r>
              <a:rPr lang="bg-BG" sz="2400" b="1" i="1" dirty="0" smtClean="0">
                <a:solidFill>
                  <a:srgbClr val="000000"/>
                </a:solidFill>
                <a:latin typeface="Arial" charset="0"/>
              </a:rPr>
              <a:t>пневмотехника, </a:t>
            </a:r>
            <a:r>
              <a:rPr lang="ru-RU" sz="2400" b="1" i="1" dirty="0" err="1" smtClean="0">
                <a:solidFill>
                  <a:srgbClr val="000000"/>
                </a:solidFill>
                <a:latin typeface="Arial" charset="0"/>
              </a:rPr>
              <a:t>екология</a:t>
            </a:r>
            <a:r>
              <a:rPr lang="ru-RU" sz="2400" b="1" i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400" b="1" i="1" dirty="0">
                <a:solidFill>
                  <a:srgbClr val="000000"/>
                </a:solidFill>
                <a:latin typeface="Arial" charset="0"/>
              </a:rPr>
              <a:t>и </a:t>
            </a:r>
            <a:r>
              <a:rPr lang="ru-RU" sz="2400" b="1" i="1" dirty="0" err="1">
                <a:solidFill>
                  <a:srgbClr val="000000"/>
                </a:solidFill>
                <a:latin typeface="Arial" charset="0"/>
              </a:rPr>
              <a:t>опазване</a:t>
            </a:r>
            <a:r>
              <a:rPr lang="ru-RU" sz="2400" b="1" i="1" dirty="0">
                <a:solidFill>
                  <a:srgbClr val="000000"/>
                </a:solidFill>
                <a:latin typeface="Arial" charset="0"/>
              </a:rPr>
              <a:t> на </a:t>
            </a:r>
            <a:r>
              <a:rPr lang="ru-RU" sz="2400" b="1" i="1" dirty="0" err="1">
                <a:solidFill>
                  <a:srgbClr val="000000"/>
                </a:solidFill>
                <a:latin typeface="Arial" charset="0"/>
              </a:rPr>
              <a:t>околната</a:t>
            </a:r>
            <a:r>
              <a:rPr lang="ru-RU" sz="2400" b="1" i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400" b="1" i="1" dirty="0" smtClean="0">
                <a:solidFill>
                  <a:srgbClr val="000000"/>
                </a:solidFill>
                <a:latin typeface="Arial" charset="0"/>
              </a:rPr>
              <a:t>среда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400" b="1" i="1" dirty="0" err="1" smtClean="0">
                <a:solidFill>
                  <a:srgbClr val="000000"/>
                </a:solidFill>
                <a:latin typeface="Arial" charset="0"/>
              </a:rPr>
              <a:t>Катедра</a:t>
            </a:r>
            <a:r>
              <a:rPr lang="ru-RU" sz="2400" b="1" i="1" dirty="0" smtClean="0">
                <a:solidFill>
                  <a:srgbClr val="000000"/>
                </a:solidFill>
                <a:latin typeface="Arial" charset="0"/>
              </a:rPr>
              <a:t> - Теория </a:t>
            </a:r>
            <a:r>
              <a:rPr lang="ru-RU" sz="2400" b="1" i="1" dirty="0">
                <a:solidFill>
                  <a:srgbClr val="000000"/>
                </a:solidFill>
                <a:latin typeface="Arial" charset="0"/>
              </a:rPr>
              <a:t>на </a:t>
            </a:r>
            <a:r>
              <a:rPr lang="ru-RU" sz="2400" b="1" i="1" dirty="0" err="1">
                <a:solidFill>
                  <a:srgbClr val="000000"/>
                </a:solidFill>
                <a:latin typeface="Arial" charset="0"/>
              </a:rPr>
              <a:t>механизмите</a:t>
            </a:r>
            <a:r>
              <a:rPr lang="ru-RU" sz="2400" b="1" i="1" dirty="0">
                <a:solidFill>
                  <a:srgbClr val="000000"/>
                </a:solidFill>
                <a:latin typeface="Arial" charset="0"/>
              </a:rPr>
              <a:t> и </a:t>
            </a:r>
            <a:r>
              <a:rPr lang="ru-RU" sz="2400" b="1" i="1" dirty="0" err="1">
                <a:solidFill>
                  <a:srgbClr val="000000"/>
                </a:solidFill>
                <a:latin typeface="Arial" charset="0"/>
              </a:rPr>
              <a:t>машините</a:t>
            </a:r>
            <a:r>
              <a:rPr lang="ru-RU" sz="2400" b="1" i="1" dirty="0">
                <a:solidFill>
                  <a:srgbClr val="000000"/>
                </a:solidFill>
                <a:latin typeface="Arial" charset="0"/>
              </a:rPr>
              <a:t> и </a:t>
            </a:r>
            <a:r>
              <a:rPr lang="ru-RU" sz="2400" b="1" i="1" dirty="0" err="1">
                <a:solidFill>
                  <a:srgbClr val="000000"/>
                </a:solidFill>
                <a:latin typeface="Arial" charset="0"/>
              </a:rPr>
              <a:t>подемно</a:t>
            </a:r>
            <a:r>
              <a:rPr lang="ru-RU" sz="2400" b="1" i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400" b="1" i="1" dirty="0" err="1">
                <a:solidFill>
                  <a:srgbClr val="000000"/>
                </a:solidFill>
                <a:latin typeface="Arial" charset="0"/>
              </a:rPr>
              <a:t>транспортна</a:t>
            </a:r>
            <a:r>
              <a:rPr lang="ru-RU" sz="2400" b="1" i="1" dirty="0">
                <a:solidFill>
                  <a:srgbClr val="000000"/>
                </a:solidFill>
                <a:latin typeface="Arial" charset="0"/>
              </a:rPr>
              <a:t> техника и </a:t>
            </a:r>
            <a:r>
              <a:rPr lang="ru-RU" sz="2400" b="1" i="1" dirty="0" smtClean="0">
                <a:solidFill>
                  <a:srgbClr val="000000"/>
                </a:solidFill>
                <a:latin typeface="Arial" charset="0"/>
              </a:rPr>
              <a:t>технологии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400" b="1" i="1" dirty="0" err="1" smtClean="0">
                <a:solidFill>
                  <a:srgbClr val="000000"/>
                </a:solidFill>
                <a:latin typeface="Arial" charset="0"/>
              </a:rPr>
              <a:t>Катедра</a:t>
            </a:r>
            <a:r>
              <a:rPr lang="ru-RU" sz="2400" b="1" i="1" dirty="0" smtClean="0">
                <a:solidFill>
                  <a:srgbClr val="000000"/>
                </a:solidFill>
                <a:latin typeface="Arial" charset="0"/>
              </a:rPr>
              <a:t> - </a:t>
            </a:r>
            <a:r>
              <a:rPr lang="ru-RU" sz="2400" b="1" i="1" dirty="0" err="1" smtClean="0">
                <a:solidFill>
                  <a:srgbClr val="000000"/>
                </a:solidFill>
                <a:latin typeface="Arial" charset="0"/>
              </a:rPr>
              <a:t>Промишлен</a:t>
            </a:r>
            <a:r>
              <a:rPr lang="ru-RU" sz="2400" b="1" i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400" b="1" i="1" dirty="0">
                <a:solidFill>
                  <a:srgbClr val="000000"/>
                </a:solidFill>
                <a:latin typeface="Arial" charset="0"/>
              </a:rPr>
              <a:t>дизайн</a:t>
            </a:r>
            <a:endParaRPr lang="ru-RU" sz="2400" b="1" i="1" dirty="0" smtClean="0">
              <a:solidFill>
                <a:srgbClr val="000000"/>
              </a:solidFill>
              <a:latin typeface="Arial" charset="0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bg-BG" sz="2400" b="1" i="1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 anchor="b"/>
          <a:lstStyle/>
          <a:p>
            <a:pPr algn="ctr"/>
            <a:r>
              <a:rPr lang="bg-BG" sz="2400" smtClean="0"/>
              <a:t>ДОБРИ ПРАКТИКИ В РУСЕНСКИ УНИВЕРСИТЕТ „АНГЕЛ КЪНЧЕВ“</a:t>
            </a:r>
            <a:endParaRPr lang="en-US" sz="240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812925"/>
            <a:ext cx="8153400" cy="4784725"/>
          </a:xfrm>
        </p:spPr>
        <p:txBody>
          <a:bodyPr>
            <a:normAutofit lnSpcReduction="10000"/>
          </a:bodyPr>
          <a:lstStyle/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bg-BG" sz="2400" b="1" i="1" dirty="0" smtClean="0">
                <a:solidFill>
                  <a:srgbClr val="000000"/>
                </a:solidFill>
                <a:latin typeface="Arial" charset="0"/>
              </a:rPr>
              <a:t>ДОБРИ ПРАКТИКИ ВЪВ ФАКУЛТЕТ</a:t>
            </a:r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bg-BG" sz="2400" b="1" i="1" dirty="0" smtClean="0">
                <a:solidFill>
                  <a:srgbClr val="000000"/>
                </a:solidFill>
                <a:latin typeface="Arial" charset="0"/>
              </a:rPr>
              <a:t>АГРАРНО-ИНДУСТРИАЛЕН</a:t>
            </a:r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endParaRPr lang="bg-BG" sz="2400" b="1" i="1" dirty="0" smtClean="0">
              <a:solidFill>
                <a:srgbClr val="000000"/>
              </a:solidFill>
              <a:latin typeface="Arial" charset="0"/>
            </a:endParaRP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bg-BG" sz="1800" b="1" i="1" dirty="0" smtClean="0">
                <a:solidFill>
                  <a:srgbClr val="000000"/>
                </a:solidFill>
                <a:latin typeface="Arial" charset="0"/>
              </a:rPr>
              <a:t>РАБОТА СЪС СТУДЕНТИ ОТ </a:t>
            </a:r>
            <a:r>
              <a:rPr lang="en-US" sz="1800" b="1" i="1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bg-BG" sz="1800" b="1" i="1" dirty="0" smtClean="0">
                <a:solidFill>
                  <a:srgbClr val="000000"/>
                </a:solidFill>
                <a:latin typeface="Arial" charset="0"/>
              </a:rPr>
              <a:t> КУРС;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bg-BG" sz="1800" b="1" i="1" dirty="0" smtClean="0">
                <a:solidFill>
                  <a:srgbClr val="000000"/>
                </a:solidFill>
                <a:latin typeface="Arial" charset="0"/>
              </a:rPr>
              <a:t>ОРГАНИЗИРАНЕ НА ПЕРИОДИЧНИ СРЕЩИ;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bg-BG" sz="1800" b="1" i="1" dirty="0" smtClean="0">
                <a:solidFill>
                  <a:srgbClr val="000000"/>
                </a:solidFill>
                <a:latin typeface="Arial" charset="0"/>
              </a:rPr>
              <a:t>ЗАПОЗНАВАНЕ С ОБУЧАВАЩАТА КАТЕДРА;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bg-BG" sz="1800" b="1" i="1" dirty="0" smtClean="0">
                <a:solidFill>
                  <a:srgbClr val="000000"/>
                </a:solidFill>
                <a:latin typeface="Arial" charset="0"/>
              </a:rPr>
              <a:t>ЗАПОЗНАВАНЕ С УЧЕБНИТЕ ПЛАНОВЕ ЗА СЪОТВЕТНАТА СПЕИЦАЛНОСТ;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bg-BG" sz="1800" b="1" i="1" dirty="0" smtClean="0">
                <a:solidFill>
                  <a:srgbClr val="000000"/>
                </a:solidFill>
                <a:latin typeface="Arial" charset="0"/>
              </a:rPr>
              <a:t>ЗАПОЗНАВАНЕ С ПРАВИЛНИКА НА УНИВЕРСИТЕТА И ВЪТРЕШНИТЕ ПРАВИЛА;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bg-BG" sz="1800" b="1" i="1" dirty="0" smtClean="0">
                <a:solidFill>
                  <a:srgbClr val="000000"/>
                </a:solidFill>
                <a:latin typeface="Arial" charset="0"/>
              </a:rPr>
              <a:t>СПАЗВАНЕ НА ЕТИЧНИЯ КОДЕКС ОТ  ПРЕПОДАВАТЕЛИТЕ И СЛУЖИТЕЛИТЕ;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bg-BG" sz="1800" b="1" i="1" dirty="0" smtClean="0">
                <a:solidFill>
                  <a:srgbClr val="000000"/>
                </a:solidFill>
                <a:latin typeface="Arial" charset="0"/>
              </a:rPr>
              <a:t>РАБОТА С КАНДИДАТ СТУДЕНТИ, ОРГАНИЗИРАНЕ НА ОЛИМПИАДИ И КАНДИДАТСТУДЕНТСКИ КАМПАНИИ.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ru-RU" sz="2400" b="1" i="1" dirty="0" smtClean="0">
              <a:solidFill>
                <a:srgbClr val="000000"/>
              </a:solidFill>
              <a:latin typeface="Arial" charset="0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bg-BG" sz="2400" b="1" i="1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 anchor="b"/>
          <a:lstStyle/>
          <a:p>
            <a:pPr algn="ctr"/>
            <a:r>
              <a:rPr lang="bg-BG" sz="2400" smtClean="0"/>
              <a:t>ДОБРИ ПРАКТИКИ В РУСЕНСКИ УНИВЕРСИТЕТ „АНГЕЛ КЪНЧЕВ“</a:t>
            </a:r>
            <a:endParaRPr lang="en-US" sz="240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850" y="1773238"/>
            <a:ext cx="8712200" cy="4895850"/>
          </a:xfrm>
        </p:spPr>
        <p:txBody>
          <a:bodyPr>
            <a:normAutofit lnSpcReduction="10000"/>
          </a:bodyPr>
          <a:lstStyle/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bg-BG" sz="2400" b="1" i="1" dirty="0" smtClean="0">
                <a:solidFill>
                  <a:srgbClr val="000000"/>
                </a:solidFill>
                <a:latin typeface="Arial" charset="0"/>
              </a:rPr>
              <a:t>ИНОВАЦИИ В ОБРАЗОВАНИЕТО ВЪВ ФАКУЛТЕТ</a:t>
            </a:r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bg-BG" sz="2400" b="1" i="1" dirty="0" smtClean="0">
                <a:solidFill>
                  <a:srgbClr val="000000"/>
                </a:solidFill>
                <a:latin typeface="Arial" charset="0"/>
              </a:rPr>
              <a:t>АГРАРНО-ИНДУСТРИАЛЕН</a:t>
            </a:r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endParaRPr lang="bg-BG" sz="2400" b="1" i="1" dirty="0" smtClean="0">
              <a:solidFill>
                <a:srgbClr val="000000"/>
              </a:solidFill>
              <a:latin typeface="Arial" charset="0"/>
            </a:endParaRP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bg-BG" sz="1800" b="1" i="1" dirty="0" smtClean="0">
                <a:solidFill>
                  <a:srgbClr val="000000"/>
                </a:solidFill>
                <a:latin typeface="Arial" charset="0"/>
              </a:rPr>
              <a:t>ИЗГРАЖДАНЕ НА СЪВРЕМЕНИ ЛАБОРАТОРИИ, УЧЕБНИ МАТЕРИАЛИ И ВЪВЕЖДАНЕ НА НОВИ СОФТУЕРНИ ПРОДУКТИ В ПРОЦЕСА НА ОБУЧЕНИЕ;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bg-BG" sz="1800" b="1" i="1" dirty="0" smtClean="0">
                <a:solidFill>
                  <a:srgbClr val="000000"/>
                </a:solidFill>
                <a:latin typeface="Arial" charset="0"/>
              </a:rPr>
              <a:t>ОРГАНИЗИРАНЕ НА СЕМИНАРИ С УЧАСТИЕ НА ВОДЕШИ ФИРМИ И СПЕИЦАЛИСТИ ОТ ПРАКТИКАТА;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bg-BG" sz="1800" b="1" i="1" dirty="0" smtClean="0">
                <a:solidFill>
                  <a:srgbClr val="000000"/>
                </a:solidFill>
                <a:latin typeface="Arial" charset="0"/>
              </a:rPr>
              <a:t>ИЗГРАЖДАНЕ НА ВРЪЗКА МЕЖДУ БИЗНЕСА И УНИВЕРСИТЕТА;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bg-BG" sz="1800" b="1" i="1" dirty="0" smtClean="0">
                <a:solidFill>
                  <a:srgbClr val="000000"/>
                </a:solidFill>
                <a:latin typeface="Arial" charset="0"/>
              </a:rPr>
              <a:t>ВЪЗМОЖНОСТ ЗА СВОБОДНО ИЗБИРАЕМИ ДИСЦИПЛИНИ В КУРСА НА ОБУЧЕНИЕ;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bg-BG" sz="1800" b="1" i="1" dirty="0" smtClean="0">
                <a:solidFill>
                  <a:srgbClr val="000000"/>
                </a:solidFill>
                <a:latin typeface="Arial" charset="0"/>
              </a:rPr>
              <a:t>ИНДИВИДУАЛЕН ПОДХОД КЪМ СТУДЕНТИТЕ;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bg-BG" sz="1800" b="1" i="1" dirty="0" smtClean="0">
                <a:solidFill>
                  <a:srgbClr val="000000"/>
                </a:solidFill>
                <a:latin typeface="Arial" charset="0"/>
              </a:rPr>
              <a:t>ПОСЕЩЕНИЯ НА СТУДЕНТИ ВЪВ ФИРМИ ИМАЩИ БЛИЗЪК ПРЕДМЕТ НА ДЕЙНОСТ ДО ТЯХНАТА СПЕИЦАЛНОСТ;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bg-BG" sz="1800" b="1" i="1" dirty="0" smtClean="0">
              <a:solidFill>
                <a:srgbClr val="000000"/>
              </a:solidFill>
              <a:latin typeface="Arial" charset="0"/>
            </a:endParaRP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bg-BG" sz="1800" b="1" i="1" dirty="0" smtClean="0">
              <a:solidFill>
                <a:srgbClr val="000000"/>
              </a:solidFill>
              <a:latin typeface="Arial" charset="0"/>
            </a:endParaRP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bg-BG" sz="1800" b="1" i="1" dirty="0" smtClean="0">
              <a:solidFill>
                <a:srgbClr val="000000"/>
              </a:solidFill>
              <a:latin typeface="Arial" charset="0"/>
            </a:endParaRP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bg-BG" sz="1800" b="1" i="1" dirty="0" smtClean="0">
              <a:solidFill>
                <a:srgbClr val="000000"/>
              </a:solidFill>
              <a:latin typeface="Arial" charset="0"/>
            </a:endParaRP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ru-RU" sz="2400" b="1" i="1" dirty="0" smtClean="0">
              <a:solidFill>
                <a:srgbClr val="000000"/>
              </a:solidFill>
              <a:latin typeface="Arial" charset="0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bg-BG" sz="2400" b="1" i="1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 anchor="b"/>
          <a:lstStyle/>
          <a:p>
            <a:pPr algn="ctr"/>
            <a:r>
              <a:rPr lang="bg-BG" sz="2400" smtClean="0"/>
              <a:t>ДОБРИ ПРАКТИКИ В РУСЕНСКИ УНИВЕРСИТЕТ „АНГЕЛ КЪНЧЕВ“</a:t>
            </a:r>
            <a:endParaRPr lang="en-US" sz="240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850" y="1773238"/>
            <a:ext cx="8712200" cy="4895850"/>
          </a:xfrm>
        </p:spPr>
        <p:txBody>
          <a:bodyPr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bg-BG" sz="2400" b="1" i="1" dirty="0" smtClean="0">
                <a:solidFill>
                  <a:srgbClr val="000000"/>
                </a:solidFill>
                <a:latin typeface="Arial" charset="0"/>
              </a:rPr>
              <a:t>ИНОВАЦИИ В ОБРАЗОВАНИЕТО ВЪВ ФАКУЛТЕТ</a:t>
            </a:r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bg-BG" sz="2400" b="1" i="1" dirty="0" smtClean="0">
                <a:solidFill>
                  <a:srgbClr val="000000"/>
                </a:solidFill>
                <a:latin typeface="Arial" charset="0"/>
              </a:rPr>
              <a:t>АГРАРНО-ИНДУСТРИАЛЕН</a:t>
            </a:r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endParaRPr lang="bg-BG" sz="2400" b="1" i="1" dirty="0" smtClean="0">
              <a:solidFill>
                <a:srgbClr val="000000"/>
              </a:solidFill>
              <a:latin typeface="Arial" charset="0"/>
            </a:endParaRP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bg-BG" sz="1800" b="1" i="1" dirty="0" smtClean="0">
                <a:solidFill>
                  <a:srgbClr val="000000"/>
                </a:solidFill>
                <a:latin typeface="Arial" charset="0"/>
              </a:rPr>
              <a:t>ИНТЕГРАЦИЯ НА ТРИЪГЪЛНИКА НА ЗНАНИЕТО ВЪВ ФАКУЛТЕТА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bg-BG" sz="1800" b="1" i="1" dirty="0" smtClean="0">
              <a:solidFill>
                <a:srgbClr val="000000"/>
              </a:solidFill>
              <a:latin typeface="Arial" charset="0"/>
            </a:endParaRP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ru-RU" sz="2400" b="1" i="1" dirty="0" smtClean="0">
              <a:solidFill>
                <a:srgbClr val="000000"/>
              </a:solidFill>
              <a:latin typeface="Arial" charset="0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bg-BG" sz="2400" b="1" i="1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071813" y="3860800"/>
            <a:ext cx="2952750" cy="11525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dirty="0">
                <a:solidFill>
                  <a:schemeClr val="tx1"/>
                </a:solidFill>
              </a:rPr>
              <a:t>ИНОВАЦИИ</a:t>
            </a:r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187450" y="5300663"/>
            <a:ext cx="2952750" cy="11525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dirty="0">
                <a:solidFill>
                  <a:schemeClr val="tx1"/>
                </a:solidFill>
              </a:rPr>
              <a:t>НАУЧНИ ИЗСЛЕДВАНИЯ</a:t>
            </a:r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219700" y="5300663"/>
            <a:ext cx="2952750" cy="11525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dirty="0">
                <a:solidFill>
                  <a:schemeClr val="tx1"/>
                </a:solidFill>
              </a:rPr>
              <a:t>ВИСШЕ ОБРАЗОВАНИЕ</a:t>
            </a:r>
            <a:endParaRPr lang="bg-BG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5" idx="0"/>
            <a:endCxn id="4" idx="3"/>
          </p:cNvCxnSpPr>
          <p:nvPr/>
        </p:nvCxnSpPr>
        <p:spPr>
          <a:xfrm flipV="1">
            <a:off x="2663825" y="4845050"/>
            <a:ext cx="841375" cy="4556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5"/>
            <a:endCxn id="6" idx="0"/>
          </p:cNvCxnSpPr>
          <p:nvPr/>
        </p:nvCxnSpPr>
        <p:spPr>
          <a:xfrm>
            <a:off x="5592763" y="4845050"/>
            <a:ext cx="1103312" cy="4556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6"/>
            <a:endCxn id="6" idx="2"/>
          </p:cNvCxnSpPr>
          <p:nvPr/>
        </p:nvCxnSpPr>
        <p:spPr>
          <a:xfrm>
            <a:off x="4140200" y="5876925"/>
            <a:ext cx="1079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 anchor="b"/>
          <a:lstStyle/>
          <a:p>
            <a:pPr algn="ctr"/>
            <a:r>
              <a:rPr lang="bg-BG" sz="2400" smtClean="0"/>
              <a:t>ДОБРИ ПРАКТИКИ В РУСЕНСКИ УНИВЕРСИТЕТ „АНГЕЛ КЪНЧЕВ“</a:t>
            </a:r>
            <a:endParaRPr lang="en-US" sz="240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850" y="1773238"/>
            <a:ext cx="8712200" cy="4895850"/>
          </a:xfrm>
        </p:spPr>
        <p:txBody>
          <a:bodyPr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bg-BG" sz="2400" b="1" i="1" dirty="0" smtClean="0">
                <a:solidFill>
                  <a:srgbClr val="000000"/>
                </a:solidFill>
                <a:latin typeface="Arial" charset="0"/>
              </a:rPr>
              <a:t>ИНОВАЦИИ В ОБРАЗОВАНИЕТО ВЪВ ФАКУЛТЕТ</a:t>
            </a:r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bg-BG" sz="2400" b="1" i="1" dirty="0" smtClean="0">
                <a:solidFill>
                  <a:srgbClr val="000000"/>
                </a:solidFill>
                <a:latin typeface="Arial" charset="0"/>
              </a:rPr>
              <a:t>АГРАРНО-ИНДУСТРИАЛЕН</a:t>
            </a:r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endParaRPr lang="bg-BG" sz="2400" b="1" i="1" dirty="0" smtClean="0">
              <a:solidFill>
                <a:srgbClr val="000000"/>
              </a:solidFill>
              <a:latin typeface="Arial" charset="0"/>
            </a:endParaRP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bg-BG" sz="1800" b="1" i="1" dirty="0" smtClean="0">
                <a:solidFill>
                  <a:srgbClr val="000000"/>
                </a:solidFill>
                <a:latin typeface="Arial" charset="0"/>
              </a:rPr>
              <a:t>ДОСТЪП НА БИЗНЕСА ДО ТРИЪГЪЛНИКА НА ЗНАНИЕТО;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bg-BG" sz="1800" b="1" i="1" dirty="0" smtClean="0">
                <a:solidFill>
                  <a:srgbClr val="000000"/>
                </a:solidFill>
                <a:latin typeface="Arial" charset="0"/>
              </a:rPr>
              <a:t>ОБЕДИНЯВАНЕ НА СТУДЕНТИ И ИЗСЛЕДОВАТЕЛИ;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bg-BG" sz="1800" b="1" i="1" dirty="0" smtClean="0">
                <a:solidFill>
                  <a:srgbClr val="000000"/>
                </a:solidFill>
                <a:latin typeface="Arial" charset="0"/>
              </a:rPr>
              <a:t>РАЗРАБОТВАНЕ И ПРИЛАГАНЕ НА УЧЕБНИ ПРОГРАМИ ОРИЕНТИРАНИ КЪМ НУЖДИТЕ НА БИЗНЕСА;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bg-BG" sz="1800" b="1" i="1" dirty="0" smtClean="0">
                <a:solidFill>
                  <a:srgbClr val="000000"/>
                </a:solidFill>
                <a:latin typeface="Arial" charset="0"/>
              </a:rPr>
              <a:t>МОБИЛНОСТ НА ПРЕПОДАВАТЕЛИ, ДОКТОРАНТИ И СТУДЕНТИ;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bg-BG" sz="1800" b="1" i="1" dirty="0" smtClean="0">
              <a:solidFill>
                <a:srgbClr val="000000"/>
              </a:solidFill>
              <a:latin typeface="Arial" charset="0"/>
            </a:endParaRP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bg-BG" sz="1800" b="1" i="1" dirty="0" smtClean="0">
              <a:solidFill>
                <a:srgbClr val="000000"/>
              </a:solidFill>
              <a:latin typeface="Arial" charset="0"/>
            </a:endParaRP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ru-RU" sz="2400" b="1" i="1" dirty="0" smtClean="0">
              <a:solidFill>
                <a:srgbClr val="000000"/>
              </a:solidFill>
              <a:latin typeface="Arial" charset="0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bg-BG" sz="2400" b="1" i="1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ontent Placeholder 2"/>
          <p:cNvSpPr>
            <a:spLocks noGrp="1"/>
          </p:cNvSpPr>
          <p:nvPr>
            <p:ph sz="quarter" idx="1"/>
          </p:nvPr>
        </p:nvSpPr>
        <p:spPr>
          <a:xfrm>
            <a:off x="323850" y="1773238"/>
            <a:ext cx="8712200" cy="4895850"/>
          </a:xfrm>
        </p:spPr>
        <p:txBody>
          <a:bodyPr anchor="ctr"/>
          <a:lstStyle/>
          <a:p>
            <a:pPr marL="0" indent="0" algn="ctr">
              <a:buFont typeface="Wingdings" pitchFamily="2" charset="2"/>
              <a:buNone/>
            </a:pPr>
            <a:r>
              <a:rPr lang="bg-BG" sz="3200" b="1" i="1" smtClean="0">
                <a:solidFill>
                  <a:srgbClr val="000000"/>
                </a:solidFill>
                <a:latin typeface="Arial" charset="0"/>
              </a:rPr>
              <a:t>БЛАГОДАРЯ ВИ ЗА ВНИМАНИЕТО !</a:t>
            </a:r>
            <a:endParaRPr lang="ru-RU" sz="3200" b="1" i="1" smtClean="0">
              <a:solidFill>
                <a:srgbClr val="000000"/>
              </a:solidFill>
              <a:latin typeface="Arial" charset="0"/>
            </a:endParaRPr>
          </a:p>
          <a:p>
            <a:pPr marL="0" indent="0">
              <a:buFont typeface="Wingdings" pitchFamily="2" charset="2"/>
              <a:buNone/>
            </a:pPr>
            <a:endParaRPr lang="bg-BG" sz="3200" b="1" i="1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6" name="Title 3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endParaRPr lang="bg-B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rizHierChar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1051E3495DDB4681DE1D3F0498E5FF" ma:contentTypeVersion="1" ma:contentTypeDescription="Create a new document." ma:contentTypeScope="" ma:versionID="a5499c21656b19eda33889a1e277ba78">
  <xsd:schema xmlns:xsd="http://www.w3.org/2001/XMLSchema" xmlns:xs="http://www.w3.org/2001/XMLSchema" xmlns:p="http://schemas.microsoft.com/office/2006/metadata/properties" xmlns:ns1="http://schemas.microsoft.com/sharepoint/v3" xmlns:ns2="377229cc-986a-4dba-b26d-48812f975eec" targetNamespace="http://schemas.microsoft.com/office/2006/metadata/properties" ma:root="true" ma:fieldsID="977442dc90c46de3a80fcf688d156187" ns1:_="" ns2:_="">
    <xsd:import namespace="http://schemas.microsoft.com/sharepoint/v3"/>
    <xsd:import namespace="377229cc-986a-4dba-b26d-48812f975ee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7229cc-986a-4dba-b26d-48812f975eec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377229cc-986a-4dba-b26d-48812f975eec">MMS3AMJFWH27-6-86</_dlc_DocId>
    <_dlc_DocIdUrl xmlns="377229cc-986a-4dba-b26d-48812f975eec">
      <Url>http://preview.uni-ruse.bg/sites/accreditation/_layouts/15/DocIdRedir.aspx?ID=MMS3AMJFWH27-6-86</Url>
      <Description>MMS3AMJFWH27-6-86</Description>
    </_dlc_DocIdUrl>
  </documentManagement>
</p:properties>
</file>

<file path=customXml/itemProps1.xml><?xml version="1.0" encoding="utf-8"?>
<ds:datastoreItem xmlns:ds="http://schemas.openxmlformats.org/officeDocument/2006/customXml" ds:itemID="{1EF5FDF5-FC8F-47B6-9807-CA755F0114D1}"/>
</file>

<file path=customXml/itemProps2.xml><?xml version="1.0" encoding="utf-8"?>
<ds:datastoreItem xmlns:ds="http://schemas.openxmlformats.org/officeDocument/2006/customXml" ds:itemID="{D28934CC-094D-4501-8CAC-BB34F895E1A2}"/>
</file>

<file path=customXml/itemProps3.xml><?xml version="1.0" encoding="utf-8"?>
<ds:datastoreItem xmlns:ds="http://schemas.openxmlformats.org/officeDocument/2006/customXml" ds:itemID="{60212266-261F-455E-A4A5-1DDB5737C2E1}"/>
</file>

<file path=customXml/itemProps4.xml><?xml version="1.0" encoding="utf-8"?>
<ds:datastoreItem xmlns:ds="http://schemas.openxmlformats.org/officeDocument/2006/customXml" ds:itemID="{99846437-925E-4F31-A628-EB2203EE0C37}"/>
</file>

<file path=docProps/app.xml><?xml version="1.0" encoding="utf-8"?>
<Properties xmlns="http://schemas.openxmlformats.org/officeDocument/2006/extended-properties" xmlns:vt="http://schemas.openxmlformats.org/officeDocument/2006/docPropsVTypes">
  <Template>HorizHierChart</Template>
  <TotalTime>0</TotalTime>
  <Words>262</Words>
  <Application>Microsoft Office PowerPoint</Application>
  <PresentationFormat>On-screen Show (4:3)</PresentationFormat>
  <Paragraphs>60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7</vt:i4>
      </vt:variant>
    </vt:vector>
  </HeadingPairs>
  <TitlesOfParts>
    <vt:vector size="20" baseType="lpstr">
      <vt:lpstr>Lucida Sans Unicode</vt:lpstr>
      <vt:lpstr>Arial</vt:lpstr>
      <vt:lpstr>Wingdings</vt:lpstr>
      <vt:lpstr>Wingdings 2</vt:lpstr>
      <vt:lpstr>Calibri</vt:lpstr>
      <vt:lpstr>HorizHierChart</vt:lpstr>
      <vt:lpstr>HorizHierChart</vt:lpstr>
      <vt:lpstr>HorizHierChart</vt:lpstr>
      <vt:lpstr>HorizHierChart</vt:lpstr>
      <vt:lpstr>HorizHierChart</vt:lpstr>
      <vt:lpstr>HorizHierChart</vt:lpstr>
      <vt:lpstr>HorizHierChart</vt:lpstr>
      <vt:lpstr>HorizHierChart</vt:lpstr>
      <vt:lpstr>ДОБРИ ПРАКТИКИ В РУСЕНСКИ УНИВЕРСИТЕТ „АНГЕЛ КЪНЧЕВ“</vt:lpstr>
      <vt:lpstr>ДОБРИ ПРАКТИКИ В РУСЕНСКИ УНИВЕРСИТЕТ „АНГЕЛ КЪНЧЕВ“</vt:lpstr>
      <vt:lpstr>ДОБРИ ПРАКТИКИ В РУСЕНСКИ УНИВЕРСИТЕТ „АНГЕЛ КЪНЧЕВ“</vt:lpstr>
      <vt:lpstr>ДОБРИ ПРАКТИКИ В РУСЕНСКИ УНИВЕРСИТЕТ „АНГЕЛ КЪНЧЕВ“</vt:lpstr>
      <vt:lpstr>ДОБРИ ПРАКТИКИ В РУСЕНСКИ УНИВЕРСИТЕТ „АНГЕЛ КЪНЧЕВ“</vt:lpstr>
      <vt:lpstr>ДОБРИ ПРАКТИКИ В РУСЕНСКИ УНИВЕРСИТЕТ „АНГЕЛ КЪНЧЕВ“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ДОБРИ ПРАКТИКИ В РУСЕНСКИ УНИВЕРСИТЕТ „АНГЕЛ КЪНЧЕВ“</dc:title>
  <dc:creator/>
  <cp:lastModifiedBy/>
  <cp:revision>1</cp:revision>
  <dcterms:created xsi:type="dcterms:W3CDTF">2012-10-17T16:41:56Z</dcterms:created>
  <dcterms:modified xsi:type="dcterms:W3CDTF">2012-10-19T05:00:53Z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TC102202179990</vt:lpwstr>
  </property>
  <property fmtid="{D5CDD505-2E9C-101B-9397-08002B2CF9AE}" pid="3" name="ContentTypeId">
    <vt:lpwstr>0x010100C51051E3495DDB4681DE1D3F0498E5FF</vt:lpwstr>
  </property>
  <property fmtid="{D5CDD505-2E9C-101B-9397-08002B2CF9AE}" pid="4" name="_dlc_DocIdItemGuid">
    <vt:lpwstr>ff0df7c1-a909-49a1-8699-8d73a2cfde33</vt:lpwstr>
  </property>
</Properties>
</file>