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58" r:id="rId3"/>
    <p:sldId id="261" r:id="rId4"/>
    <p:sldId id="265" r:id="rId5"/>
    <p:sldId id="266" r:id="rId6"/>
    <p:sldId id="272" r:id="rId7"/>
    <p:sldId id="273" r:id="rId8"/>
    <p:sldId id="262" r:id="rId9"/>
    <p:sldId id="263" r:id="rId10"/>
    <p:sldId id="269" r:id="rId11"/>
    <p:sldId id="260" r:id="rId12"/>
    <p:sldId id="264" r:id="rId13"/>
    <p:sldId id="270" r:id="rId14"/>
    <p:sldId id="267" r:id="rId15"/>
    <p:sldId id="275" r:id="rId1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75" d="100"/>
          <a:sy n="75" d="100"/>
        </p:scale>
        <p:origin x="-1230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bg-BG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bg-BG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AAF606D-DED0-4C17-9BF2-5DB2D663BFE8}" type="datetimeFigureOut">
              <a:rPr lang="bg-BG" smtClean="0"/>
              <a:t>23.10.2012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B58826C-E824-4665-9240-8A5C29980737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0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400600" cy="2808312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Bef>
                <a:spcPts val="8400"/>
              </a:spcBef>
              <a:spcAft>
                <a:spcPts val="6000"/>
              </a:spcAft>
            </a:pPr>
            <a: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               </a:t>
            </a:r>
            <a:b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    </a:t>
            </a:r>
            <a:b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           </a:t>
            </a:r>
            <a: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Факултет 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       Природни  науки</a:t>
            </a:r>
            <a:b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bg-BG" sz="36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  		     </a:t>
            </a:r>
            <a:r>
              <a:rPr lang="bg-BG" sz="36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и   образование</a:t>
            </a:r>
            <a:endParaRPr lang="bg-BG" sz="3600" b="1" dirty="0">
              <a:solidFill>
                <a:schemeClr val="accent3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49080"/>
            <a:ext cx="6228184" cy="1464568"/>
          </a:xfrm>
        </p:spPr>
        <p:txBody>
          <a:bodyPr>
            <a:normAutofit lnSpcReduction="10000"/>
          </a:bodyPr>
          <a:lstStyle/>
          <a:p>
            <a:pPr algn="l"/>
            <a:r>
              <a:rPr lang="bg-BG" sz="26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      Школа  " МЛАД   ПРЕПОДАВАТЕЛ„</a:t>
            </a:r>
          </a:p>
          <a:p>
            <a:pPr algn="l"/>
            <a:endParaRPr lang="bg-BG" sz="2800" b="1" dirty="0" smtClean="0">
              <a:solidFill>
                <a:schemeClr val="bg1">
                  <a:lumMod val="50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  <a:p>
            <a:pPr algn="l"/>
            <a:r>
              <a:rPr lang="bg-BG" sz="2800" b="1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    ‘2011</a:t>
            </a:r>
            <a:endParaRPr lang="bg-BG" sz="2800" b="1" dirty="0">
              <a:solidFill>
                <a:schemeClr val="bg1">
                  <a:lumMod val="50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50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" y="3877085"/>
            <a:ext cx="3744416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13054"/>
            <a:ext cx="2687718" cy="178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rmAutofit/>
          </a:bodyPr>
          <a:lstStyle/>
          <a:p>
            <a:r>
              <a:rPr lang="bg-BG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Участия в научноизследователски п</a:t>
            </a:r>
            <a:r>
              <a:rPr lang="bg-BG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рограми и проекти</a:t>
            </a:r>
            <a:endParaRPr lang="bg-BG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7787208" cy="2880320"/>
          </a:xfrm>
        </p:spPr>
        <p:txBody>
          <a:bodyPr>
            <a:normAutofit lnSpcReduction="10000"/>
          </a:bodyPr>
          <a:lstStyle/>
          <a:p>
            <a:r>
              <a:rPr lang="bg-BG" dirty="0"/>
              <a:t>Провеждане на дебати по </a:t>
            </a:r>
            <a:r>
              <a:rPr lang="bg-BG" dirty="0" smtClean="0"/>
              <a:t>поставена тема</a:t>
            </a:r>
          </a:p>
          <a:p>
            <a:r>
              <a:rPr lang="bg-BG" dirty="0" smtClean="0"/>
              <a:t>Задаване </a:t>
            </a:r>
            <a:r>
              <a:rPr lang="bg-BG" dirty="0"/>
              <a:t>на </a:t>
            </a:r>
            <a:r>
              <a:rPr lang="bg-BG" dirty="0" smtClean="0"/>
              <a:t>ситуационно-практически задачи</a:t>
            </a:r>
          </a:p>
          <a:p>
            <a:r>
              <a:rPr lang="bg-BG" dirty="0"/>
              <a:t>Участие в международни </a:t>
            </a:r>
            <a:r>
              <a:rPr lang="bg-BG" dirty="0" smtClean="0"/>
              <a:t>проекти – Турция, Белгия, Испания</a:t>
            </a:r>
          </a:p>
          <a:p>
            <a:r>
              <a:rPr lang="bg-BG" dirty="0" smtClean="0"/>
              <a:t>Посещения на исторически обекти и запознаване с етнографски специфики</a:t>
            </a:r>
            <a:endParaRPr lang="bg-BG" dirty="0"/>
          </a:p>
          <a:p>
            <a:pPr marL="0" indent="0">
              <a:buNone/>
            </a:pPr>
            <a:r>
              <a:rPr lang="bg-BG" dirty="0" smtClean="0"/>
              <a:t> </a:t>
            </a:r>
            <a:endParaRPr lang="bg-BG" dirty="0"/>
          </a:p>
          <a:p>
            <a:pPr marL="0" indent="0">
              <a:buNone/>
            </a:pPr>
            <a:endParaRPr lang="bg-BG" dirty="0"/>
          </a:p>
          <a:p>
            <a:endParaRPr lang="bg-BG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77085"/>
            <a:ext cx="4069303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8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50000" t="3000" r="2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5" y="260648"/>
            <a:ext cx="7467600" cy="648072"/>
          </a:xfrm>
        </p:spPr>
        <p:txBody>
          <a:bodyPr>
            <a:normAutofit/>
          </a:bodyPr>
          <a:lstStyle/>
          <a:p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Извънаудиторна дейност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424936" cy="5493224"/>
          </a:xfrm>
          <a:noFill/>
        </p:spPr>
        <p:txBody>
          <a:bodyPr/>
          <a:lstStyle/>
          <a:p>
            <a:r>
              <a:rPr lang="bg-BG" dirty="0" smtClean="0"/>
              <a:t>Вечер на специалността и професионалната ориентация</a:t>
            </a:r>
          </a:p>
          <a:p>
            <a:r>
              <a:rPr lang="bg-BG" dirty="0" smtClean="0"/>
              <a:t>Сътрудничество във в. „Студентска искра“</a:t>
            </a:r>
          </a:p>
          <a:p>
            <a:r>
              <a:rPr lang="bg-BG" dirty="0" smtClean="0"/>
              <a:t>Участие в студентски клубове :</a:t>
            </a:r>
          </a:p>
          <a:p>
            <a:pPr marL="0" indent="0">
              <a:buNone/>
            </a:pPr>
            <a:r>
              <a:rPr lang="bg-BG" sz="2000" dirty="0" smtClean="0"/>
              <a:t>„Палитра“,  „Млад журналист“, „Съхрани българското</a:t>
            </a:r>
            <a:r>
              <a:rPr lang="bg-BG" dirty="0" smtClean="0"/>
              <a:t>“, „</a:t>
            </a:r>
            <a:r>
              <a:rPr lang="bg-BG" sz="2000" dirty="0" smtClean="0"/>
              <a:t>Различни и равни“</a:t>
            </a:r>
            <a:endParaRPr lang="bg-BG" dirty="0" smtClean="0"/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12444"/>
            <a:ext cx="4428403" cy="296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1" y="3512725"/>
            <a:ext cx="4427984" cy="29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21" y="4926188"/>
            <a:ext cx="2133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bg-BG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Извънаудиторна дейност</a:t>
            </a:r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0" y="3645024"/>
            <a:ext cx="24257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673" y="3624064"/>
            <a:ext cx="4322763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964488" cy="5349208"/>
          </a:xfrm>
        </p:spPr>
        <p:txBody>
          <a:bodyPr/>
          <a:lstStyle/>
          <a:p>
            <a:r>
              <a:rPr lang="bg-BG" dirty="0" smtClean="0"/>
              <a:t>Участие в Деня на хумора</a:t>
            </a:r>
          </a:p>
          <a:p>
            <a:r>
              <a:rPr lang="bg-BG" dirty="0" smtClean="0"/>
              <a:t>Участие във Вечерта на поезията</a:t>
            </a:r>
          </a:p>
          <a:p>
            <a:r>
              <a:rPr lang="bg-BG" dirty="0" smtClean="0"/>
              <a:t>Вечери, посветени на възрожденската поезия и на 24 май</a:t>
            </a:r>
          </a:p>
          <a:p>
            <a:r>
              <a:rPr lang="bg-BG" dirty="0" smtClean="0"/>
              <a:t>Благотворителна дейност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5039"/>
            <a:ext cx="3101291" cy="20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bg-BG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Резултатите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3" y="908720"/>
            <a:ext cx="4824536" cy="5565232"/>
          </a:xfrm>
        </p:spPr>
        <p:txBody>
          <a:bodyPr>
            <a:normAutofit lnSpcReduction="10000"/>
          </a:bodyPr>
          <a:lstStyle/>
          <a:p>
            <a:r>
              <a:rPr lang="bg-BG" dirty="0"/>
              <a:t>Под ръководството на гл. ас. Илияна </a:t>
            </a:r>
            <a:r>
              <a:rPr lang="bg-BG" dirty="0" smtClean="0"/>
              <a:t>Раева </a:t>
            </a:r>
            <a:r>
              <a:rPr lang="bg-BG" dirty="0"/>
              <a:t>Венцислав Атанасов от специалност </a:t>
            </a:r>
            <a:r>
              <a:rPr lang="bg-BG" i="1" dirty="0"/>
              <a:t>КСТ</a:t>
            </a:r>
            <a:r>
              <a:rPr lang="bg-BG" dirty="0"/>
              <a:t> </a:t>
            </a:r>
            <a:r>
              <a:rPr lang="bg-BG" dirty="0" smtClean="0"/>
              <a:t> грабна </a:t>
            </a:r>
            <a:r>
              <a:rPr lang="bg-BG" dirty="0"/>
              <a:t>бронзовия медал </a:t>
            </a:r>
            <a:r>
              <a:rPr lang="bg-BG" dirty="0" smtClean="0"/>
              <a:t>от Национална </a:t>
            </a:r>
            <a:r>
              <a:rPr lang="bg-BG" dirty="0"/>
              <a:t>студентска олимпиада по математика </a:t>
            </a:r>
            <a:r>
              <a:rPr lang="bg-BG" dirty="0" smtClean="0"/>
              <a:t>2012.</a:t>
            </a:r>
          </a:p>
          <a:p>
            <a:r>
              <a:rPr lang="bg-BG" dirty="0"/>
              <a:t>Мая Николова и Росица </a:t>
            </a:r>
            <a:r>
              <a:rPr lang="bg-BG" dirty="0" smtClean="0"/>
              <a:t>Минчева </a:t>
            </a:r>
            <a:r>
              <a:rPr lang="bg-BG" dirty="0"/>
              <a:t>от специалност </a:t>
            </a:r>
            <a:r>
              <a:rPr lang="bg-BG" i="1" dirty="0" smtClean="0"/>
              <a:t>МИ </a:t>
            </a:r>
            <a:r>
              <a:rPr lang="bg-BG" dirty="0"/>
              <a:t>бяха отличени със сребърен и бронзов </a:t>
            </a:r>
            <a:r>
              <a:rPr lang="bg-BG" dirty="0" smtClean="0"/>
              <a:t>медали от състезанието </a:t>
            </a:r>
            <a:r>
              <a:rPr lang="en-US" dirty="0" err="1" smtClean="0"/>
              <a:t>CompMath</a:t>
            </a:r>
            <a:r>
              <a:rPr lang="en-US" dirty="0" smtClean="0"/>
              <a:t> 2011</a:t>
            </a:r>
            <a:r>
              <a:rPr lang="bg-BG" dirty="0" smtClean="0"/>
              <a:t>. </a:t>
            </a:r>
            <a:r>
              <a:rPr lang="bg-BG" dirty="0"/>
              <a:t>Техен ръководител беше доц. Ц. </a:t>
            </a:r>
            <a:r>
              <a:rPr lang="bg-BG" dirty="0" smtClean="0"/>
              <a:t>Рашкова</a:t>
            </a:r>
            <a:r>
              <a:rPr lang="bg-BG" dirty="0" smtClean="0">
                <a:solidFill>
                  <a:schemeClr val="bg1"/>
                </a:solidFill>
              </a:rPr>
              <a:t> </a:t>
            </a:r>
            <a:r>
              <a:rPr lang="bg-BG" dirty="0">
                <a:solidFill>
                  <a:schemeClr val="bg1"/>
                </a:solidFill>
              </a:rPr>
              <a:t>Рашкова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bg-B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544318" cy="243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360" y="3136900"/>
            <a:ext cx="205787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425" y="4523184"/>
            <a:ext cx="247396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4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45838" y="5661248"/>
            <a:ext cx="64807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8226366" cy="5400600"/>
          </a:xfrm>
          <a:blipFill dpi="0" rotWithShape="1">
            <a:blip r:embed="rId2">
              <a:alphaModFix amt="47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pPr marL="0" indent="0" algn="ctr">
              <a:buNone/>
            </a:pPr>
            <a:endParaRPr lang="bg-BG" sz="28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bg-BG" sz="2800" b="1" dirty="0" smtClean="0">
                <a:solidFill>
                  <a:schemeClr val="accent1">
                    <a:lumMod val="50000"/>
                  </a:schemeClr>
                </a:solidFill>
              </a:rPr>
              <a:t>И още едно иновативно предложение</a:t>
            </a:r>
            <a:r>
              <a:rPr lang="bg-BG" sz="2800" dirty="0" smtClean="0">
                <a:solidFill>
                  <a:schemeClr val="accent1">
                    <a:lumMod val="50000"/>
                  </a:schemeClr>
                </a:solidFill>
              </a:rPr>
              <a:t>...</a:t>
            </a:r>
            <a:endParaRPr lang="bg-BG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294"/>
            <a:ext cx="9252520" cy="722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850106"/>
          </a:xfrm>
        </p:spPr>
        <p:txBody>
          <a:bodyPr/>
          <a:lstStyle/>
          <a:p>
            <a:pPr algn="l"/>
            <a:r>
              <a:rPr lang="bg-BG" sz="4800" b="1" u="sng" dirty="0" smtClean="0">
                <a:latin typeface="Monotype Corsiva" pitchFamily="66" charset="0"/>
              </a:rPr>
              <a:t>Участници:   </a:t>
            </a:r>
            <a:r>
              <a:rPr lang="bg-BG" u="sng" dirty="0" smtClean="0">
                <a:latin typeface="Monotype Corsiva" pitchFamily="66" charset="0"/>
              </a:rPr>
              <a:t>      </a:t>
            </a:r>
            <a:endParaRPr lang="bg-BG" u="sng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104" y="1196752"/>
            <a:ext cx="8363272" cy="5256584"/>
          </a:xfrm>
        </p:spPr>
        <p:txBody>
          <a:bodyPr>
            <a:normAutofit/>
          </a:bodyPr>
          <a:lstStyle/>
          <a:p>
            <a:pPr marL="1800000">
              <a:lnSpc>
                <a:spcPct val="150000"/>
              </a:lnSpc>
            </a:pPr>
            <a:r>
              <a:rPr lang="bg-BG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Деница Алипиева</a:t>
            </a:r>
          </a:p>
          <a:p>
            <a:pPr marL="1800000">
              <a:lnSpc>
                <a:spcPct val="150000"/>
              </a:lnSpc>
            </a:pPr>
            <a:r>
              <a:rPr lang="bg-BG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Десислава Баева</a:t>
            </a:r>
          </a:p>
          <a:p>
            <a:pPr marL="1800000">
              <a:lnSpc>
                <a:spcPct val="150000"/>
              </a:lnSpc>
            </a:pPr>
            <a:r>
              <a:rPr lang="bg-BG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Мира Душкова</a:t>
            </a:r>
          </a:p>
          <a:p>
            <a:pPr marL="1800000">
              <a:lnSpc>
                <a:spcPct val="15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Петя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Стефанова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marL="1800000"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Ралица Василева – Иванова</a:t>
            </a:r>
          </a:p>
          <a:p>
            <a:pPr marL="1800000">
              <a:lnSpc>
                <a:spcPct val="15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Ренета Златева</a:t>
            </a:r>
          </a:p>
          <a:p>
            <a:pPr marL="1800000"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Светлозар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Цанков</a:t>
            </a: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>
              <a:lnSpc>
                <a:spcPct val="150000"/>
              </a:lnSpc>
              <a:spcBef>
                <a:spcPts val="3000"/>
              </a:spcBef>
            </a:pPr>
            <a:endParaRPr lang="ru-RU" b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294"/>
            <a:ext cx="9252520" cy="722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850106"/>
          </a:xfrm>
        </p:spPr>
        <p:txBody>
          <a:bodyPr/>
          <a:lstStyle/>
          <a:p>
            <a:pPr algn="l"/>
            <a:r>
              <a:rPr lang="bg-BG" sz="4800" b="1" u="sng" dirty="0" smtClean="0">
                <a:latin typeface="Monotype Corsiva" pitchFamily="66" charset="0"/>
              </a:rPr>
              <a:t>Катедри   </a:t>
            </a:r>
            <a:r>
              <a:rPr lang="bg-BG" u="sng" dirty="0" smtClean="0">
                <a:latin typeface="Monotype Corsiva" pitchFamily="66" charset="0"/>
              </a:rPr>
              <a:t>      </a:t>
            </a:r>
            <a:endParaRPr lang="bg-BG" u="sng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104" y="1347940"/>
            <a:ext cx="8363272" cy="4525963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АЛГЕБРА И ГЕОМЕТРИЯ</a:t>
            </a:r>
          </a:p>
          <a:p>
            <a:endParaRPr lang="bg-BG" b="1" dirty="0" smtClean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  <a:p>
            <a:r>
              <a:rPr lang="bg-BG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ПЕДАГОГИКА, ПСИХОЛОГИЯ И ИСТОРИЯ</a:t>
            </a:r>
          </a:p>
          <a:p>
            <a:pPr marL="0" indent="0">
              <a:buNone/>
            </a:pPr>
            <a:endParaRPr lang="bg-BG" b="1" dirty="0" smtClean="0">
              <a:latin typeface="Monotype Corsiva" pitchFamily="66" charset="0"/>
            </a:endParaRPr>
          </a:p>
          <a:p>
            <a:pPr>
              <a:spcBef>
                <a:spcPts val="1800"/>
              </a:spcBef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БЪЛГАРСКИ ЕЗИК, ЛИТЕРАТУРА И ИЗКУСТВО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</a:rPr>
              <a:t>ИНФОРМАТИКА  И  ИНФОРМАЦИОННИ </a:t>
            </a:r>
          </a:p>
          <a:p>
            <a:pPr marL="0" indent="0">
              <a:lnSpc>
                <a:spcPct val="150000"/>
              </a:lnSpc>
              <a:spcBef>
                <a:spcPts val="3000"/>
              </a:spcBef>
              <a:buNone/>
            </a:pPr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</a:rPr>
              <a:t>   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45263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52928" cy="562074"/>
          </a:xfrm>
        </p:spPr>
        <p:txBody>
          <a:bodyPr>
            <a:normAutofit/>
          </a:bodyPr>
          <a:lstStyle/>
          <a:p>
            <a:pPr algn="l"/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Иновативни</a:t>
            </a:r>
            <a:r>
              <a:rPr lang="bg-BG" sz="2400" dirty="0">
                <a:solidFill>
                  <a:schemeClr val="folHlink"/>
                </a:solidFill>
                <a:latin typeface="+mn-lt"/>
                <a:ea typeface="+mn-ea"/>
                <a:cs typeface="+mn-cs"/>
              </a:rPr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практики</a:t>
            </a:r>
            <a:r>
              <a:rPr lang="bg-BG" sz="2400" dirty="0">
                <a:solidFill>
                  <a:schemeClr val="folHlink"/>
                </a:solidFill>
                <a:latin typeface="+mn-lt"/>
                <a:ea typeface="+mn-ea"/>
                <a:cs typeface="+mn-cs"/>
              </a:rPr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при</a:t>
            </a:r>
            <a:r>
              <a:rPr lang="bg-BG" sz="2400" dirty="0">
                <a:solidFill>
                  <a:schemeClr val="folHlink"/>
                </a:solidFill>
                <a:latin typeface="+mn-lt"/>
                <a:ea typeface="+mn-ea"/>
                <a:cs typeface="+mn-cs"/>
              </a:rPr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работа</a:t>
            </a:r>
            <a:r>
              <a:rPr lang="bg-BG" sz="2400" dirty="0">
                <a:solidFill>
                  <a:schemeClr val="folHlink"/>
                </a:solidFill>
                <a:latin typeface="+mn-lt"/>
                <a:ea typeface="+mn-ea"/>
                <a:cs typeface="+mn-cs"/>
              </a:rPr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със</a:t>
            </a:r>
            <a:r>
              <a:rPr lang="bg-BG" sz="2400" dirty="0">
                <a:solidFill>
                  <a:schemeClr val="folHlink"/>
                </a:solidFill>
                <a:latin typeface="+mn-lt"/>
                <a:ea typeface="+mn-ea"/>
                <a:cs typeface="+mn-cs"/>
              </a:rPr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студентите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859216" cy="5277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bg-BG" dirty="0"/>
              <a:t>Внедряване на нови модели за подготовка на специалисти</a:t>
            </a:r>
          </a:p>
          <a:p>
            <a:pPr marL="457200" indent="-457200">
              <a:buFont typeface="+mj-lt"/>
              <a:buAutoNum type="arabicPeriod"/>
            </a:pPr>
            <a:r>
              <a:rPr lang="bg-BG" dirty="0" smtClean="0"/>
              <a:t>Приобщаване на студентите към научноизследователската работа в университета</a:t>
            </a:r>
          </a:p>
          <a:p>
            <a:pPr marL="457200" indent="-457200">
              <a:buFont typeface="+mj-lt"/>
              <a:buAutoNum type="arabicPeriod"/>
            </a:pPr>
            <a:r>
              <a:rPr lang="bg-BG" dirty="0" smtClean="0"/>
              <a:t>Ангажиране с богата извънаудиторна дейност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58" y="4852914"/>
            <a:ext cx="2133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149081"/>
            <a:ext cx="3945335" cy="2430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6" y="4149081"/>
            <a:ext cx="3635489" cy="24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si\Desktop\153_1110\IMG_2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18" y="105273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58" y="4852914"/>
            <a:ext cx="2133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706090"/>
          </a:xfrm>
        </p:spPr>
        <p:txBody>
          <a:bodyPr>
            <a:normAutofit/>
          </a:bodyPr>
          <a:lstStyle/>
          <a:p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Н</a:t>
            </a:r>
            <a:r>
              <a:rPr lang="bg-BG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ови</a:t>
            </a:r>
            <a:r>
              <a:rPr lang="bg-BG" sz="2400" dirty="0" smtClean="0"/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модели</a:t>
            </a:r>
            <a:r>
              <a:rPr lang="bg-BG" sz="2400" dirty="0"/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на</a:t>
            </a:r>
            <a:r>
              <a:rPr lang="bg-BG" sz="2400" dirty="0" smtClean="0"/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обучение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Модел, </a:t>
            </a:r>
            <a:r>
              <a:rPr lang="ru-RU" b="1" dirty="0">
                <a:solidFill>
                  <a:srgbClr val="800000"/>
                </a:solidFill>
              </a:rPr>
              <a:t>базиран </a:t>
            </a:r>
            <a:r>
              <a:rPr lang="ru-RU" b="1" dirty="0" smtClean="0">
                <a:solidFill>
                  <a:srgbClr val="800000"/>
                </a:solidFill>
              </a:rPr>
              <a:t>на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 </a:t>
            </a:r>
            <a:r>
              <a:rPr lang="ru-RU" b="1" dirty="0" smtClean="0">
                <a:solidFill>
                  <a:srgbClr val="800000"/>
                </a:solidFill>
              </a:rPr>
              <a:t>  </a:t>
            </a:r>
            <a:r>
              <a:rPr lang="ru-RU" b="1" dirty="0">
                <a:solidFill>
                  <a:srgbClr val="800000"/>
                </a:solidFill>
              </a:rPr>
              <a:t>резултата от </a:t>
            </a:r>
            <a:r>
              <a:rPr lang="ru-RU" b="1" dirty="0" smtClean="0">
                <a:solidFill>
                  <a:srgbClr val="800000"/>
                </a:solidFill>
              </a:rPr>
              <a:t>обуче-</a:t>
            </a:r>
          </a:p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</a:rPr>
              <a:t> </a:t>
            </a:r>
            <a:r>
              <a:rPr lang="ru-RU" b="1" dirty="0" smtClean="0">
                <a:solidFill>
                  <a:srgbClr val="800000"/>
                </a:solidFill>
              </a:rPr>
              <a:t>  нието при </a:t>
            </a:r>
            <a:r>
              <a:rPr lang="ru-RU" b="1" dirty="0">
                <a:solidFill>
                  <a:srgbClr val="800000"/>
                </a:solidFill>
              </a:rPr>
              <a:t>създаване </a:t>
            </a:r>
            <a:r>
              <a:rPr lang="ru-RU" b="1" dirty="0" smtClean="0">
                <a:solidFill>
                  <a:srgbClr val="800000"/>
                </a:solidFill>
              </a:rPr>
              <a:t>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800000"/>
                </a:solidFill>
              </a:rPr>
              <a:t>   </a:t>
            </a:r>
            <a:r>
              <a:rPr lang="ru-RU" b="1" dirty="0">
                <a:solidFill>
                  <a:srgbClr val="800000"/>
                </a:solidFill>
              </a:rPr>
              <a:t>електронни </a:t>
            </a:r>
            <a:r>
              <a:rPr lang="ru-RU" b="1" dirty="0" smtClean="0">
                <a:solidFill>
                  <a:srgbClr val="800000"/>
                </a:solidFill>
              </a:rPr>
              <a:t>образователни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800000"/>
                </a:solidFill>
              </a:rPr>
              <a:t>   ресурси: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Резултатно-ориентираният </a:t>
            </a:r>
            <a:r>
              <a:rPr lang="ru-RU" dirty="0"/>
              <a:t>подход за обучение (OBE – outcome – based education), който представлява модел на обучение, подкрепящ идеята, че обучаемите трябва да показват, че „знаят и могат да правят</a:t>
            </a:r>
            <a:r>
              <a:rPr lang="ru-RU" dirty="0" smtClean="0"/>
              <a:t>”;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Обучение, </a:t>
            </a:r>
            <a:r>
              <a:rPr lang="ru-RU" dirty="0"/>
              <a:t>базирано на резултатите от </a:t>
            </a:r>
            <a:r>
              <a:rPr lang="ru-RU" dirty="0" smtClean="0"/>
              <a:t>него, </a:t>
            </a:r>
            <a:r>
              <a:rPr lang="ru-RU" dirty="0"/>
              <a:t>се определя като „...цялостен подход към организирането и провеждането на образователна система, която е фокусирана върху и определена от успешните демонстрации на знания на всеки един обучаем</a:t>
            </a:r>
            <a:r>
              <a:rPr lang="ru-RU" dirty="0" smtClean="0"/>
              <a:t>”. </a:t>
            </a:r>
            <a:endParaRPr lang="en-US" dirty="0"/>
          </a:p>
          <a:p>
            <a:pPr>
              <a:buFont typeface="Courier New" pitchFamily="49" charset="0"/>
              <a:buChar char="o"/>
            </a:pPr>
            <a:endParaRPr lang="en-US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931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bg-BG" sz="27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Нови</a:t>
            </a:r>
            <a:r>
              <a:rPr lang="bg-BG" sz="3200" dirty="0" smtClean="0"/>
              <a:t> </a:t>
            </a:r>
            <a:r>
              <a:rPr lang="bg-BG" sz="27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модели</a:t>
            </a:r>
            <a:r>
              <a:rPr lang="bg-BG" sz="3200" dirty="0"/>
              <a:t> </a:t>
            </a:r>
            <a:r>
              <a:rPr lang="bg-BG" sz="27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на</a:t>
            </a:r>
            <a:r>
              <a:rPr lang="bg-BG" sz="3200" dirty="0" smtClean="0"/>
              <a:t> </a:t>
            </a:r>
            <a:r>
              <a:rPr lang="bg-BG" sz="27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обучение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4042792" cy="5544616"/>
          </a:xfrm>
        </p:spPr>
        <p:txBody>
          <a:bodyPr>
            <a:normAutofit fontScale="85000" lnSpcReduction="20000"/>
          </a:bodyPr>
          <a:lstStyle/>
          <a:p>
            <a:r>
              <a:rPr lang="ru-RU" sz="2600" b="1" dirty="0" smtClean="0">
                <a:solidFill>
                  <a:srgbClr val="800000"/>
                </a:solidFill>
              </a:rPr>
              <a:t>Модел, </a:t>
            </a:r>
            <a:r>
              <a:rPr lang="ru-RU" sz="2600" b="1" dirty="0">
                <a:solidFill>
                  <a:srgbClr val="800000"/>
                </a:solidFill>
              </a:rPr>
              <a:t>базиран на резултата от </a:t>
            </a:r>
            <a:r>
              <a:rPr lang="ru-RU" sz="2600" b="1" dirty="0" smtClean="0">
                <a:solidFill>
                  <a:srgbClr val="800000"/>
                </a:solidFill>
              </a:rPr>
              <a:t>въвеждането на понятийни карти:</a:t>
            </a:r>
            <a:endParaRPr lang="ru-RU" sz="2600" b="1" dirty="0">
              <a:solidFill>
                <a:srgbClr val="800000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dirty="0"/>
              <a:t>За да е успешно ученето, съдържанието трябва да бъде </a:t>
            </a:r>
            <a:r>
              <a:rPr lang="ru-RU" dirty="0" smtClean="0"/>
              <a:t>съхранено в структурите </a:t>
            </a:r>
            <a:r>
              <a:rPr lang="ru-RU" dirty="0"/>
              <a:t>на </a:t>
            </a:r>
            <a:r>
              <a:rPr lang="ru-RU" dirty="0" smtClean="0"/>
              <a:t>дълго-срочната </a:t>
            </a:r>
            <a:r>
              <a:rPr lang="ru-RU" dirty="0"/>
              <a:t>памет. Това може да се постигне чрез </a:t>
            </a:r>
            <a:r>
              <a:rPr lang="ru-RU" dirty="0" smtClean="0"/>
              <a:t>демонстриране как опреде-лен </a:t>
            </a:r>
            <a:r>
              <a:rPr lang="ru-RU" dirty="0"/>
              <a:t>учебен материал е свързан с останалия: </a:t>
            </a:r>
            <a:r>
              <a:rPr lang="ru-RU" dirty="0" smtClean="0"/>
              <a:t>изпол-зване </a:t>
            </a:r>
            <a:r>
              <a:rPr lang="ru-RU" dirty="0"/>
              <a:t>на </a:t>
            </a:r>
            <a:r>
              <a:rPr lang="ru-RU" dirty="0" smtClean="0"/>
              <a:t>понятийна карта </a:t>
            </a:r>
            <a:r>
              <a:rPr lang="ru-RU" dirty="0"/>
              <a:t>за представяне на структурата </a:t>
            </a:r>
            <a:r>
              <a:rPr lang="ru-RU" dirty="0" smtClean="0"/>
              <a:t>на учебното </a:t>
            </a:r>
            <a:r>
              <a:rPr lang="ru-RU" dirty="0"/>
              <a:t>съдържание, </a:t>
            </a:r>
            <a:r>
              <a:rPr lang="ru-RU" dirty="0" smtClean="0"/>
              <a:t>установяване на предвари-телните </a:t>
            </a:r>
            <a:r>
              <a:rPr lang="ru-RU" dirty="0"/>
              <a:t>знания, осигуряване на голямо разнообразие от примери.</a:t>
            </a:r>
            <a:endParaRPr lang="bg-B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036436" cy="51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7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58" y="4852914"/>
            <a:ext cx="2133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706090"/>
          </a:xfrm>
        </p:spPr>
        <p:txBody>
          <a:bodyPr>
            <a:normAutofit/>
          </a:bodyPr>
          <a:lstStyle/>
          <a:p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Н</a:t>
            </a:r>
            <a:r>
              <a:rPr lang="bg-BG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ови</a:t>
            </a:r>
            <a:r>
              <a:rPr lang="bg-BG" sz="2400" dirty="0" smtClean="0"/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модели</a:t>
            </a:r>
            <a:r>
              <a:rPr lang="bg-BG" sz="2400" dirty="0"/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на</a:t>
            </a:r>
            <a:r>
              <a:rPr lang="bg-BG" sz="2400" dirty="0" smtClean="0"/>
              <a:t> </a:t>
            </a:r>
            <a:r>
              <a:rPr lang="bg-BG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обучение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  <a:noFill/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Модел, </a:t>
            </a:r>
            <a:r>
              <a:rPr lang="ru-RU" b="1" dirty="0">
                <a:solidFill>
                  <a:srgbClr val="800000"/>
                </a:solidFill>
              </a:rPr>
              <a:t>базиран на </a:t>
            </a:r>
            <a:r>
              <a:rPr lang="ru-RU" b="1" dirty="0" smtClean="0">
                <a:solidFill>
                  <a:srgbClr val="800000"/>
                </a:solidFill>
              </a:rPr>
              <a:t>индивидуален подход за преподаване, обучение и самоподготовка: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Цялостна визуализация на учебния материал- плакати, прожекции, мултимедия.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Интерактивни методи като основа за развитие на ученето чрез преживяване и чрез създаване и творчество.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Създаване на обратна </a:t>
            </a:r>
          </a:p>
          <a:p>
            <a:pPr marL="0" indent="0">
              <a:buNone/>
            </a:pPr>
            <a:r>
              <a:rPr lang="ru-RU" dirty="0" smtClean="0"/>
              <a:t>   връзка между</a:t>
            </a:r>
          </a:p>
          <a:p>
            <a:pPr marL="0" indent="0">
              <a:buNone/>
            </a:pPr>
            <a:r>
              <a:rPr lang="ru-RU" dirty="0" smtClean="0"/>
              <a:t>   преподавател и студент.</a:t>
            </a:r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07" y="3986983"/>
            <a:ext cx="4007767" cy="26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44" y="4839518"/>
            <a:ext cx="2133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706090"/>
          </a:xfrm>
        </p:spPr>
        <p:txBody>
          <a:bodyPr>
            <a:normAutofit/>
          </a:bodyPr>
          <a:lstStyle/>
          <a:p>
            <a:r>
              <a:rPr lang="bg-BG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Методи на ефективно преподаване</a:t>
            </a:r>
            <a:endParaRPr lang="bg-BG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99176" cy="4608512"/>
          </a:xfrm>
          <a:noFill/>
        </p:spPr>
        <p:txBody>
          <a:bodyPr>
            <a:normAutofit/>
          </a:bodyPr>
          <a:lstStyle/>
          <a:p>
            <a:r>
              <a:rPr lang="ru-RU" dirty="0" smtClean="0"/>
              <a:t>Беседи </a:t>
            </a:r>
            <a:r>
              <a:rPr lang="ru-RU" dirty="0"/>
              <a:t>и обсъждане на </a:t>
            </a:r>
            <a:r>
              <a:rPr lang="ru-RU" dirty="0" smtClean="0"/>
              <a:t>казуси</a:t>
            </a:r>
          </a:p>
          <a:p>
            <a:r>
              <a:rPr lang="ru-RU" dirty="0"/>
              <a:t>Мозъчна </a:t>
            </a:r>
            <a:r>
              <a:rPr lang="ru-RU" dirty="0" smtClean="0"/>
              <a:t>атака</a:t>
            </a:r>
          </a:p>
          <a:p>
            <a:r>
              <a:rPr lang="ru-RU" dirty="0" smtClean="0"/>
              <a:t>Рисуване и използване на фотографии</a:t>
            </a:r>
          </a:p>
          <a:p>
            <a:r>
              <a:rPr lang="ru-RU" dirty="0" smtClean="0"/>
              <a:t>Практическо приложение на наученото</a:t>
            </a:r>
          </a:p>
          <a:p>
            <a:r>
              <a:rPr lang="ru-RU" dirty="0" smtClean="0"/>
              <a:t>Срещи със специалисти и гост-лектори от различни образователни и социално-педагогически институции</a:t>
            </a:r>
          </a:p>
          <a:p>
            <a:endParaRPr lang="ru-RU" dirty="0" smtClean="0"/>
          </a:p>
          <a:p>
            <a:pPr>
              <a:buFont typeface="Courier New" pitchFamily="49" charset="0"/>
              <a:buChar char="o"/>
            </a:pPr>
            <a:endParaRPr lang="ru-RU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42786"/>
            <a:ext cx="3600400" cy="2396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44" y="4388507"/>
            <a:ext cx="3227849" cy="24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28" y="188640"/>
            <a:ext cx="3872430" cy="2592288"/>
          </a:xfrm>
          <a:prstGeom prst="rect">
            <a:avLst/>
          </a:prstGeom>
        </p:spPr>
      </p:pic>
      <p:pic>
        <p:nvPicPr>
          <p:cNvPr id="6146" name="Picture 2" descr="C:\Users\Desi\Desktop\Prez_MladPrep\Prezentacia-Fakultet-Katedra Beli\stud. konf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91" y="2125531"/>
            <a:ext cx="3720680" cy="279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52928" cy="562074"/>
          </a:xfrm>
        </p:spPr>
        <p:txBody>
          <a:bodyPr>
            <a:normAutofit/>
          </a:bodyPr>
          <a:lstStyle/>
          <a:p>
            <a:r>
              <a:rPr lang="bg-BG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Участия в научни форуми</a:t>
            </a:r>
            <a:endParaRPr lang="bg-BG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064896" cy="1296144"/>
          </a:xfrm>
        </p:spPr>
        <p:txBody>
          <a:bodyPr>
            <a:normAutofit/>
          </a:bodyPr>
          <a:lstStyle/>
          <a:p>
            <a:r>
              <a:rPr lang="bg-BG" dirty="0" smtClean="0"/>
              <a:t>Конференции</a:t>
            </a:r>
          </a:p>
          <a:p>
            <a:pPr>
              <a:buFont typeface="Courier New" pitchFamily="49" charset="0"/>
              <a:buChar char="o"/>
            </a:pPr>
            <a:r>
              <a:rPr lang="bg-BG" sz="2000" dirty="0" smtClean="0"/>
              <a:t>Студентска научна сесия РУ 2012</a:t>
            </a:r>
          </a:p>
          <a:p>
            <a:pPr>
              <a:buFont typeface="Courier New" pitchFamily="49" charset="0"/>
              <a:buChar char="o"/>
            </a:pPr>
            <a:r>
              <a:rPr lang="bg-BG" sz="2000" dirty="0" smtClean="0">
                <a:latin typeface="Times New Roman" pitchFamily="18" charset="0"/>
              </a:rPr>
              <a:t>Научната студентска сесия на ТУ-Габрово</a:t>
            </a:r>
            <a:endParaRPr lang="en-US" sz="2000" dirty="0" smtClean="0">
              <a:latin typeface="Times New Roman" pitchFamily="18" charset="0"/>
            </a:endParaRPr>
          </a:p>
          <a:p>
            <a:endParaRPr lang="bg-BG" sz="2000" dirty="0">
              <a:latin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bg-BG" sz="2000" dirty="0" smtClean="0">
              <a:solidFill>
                <a:schemeClr val="folHlink"/>
              </a:solidFill>
            </a:endParaRPr>
          </a:p>
          <a:p>
            <a:pPr marL="0" indent="0">
              <a:buNone/>
            </a:pPr>
            <a:endParaRPr lang="bg-BG" dirty="0"/>
          </a:p>
          <a:p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58" y="4852914"/>
            <a:ext cx="2133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4395" y="2492896"/>
            <a:ext cx="7859216" cy="12961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 smtClean="0"/>
              <a:t>Кръгли маси:</a:t>
            </a:r>
          </a:p>
          <a:p>
            <a:pPr marL="0" indent="0">
              <a:buNone/>
            </a:pPr>
            <a:r>
              <a:rPr lang="bg-BG" sz="2000" dirty="0" smtClean="0"/>
              <a:t>„Алберт и Стефан Гечев“ 2011</a:t>
            </a:r>
          </a:p>
          <a:p>
            <a:pPr marL="0" indent="0">
              <a:buNone/>
            </a:pPr>
            <a:r>
              <a:rPr lang="bg-BG" sz="2000" dirty="0" smtClean="0"/>
              <a:t>„Змей Горянин“ 2012</a:t>
            </a:r>
          </a:p>
          <a:p>
            <a:pPr marL="0" indent="0">
              <a:buNone/>
            </a:pPr>
            <a:endParaRPr lang="bg-BG" sz="2000" dirty="0" smtClean="0"/>
          </a:p>
          <a:p>
            <a:pPr>
              <a:buFont typeface="Courier New" pitchFamily="49" charset="0"/>
              <a:buChar char="o"/>
            </a:pPr>
            <a:endParaRPr lang="bg-BG" dirty="0" smtClean="0"/>
          </a:p>
          <a:p>
            <a:endParaRPr lang="bg-B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96" y="4307434"/>
            <a:ext cx="3389205" cy="220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5" y="3789040"/>
            <a:ext cx="36464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7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509486" cy="2349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352928" cy="562074"/>
          </a:xfrm>
        </p:spPr>
        <p:txBody>
          <a:bodyPr>
            <a:normAutofit/>
          </a:bodyPr>
          <a:lstStyle/>
          <a:p>
            <a:r>
              <a:rPr lang="bg-BG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Състезания и олимпиади</a:t>
            </a:r>
            <a:endParaRPr lang="bg-BG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859216" cy="5277200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bg-BG" sz="2000" dirty="0" smtClean="0"/>
              <a:t>Олимпиада </a:t>
            </a:r>
            <a:r>
              <a:rPr lang="bg-BG" sz="2000" dirty="0"/>
              <a:t>по </a:t>
            </a:r>
            <a:r>
              <a:rPr lang="bg-BG" sz="2000" dirty="0" smtClean="0"/>
              <a:t>информатика</a:t>
            </a:r>
          </a:p>
          <a:p>
            <a:pPr>
              <a:buFont typeface="Courier New" pitchFamily="49" charset="0"/>
              <a:buChar char="o"/>
            </a:pPr>
            <a:r>
              <a:rPr lang="bg-BG" sz="2000" dirty="0" smtClean="0"/>
              <a:t>Първото състезание </a:t>
            </a:r>
            <a:r>
              <a:rPr lang="bg-BG" sz="2000" dirty="0"/>
              <a:t>по </a:t>
            </a:r>
            <a:r>
              <a:rPr lang="bg-BG" sz="2000" dirty="0" smtClean="0"/>
              <a:t>решаване</a:t>
            </a:r>
          </a:p>
          <a:p>
            <a:pPr marL="0" indent="0">
              <a:buNone/>
            </a:pPr>
            <a:r>
              <a:rPr lang="bg-BG" sz="2000" dirty="0" smtClean="0"/>
              <a:t>    на </a:t>
            </a:r>
            <a:r>
              <a:rPr lang="bg-BG" sz="2000" dirty="0"/>
              <a:t>задачи</a:t>
            </a:r>
            <a:r>
              <a:rPr lang="bg-BG" sz="2000" dirty="0" smtClean="0"/>
              <a:t>, базирани </a:t>
            </a:r>
            <a:r>
              <a:rPr lang="bg-BG" sz="2000" dirty="0"/>
              <a:t>на </a:t>
            </a:r>
            <a:r>
              <a:rPr lang="bg-BG" sz="2000" dirty="0" smtClean="0"/>
              <a:t>ГеоГебра –  </a:t>
            </a:r>
          </a:p>
          <a:p>
            <a:pPr marL="0" indent="0">
              <a:buNone/>
            </a:pPr>
            <a:r>
              <a:rPr lang="bg-BG" sz="2000" dirty="0" smtClean="0"/>
              <a:t>    динамичен </a:t>
            </a:r>
            <a:r>
              <a:rPr lang="bg-BG" sz="2000" dirty="0"/>
              <a:t>геометричен </a:t>
            </a:r>
            <a:r>
              <a:rPr lang="bg-BG" sz="2000" dirty="0" smtClean="0"/>
              <a:t>софтуер</a:t>
            </a:r>
          </a:p>
          <a:p>
            <a:pPr>
              <a:buFont typeface="Courier New" pitchFamily="49" charset="0"/>
              <a:buChar char="o"/>
            </a:pPr>
            <a:r>
              <a:rPr lang="bg-BG" sz="2000" dirty="0" smtClean="0"/>
              <a:t>Състезание по математическо </a:t>
            </a:r>
          </a:p>
          <a:p>
            <a:pPr marL="0" indent="0">
              <a:buNone/>
            </a:pPr>
            <a:r>
              <a:rPr lang="bg-BG" sz="2000" dirty="0"/>
              <a:t> </a:t>
            </a:r>
            <a:r>
              <a:rPr lang="bg-BG" sz="2000" dirty="0" smtClean="0"/>
              <a:t>    ориентиране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58" y="4852914"/>
            <a:ext cx="2133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93" y="3598323"/>
            <a:ext cx="3173621" cy="21244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115287"/>
            <a:ext cx="3213661" cy="22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7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5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051E3495DDB4681DE1D3F0498E5FF" ma:contentTypeVersion="1" ma:contentTypeDescription="Create a new document." ma:contentTypeScope="" ma:versionID="a5499c21656b19eda33889a1e277ba78">
  <xsd:schema xmlns:xsd="http://www.w3.org/2001/XMLSchema" xmlns:xs="http://www.w3.org/2001/XMLSchema" xmlns:p="http://schemas.microsoft.com/office/2006/metadata/properties" xmlns:ns1="http://schemas.microsoft.com/sharepoint/v3" xmlns:ns2="377229cc-986a-4dba-b26d-48812f975eec" targetNamespace="http://schemas.microsoft.com/office/2006/metadata/properties" ma:root="true" ma:fieldsID="977442dc90c46de3a80fcf688d156187" ns1:_="" ns2:_="">
    <xsd:import namespace="http://schemas.microsoft.com/sharepoint/v3"/>
    <xsd:import namespace="377229cc-986a-4dba-b26d-48812f975ee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7229cc-986a-4dba-b26d-48812f975ee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377229cc-986a-4dba-b26d-48812f975eec">MMS3AMJFWH27-6-94</_dlc_DocId>
    <_dlc_DocIdUrl xmlns="377229cc-986a-4dba-b26d-48812f975eec">
      <Url>http://preview.uni-ruse.bg/sites/accreditation/_layouts/15/DocIdRedir.aspx?ID=MMS3AMJFWH27-6-94</Url>
      <Description>MMS3AMJFWH27-6-94</Description>
    </_dlc_DocIdUrl>
  </documentManagement>
</p:properties>
</file>

<file path=customXml/itemProps1.xml><?xml version="1.0" encoding="utf-8"?>
<ds:datastoreItem xmlns:ds="http://schemas.openxmlformats.org/officeDocument/2006/customXml" ds:itemID="{8473C22C-8E36-4A84-BDF9-3C42C9A2D424}"/>
</file>

<file path=customXml/itemProps2.xml><?xml version="1.0" encoding="utf-8"?>
<ds:datastoreItem xmlns:ds="http://schemas.openxmlformats.org/officeDocument/2006/customXml" ds:itemID="{E4A533FF-EA84-435B-8B8A-19C5FD2D3864}"/>
</file>

<file path=customXml/itemProps3.xml><?xml version="1.0" encoding="utf-8"?>
<ds:datastoreItem xmlns:ds="http://schemas.openxmlformats.org/officeDocument/2006/customXml" ds:itemID="{91001A24-735C-4356-AFF4-189E958B922B}"/>
</file>

<file path=customXml/itemProps4.xml><?xml version="1.0" encoding="utf-8"?>
<ds:datastoreItem xmlns:ds="http://schemas.openxmlformats.org/officeDocument/2006/customXml" ds:itemID="{0B4C8222-3D64-4B9F-82B5-28377B1A4F0A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502</TotalTime>
  <Words>544</Words>
  <Application>Microsoft Office PowerPoint</Application>
  <PresentationFormat>On-screen Show (4:3)</PresentationFormat>
  <Paragraphs>96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Oriel</vt:lpstr>
      <vt:lpstr>                                         Факултет         Природни  науки          и   образование</vt:lpstr>
      <vt:lpstr>Катедри         </vt:lpstr>
      <vt:lpstr>Иновативни практики при работа със студентите</vt:lpstr>
      <vt:lpstr>Нови модели на обучение</vt:lpstr>
      <vt:lpstr>Нови модели на обучение</vt:lpstr>
      <vt:lpstr>Нови модели на обучение</vt:lpstr>
      <vt:lpstr>Методи на ефективно преподаване</vt:lpstr>
      <vt:lpstr>Участия в научни форуми</vt:lpstr>
      <vt:lpstr>Състезания и олимпиади</vt:lpstr>
      <vt:lpstr>Участия в научноизследователски програми и проекти</vt:lpstr>
      <vt:lpstr>Извънаудиторна дейност</vt:lpstr>
      <vt:lpstr>Извънаудиторна дейност</vt:lpstr>
      <vt:lpstr>Резултатите</vt:lpstr>
      <vt:lpstr>PowerPoint Presentation</vt:lpstr>
      <vt:lpstr>Участници: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</dc:creator>
  <cp:lastModifiedBy>Desi</cp:lastModifiedBy>
  <cp:revision>52</cp:revision>
  <dcterms:created xsi:type="dcterms:W3CDTF">2012-10-12T11:25:04Z</dcterms:created>
  <dcterms:modified xsi:type="dcterms:W3CDTF">2012-10-23T09:38:44Z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0x010100C51051E3495DDB4681DE1D3F0498E5FF</vt:lpwstr>
  </property>
  <property fmtid="{D5CDD505-2E9C-101B-9397-08002B2CF9AE}" pid="3" name="_dlc_DocIdItemGuid">
    <vt:lpwstr>56ae3005-f46c-4421-b331-089e473df5e1</vt:lpwstr>
  </property>
</Properties>
</file>