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3" r:id="rId17"/>
  </p:sldIdLst>
  <p:sldSz cx="9144000" cy="6858000" type="screen4x3"/>
  <p:notesSz cx="6799263" cy="9928225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8F3F564-D14C-451D-8752-E9CB70D088EE}" type="datetimeFigureOut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4036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B773A38-49D9-43C9-8E95-D691FFB26E4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E551-A2F9-4B12-9DD4-D8F1A1D9E82A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E55B-7902-4DCC-9742-209DB84A182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77F8-4A92-4ECC-A56A-F3334731BEF4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7884-DF1E-4BA4-9FB3-C96F114A651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88A5-1045-49BB-8AE7-47AD427BF026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77A3-B9AF-4724-8A13-266C295BD1B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2BBD-1EEE-4600-96C6-A2441EC99344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FEACC-201A-47E9-83E4-45E3C39D8EE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B048-44B1-4D25-9063-2F597DD4B3F4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867F-EAAD-4BDE-AFCA-16E0F408802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EB38-4480-41B3-BB7E-D491E02ABDF2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C107-95D5-4746-AF75-E1533B87EA3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3CA8-800F-40F8-9116-573CAD1A1BBC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4FCE-3A12-4478-B8C9-28A2796C10B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9773-4514-423F-9D32-DAB9F1CA843F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9697-CE5A-41F2-A37F-C90BE90FC7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6008-EB64-4B76-9D15-AF5D5ED7D181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DBFF-08A8-406E-89A8-30E9AFA39EA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731D-787A-412B-B909-A93F7E67DABF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F73E-FFD6-4F7B-928B-618DAFF86CA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4E45-AB02-4B2C-9B52-B674CE628247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9100-2687-441A-82A1-46DAC5C71EF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60D548-7785-486A-BDEF-1CC4659719D4}" type="datetime1">
              <a:rPr lang="bg-BG"/>
              <a:pPr>
                <a:defRPr/>
              </a:pPr>
              <a:t>24.10.2012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D3B17D-D30A-43DC-A3CF-714462BDD6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F173E-855C-4DB6-ACFB-A30CB24531FB}" type="slidenum">
              <a:rPr lang="bg-BG"/>
              <a:pPr>
                <a:defRPr/>
              </a:pPr>
              <a:t>1</a:t>
            </a:fld>
            <a:endParaRPr lang="bg-BG"/>
          </a:p>
        </p:txBody>
      </p:sp>
      <p:sp>
        <p:nvSpPr>
          <p:cNvPr id="1039" name="Title 1"/>
          <p:cNvSpPr>
            <a:spLocks noGrp="1"/>
          </p:cNvSpPr>
          <p:nvPr>
            <p:ph type="ctrTitle"/>
          </p:nvPr>
        </p:nvSpPr>
        <p:spPr>
          <a:xfrm>
            <a:off x="755650" y="1628775"/>
            <a:ext cx="7772400" cy="3744913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Иновациите във висшето образование - добри практики на Русенския университет</a:t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3600" b="1" i="1" smtClean="0">
                <a:latin typeface="Arial" charset="0"/>
              </a:rPr>
              <a:t>з</a:t>
            </a:r>
            <a:r>
              <a:rPr lang="ru-RU" sz="3600" b="1" i="1" smtClean="0"/>
              <a:t>аключителен семинар на Школата на младите преподаватели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						</a:t>
            </a:r>
            <a:r>
              <a:rPr lang="ru-RU" sz="2400" b="1" smtClean="0"/>
              <a:t>23.10.2012</a:t>
            </a:r>
            <a:r>
              <a:rPr lang="ru-RU" sz="2400" b="1" smtClean="0">
                <a:latin typeface="Arial" charset="0"/>
              </a:rPr>
              <a:t> г.</a:t>
            </a:r>
            <a:endParaRPr lang="bg-BG" sz="2400" b="1" smtClean="0">
              <a:latin typeface="Arial" charset="0"/>
            </a:endParaRPr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395288" y="476250"/>
          <a:ext cx="647700" cy="685800"/>
        </p:xfrm>
        <a:graphic>
          <a:graphicData uri="http://schemas.openxmlformats.org/presentationml/2006/ole">
            <p:oleObj spid="_x0000_s1037" r:id="rId3" imgW="1695687" imgH="1800476" progId="">
              <p:embed/>
            </p:oleObj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58888" y="404813"/>
            <a:ext cx="7596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kern="0" dirty="0">
                <a:solidFill>
                  <a:sysClr val="windowText" lastClr="000000"/>
                </a:solidFill>
                <a:latin typeface="+mn-lt"/>
              </a:rPr>
              <a:t>РУСЕНСКИ УНИВЕРСИТЕТ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kern="0" dirty="0">
                <a:solidFill>
                  <a:sysClr val="windowText" lastClr="000000"/>
                </a:solidFill>
                <a:latin typeface="+mn-lt"/>
              </a:rPr>
              <a:t>“АНГЕЛ КЪНЧЕВ”</a:t>
            </a:r>
            <a:r>
              <a:rPr lang="bg-BG" sz="3200" kern="0" dirty="0">
                <a:solidFill>
                  <a:sysClr val="windowText" lastClr="000000"/>
                </a:solidFill>
                <a:latin typeface="+mn-lt"/>
              </a:rPr>
              <a:t> 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765175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6921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E845E-DDCD-4A50-95A6-25BA3F85FF70}" type="slidenum">
              <a:rPr lang="bg-BG"/>
              <a:pPr>
                <a:defRPr/>
              </a:pPr>
              <a:t>10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162925" cy="1366837"/>
          </a:xfrm>
        </p:spPr>
        <p:txBody>
          <a:bodyPr/>
          <a:lstStyle/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200" b="1" smtClean="0">
                <a:latin typeface="Times New Roman" pitchFamily="18" charset="0"/>
              </a:rPr>
              <a:t>Лекция на тема: 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200" b="1" smtClean="0">
                <a:latin typeface="Times New Roman" pitchFamily="18" charset="0"/>
              </a:rPr>
              <a:t>ВЪТРЕШНА НОРМАТИВНА УРЕДБА НА РУСЕНСКИЯ УНИВЕРСИТЕТ</a:t>
            </a:r>
            <a:r>
              <a:rPr kumimoji="1" lang="bg-BG" sz="2200" b="1" smtClean="0">
                <a:latin typeface="Arial" charset="0"/>
              </a:rPr>
              <a:t> </a:t>
            </a:r>
            <a:r>
              <a:rPr kumimoji="1" lang="bg-BG" sz="2200" b="1" smtClean="0">
                <a:latin typeface="Times New Roman" pitchFamily="18" charset="0"/>
              </a:rPr>
              <a:t>“АНГЕЛ КЪНЧЕВ”</a:t>
            </a:r>
            <a:endParaRPr kumimoji="1" lang="be-BY" sz="2200" b="1" smtClean="0">
              <a:latin typeface="Times New Roman" pitchFamily="18" charset="0"/>
            </a:endParaRP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e-BY" sz="2200" b="1" smtClean="0">
                <a:latin typeface="Times New Roman" pitchFamily="18" charset="0"/>
              </a:rPr>
              <a:t>21.03.2012 г.</a:t>
            </a:r>
            <a:endParaRPr kumimoji="1" lang="en-US" sz="2200" b="1" smtClean="0">
              <a:latin typeface="Times New Roman" pitchFamily="18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73463"/>
            <a:ext cx="10509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11188" y="28527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/>
              <a:t>Лектор: доц. д-р Таня Грозева</a:t>
            </a:r>
          </a:p>
        </p:txBody>
      </p:sp>
      <p:pic>
        <p:nvPicPr>
          <p:cNvPr id="26630" name="Picture 6" descr="1ABC9B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500438"/>
            <a:ext cx="482441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A1EA0-7D6B-4274-A2F3-DBD1E16EC5AA}" type="slidenum">
              <a:rPr lang="bg-BG"/>
              <a:pPr>
                <a:defRPr/>
              </a:pPr>
              <a:t>11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24589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8774113" cy="1368425"/>
          </a:xfrm>
        </p:spPr>
        <p:txBody>
          <a:bodyPr/>
          <a:lstStyle/>
          <a:p>
            <a:pPr marL="457200" lvl="1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bg-BG" sz="2400" b="1" smtClean="0">
                <a:latin typeface="Times New Roman" pitchFamily="18" charset="0"/>
              </a:rPr>
              <a:t>Лекция на тема: </a:t>
            </a:r>
            <a:r>
              <a:rPr kumimoji="1" lang="bg-BG" sz="2200" b="1" smtClean="0">
                <a:latin typeface="Times New Roman" pitchFamily="18" charset="0"/>
              </a:rPr>
              <a:t>ВЪТРЕШНА СИСТЕМА ЗА УПРАВЛЕНИЕ НА КАЧЕСТВОТО НА ОБУЧЕНИЕ И АКАДЕМИЧНИЯ СЪСТАВ, ВЪТРЕШНИ ОДИТИ И АНКЕТНИ ПРОУЧВАНИЯ В РУСЕНСКИЯ УНИВЕРСИТЕТ </a:t>
            </a:r>
          </a:p>
          <a:p>
            <a:pPr marL="457200" lvl="1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bg-BG" sz="2200" b="1" smtClean="0">
                <a:latin typeface="Times New Roman" pitchFamily="18" charset="0"/>
              </a:rPr>
              <a:t>11.04.2012 г.</a:t>
            </a:r>
            <a:endParaRPr kumimoji="1" lang="en-US" sz="2200" b="1" smtClean="0">
              <a:latin typeface="Times New Roman" pitchFamily="18" charset="0"/>
            </a:endParaRPr>
          </a:p>
        </p:txBody>
      </p: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500438"/>
            <a:ext cx="10810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3" descr="F:\DSCF83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068638"/>
            <a:ext cx="41767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 Box 6"/>
          <p:cNvSpPr txBox="1">
            <a:spLocks noChangeArrowheads="1"/>
          </p:cNvSpPr>
          <p:nvPr/>
        </p:nvSpPr>
        <p:spPr bwMode="auto">
          <a:xfrm>
            <a:off x="323850" y="2781300"/>
            <a:ext cx="331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/>
              <a:t>	Лектор: </a:t>
            </a:r>
          </a:p>
          <a:p>
            <a:r>
              <a:rPr lang="bg-BG"/>
              <a:t>проф. д-р Велизара Пенчева</a:t>
            </a:r>
          </a:p>
        </p:txBody>
      </p:sp>
      <p:sp>
        <p:nvSpPr>
          <p:cNvPr id="24593" name="Rectangle 11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/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7019925" y="5013325"/>
          <a:ext cx="1412875" cy="1706563"/>
        </p:xfrm>
        <a:graphic>
          <a:graphicData uri="http://schemas.openxmlformats.org/presentationml/2006/ole">
            <p:oleObj spid="_x0000_s24586" r:id="rId5" imgW="3063240" imgH="3480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6FC16-087A-4AF1-AA36-A23E27656EA2}" type="slidenum">
              <a:rPr lang="bg-BG"/>
              <a:pPr>
                <a:defRPr/>
              </a:pPr>
              <a:t>12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523287" cy="792162"/>
          </a:xfrm>
        </p:spPr>
        <p:txBody>
          <a:bodyPr/>
          <a:lstStyle/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400" b="1" smtClean="0">
                <a:latin typeface="Times New Roman" pitchFamily="18" charset="0"/>
              </a:rPr>
              <a:t>Лекция на тема: 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400" b="1" smtClean="0">
                <a:latin typeface="Times New Roman" pitchFamily="18" charset="0"/>
              </a:rPr>
              <a:t>МОБИЛНОСТ НА ПРЕПОДАВАТЕЛИ И СТУДЕНТИ 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400" b="1" smtClean="0">
                <a:latin typeface="Times New Roman" pitchFamily="18" charset="0"/>
              </a:rPr>
              <a:t>11.04.2012 г.</a:t>
            </a:r>
            <a:r>
              <a:rPr kumimoji="1" lang="bg-BG" sz="2400" smtClean="0">
                <a:latin typeface="Times New Roman" pitchFamily="18" charset="0"/>
              </a:rPr>
              <a:t> </a:t>
            </a:r>
            <a:endParaRPr kumimoji="1" lang="be-BY" sz="2400" smtClean="0">
              <a:latin typeface="Times New Roman" pitchFamily="18" charset="0"/>
            </a:endParaRPr>
          </a:p>
        </p:txBody>
      </p:sp>
      <p:pic>
        <p:nvPicPr>
          <p:cNvPr id="27652" name="Picture 12" descr="DSCF8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211638"/>
            <a:ext cx="34559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3" descr="DSCF83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708275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636838"/>
            <a:ext cx="12414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50825" y="2205038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/>
              <a:t>Лектор: доц. д-р Юлиана Попова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90647-2D3A-4EB1-A9D7-8F3D99E06953}" type="slidenum">
              <a:rPr lang="bg-BG"/>
              <a:pPr>
                <a:defRPr/>
              </a:pPr>
              <a:t>13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378825" cy="1368425"/>
          </a:xfrm>
        </p:spPr>
        <p:txBody>
          <a:bodyPr/>
          <a:lstStyle/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400" b="1" smtClean="0">
                <a:latin typeface="Times New Roman" pitchFamily="18" charset="0"/>
              </a:rPr>
              <a:t>Лекция на тема: 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400" b="1" smtClean="0">
                <a:latin typeface="Times New Roman" pitchFamily="18" charset="0"/>
              </a:rPr>
              <a:t>ИНОВАЦИОННИ ОБРАЗОВАТЕЛНИ ТЕХНОЛОГИИ 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400" b="1" smtClean="0">
                <a:latin typeface="Times New Roman" pitchFamily="18" charset="0"/>
              </a:rPr>
              <a:t>06.06.2012 г.</a:t>
            </a:r>
            <a:r>
              <a:rPr kumimoji="1" lang="bg-BG" sz="2400" smtClean="0">
                <a:latin typeface="Times New Roman" pitchFamily="18" charset="0"/>
              </a:rPr>
              <a:t> </a:t>
            </a:r>
            <a:endParaRPr kumimoji="1" lang="be-BY" sz="2400" smtClean="0">
              <a:latin typeface="Times New Roman" pitchFamily="18" charset="0"/>
            </a:endParaRPr>
          </a:p>
        </p:txBody>
      </p:sp>
      <p:pic>
        <p:nvPicPr>
          <p:cNvPr id="28676" name="Picture 12" descr="P6060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781300"/>
            <a:ext cx="46085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P6060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203700"/>
            <a:ext cx="34544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/>
              <a:t>Лектор: гл.ас. д-р Анелия Иванова</a:t>
            </a:r>
          </a:p>
        </p:txBody>
      </p:sp>
      <p:pic>
        <p:nvPicPr>
          <p:cNvPr id="28679" name="Picture 8" descr="0200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636838"/>
            <a:ext cx="114141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9E312-22DA-4F2D-BE16-08EDA9671F2C}" type="slidenum">
              <a:rPr lang="bg-BG"/>
              <a:pPr>
                <a:defRPr/>
              </a:pPr>
              <a:t>14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750" y="1196975"/>
            <a:ext cx="8162925" cy="1150938"/>
          </a:xfrm>
        </p:spPr>
        <p:txBody>
          <a:bodyPr/>
          <a:lstStyle/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400" b="1" smtClean="0">
                <a:latin typeface="Times New Roman" pitchFamily="18" charset="0"/>
              </a:rPr>
              <a:t>Лекция на тема: ОРАТОРСКО ИЗКУСТВО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400" b="1" smtClean="0">
                <a:latin typeface="Times New Roman" pitchFamily="18" charset="0"/>
              </a:rPr>
              <a:t>03.10.2012 г.</a:t>
            </a:r>
            <a:r>
              <a:rPr kumimoji="1" lang="bg-BG" sz="2400" smtClean="0">
                <a:latin typeface="Times New Roman" pitchFamily="18" charset="0"/>
              </a:rPr>
              <a:t> </a:t>
            </a:r>
            <a:endParaRPr kumimoji="1" lang="be-BY" sz="2400" b="1" smtClean="0">
              <a:latin typeface="Times New Roman" pitchFamily="18" charset="0"/>
            </a:endParaRPr>
          </a:p>
        </p:txBody>
      </p:sp>
      <p:pic>
        <p:nvPicPr>
          <p:cNvPr id="29700" name="Picture 13" descr="P12305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781300"/>
            <a:ext cx="48260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288" y="227647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/>
              <a:t>Лектор: проф. д-р Димитрина Цонева</a:t>
            </a:r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451350"/>
            <a:ext cx="345598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 descr="1F3454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9563" y="2781300"/>
            <a:ext cx="1039812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15E1-A911-4BB7-A56C-3426293D1725}" type="slidenum">
              <a:rPr lang="bg-BG"/>
              <a:pPr>
                <a:defRPr/>
              </a:pPr>
              <a:t>15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9750" y="981075"/>
            <a:ext cx="8162925" cy="1368425"/>
          </a:xfrm>
        </p:spPr>
        <p:txBody>
          <a:bodyPr/>
          <a:lstStyle/>
          <a:p>
            <a:pPr marL="457200" lvl="1" indent="0" algn="just">
              <a:spcBef>
                <a:spcPct val="0"/>
              </a:spcBef>
              <a:buFont typeface="Arial" charset="0"/>
              <a:buNone/>
            </a:pPr>
            <a:r>
              <a:rPr kumimoji="1" lang="bg-BG" sz="2200" b="1" smtClean="0">
                <a:latin typeface="Times New Roman" pitchFamily="18" charset="0"/>
              </a:rPr>
              <a:t>С цел повишаване квалификацията на младите преподаватели в университета е организиран курс и се води обучение по АНГЛИЙСКИ ЕЗИК</a:t>
            </a:r>
            <a:r>
              <a:rPr kumimoji="1" lang="bg-BG" sz="2200" smtClean="0">
                <a:latin typeface="Times New Roman" pitchFamily="18" charset="0"/>
              </a:rPr>
              <a:t> </a:t>
            </a:r>
            <a:r>
              <a:rPr kumimoji="1" lang="bg-BG" sz="2200" b="1" smtClean="0">
                <a:latin typeface="Times New Roman" pitchFamily="18" charset="0"/>
              </a:rPr>
              <a:t>с общ хорариум 240 часа.</a:t>
            </a:r>
            <a:r>
              <a:rPr kumimoji="1" lang="bg-BG" sz="2200" b="1" smtClean="0">
                <a:solidFill>
                  <a:srgbClr val="009999"/>
                </a:solidFill>
                <a:latin typeface="Times New Roman" pitchFamily="18" charset="0"/>
              </a:rPr>
              <a:t> </a:t>
            </a:r>
            <a:endParaRPr kumimoji="1" lang="be-BY" sz="2200" b="1" smtClean="0">
              <a:solidFill>
                <a:srgbClr val="009999"/>
              </a:solidFill>
              <a:latin typeface="Times New Roman" pitchFamily="18" charset="0"/>
            </a:endParaRPr>
          </a:p>
        </p:txBody>
      </p:sp>
      <p:pic>
        <p:nvPicPr>
          <p:cNvPr id="30724" name="Picture 12" descr="Young lecturers study English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2926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3" descr="Young lecturers study English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141663"/>
            <a:ext cx="4464050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11188" y="2420938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/>
              <a:t>Лектор: преп. Милена Попова</a:t>
            </a:r>
          </a:p>
        </p:txBody>
      </p:sp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781300"/>
            <a:ext cx="1333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A2D3E-754B-409A-8BEB-477532F34FBB}" type="slidenum">
              <a:rPr lang="bg-BG"/>
              <a:pPr>
                <a:defRPr/>
              </a:pPr>
              <a:t>16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716463" y="1700213"/>
            <a:ext cx="4059237" cy="1368425"/>
          </a:xfrm>
        </p:spPr>
        <p:txBody>
          <a:bodyPr/>
          <a:lstStyle/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2400" b="1" smtClean="0">
                <a:latin typeface="Times New Roman" pitchFamily="18" charset="0"/>
              </a:rPr>
              <a:t>Благодарим на доц. Рада Кършакова и нейния екип за оказаното съдействие!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endParaRPr kumimoji="1" lang="bg-BG" sz="2400" b="1" smtClean="0">
              <a:latin typeface="Times New Roman" pitchFamily="18" charset="0"/>
            </a:endParaRP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endParaRPr kumimoji="1" lang="bg-BG" sz="2400" b="1" smtClean="0">
              <a:latin typeface="Times New Roman" pitchFamily="18" charset="0"/>
            </a:endParaRP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endParaRPr kumimoji="1" lang="bg-BG" sz="2400" b="1" smtClean="0">
              <a:latin typeface="Times New Roman" pitchFamily="18" charset="0"/>
            </a:endParaRP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g-BG" sz="3200" b="1" smtClean="0">
                <a:latin typeface="Times New Roman" pitchFamily="18" charset="0"/>
              </a:rPr>
              <a:t>БЛАГОДАРЯ ЗА ВНИМАНИЕТО!</a:t>
            </a:r>
            <a:endParaRPr kumimoji="1" lang="be-BY" sz="3200" b="1" smtClean="0">
              <a:solidFill>
                <a:srgbClr val="009999"/>
              </a:solidFill>
              <a:latin typeface="Times New Roman" pitchFamily="18" charset="0"/>
            </a:endParaRPr>
          </a:p>
        </p:txBody>
      </p:sp>
      <p:pic>
        <p:nvPicPr>
          <p:cNvPr id="31748" name="Picture 8" descr="4E06A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1268413"/>
            <a:ext cx="424815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4A7B-AB3D-4E83-9C2E-28B7F3E27F94}" type="slidenum">
              <a:rPr lang="bg-BG"/>
              <a:pPr>
                <a:defRPr/>
              </a:pPr>
              <a:t>2</a:t>
            </a:fld>
            <a:endParaRPr lang="bg-BG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kumimoji="1" lang="bg-BG" sz="4400" b="1" i="1" smtClean="0">
                <a:latin typeface="Times New Roman" pitchFamily="18" charset="0"/>
              </a:rPr>
              <a:t>Ш</a:t>
            </a:r>
            <a:r>
              <a:rPr kumimoji="1" lang="bg-BG" sz="4400" b="1" i="1" smtClean="0">
                <a:latin typeface="Arial" charset="0"/>
              </a:rPr>
              <a:t> </a:t>
            </a:r>
            <a:r>
              <a:rPr kumimoji="1" lang="bg-BG" sz="4400" b="1" i="1" smtClean="0">
                <a:latin typeface="Times New Roman" pitchFamily="18" charset="0"/>
              </a:rPr>
              <a:t>К</a:t>
            </a:r>
            <a:r>
              <a:rPr kumimoji="1" lang="bg-BG" sz="4400" b="1" i="1" smtClean="0">
                <a:latin typeface="Arial" charset="0"/>
              </a:rPr>
              <a:t> </a:t>
            </a:r>
            <a:r>
              <a:rPr kumimoji="1" lang="bg-BG" sz="4400" b="1" i="1" smtClean="0">
                <a:latin typeface="Times New Roman" pitchFamily="18" charset="0"/>
              </a:rPr>
              <a:t>О</a:t>
            </a:r>
            <a:r>
              <a:rPr kumimoji="1" lang="bg-BG" sz="4400" b="1" i="1" smtClean="0">
                <a:latin typeface="Arial" charset="0"/>
              </a:rPr>
              <a:t> </a:t>
            </a:r>
            <a:r>
              <a:rPr kumimoji="1" lang="bg-BG" sz="4400" b="1" i="1" smtClean="0">
                <a:latin typeface="Times New Roman" pitchFamily="18" charset="0"/>
              </a:rPr>
              <a:t>Л</a:t>
            </a:r>
            <a:r>
              <a:rPr kumimoji="1" lang="bg-BG" sz="4400" b="1" i="1" smtClean="0">
                <a:latin typeface="Arial" charset="0"/>
              </a:rPr>
              <a:t> </a:t>
            </a:r>
            <a:r>
              <a:rPr kumimoji="1" lang="bg-BG" sz="4400" b="1" i="1" smtClean="0">
                <a:latin typeface="Times New Roman" pitchFamily="18" charset="0"/>
              </a:rPr>
              <a:t>А</a:t>
            </a:r>
            <a:r>
              <a:rPr kumimoji="1" lang="bg-BG" sz="4000" b="1" i="1" smtClean="0"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kumimoji="1" lang="bg-BG" sz="4400" b="1" i="1" smtClean="0">
                <a:latin typeface="Times New Roman" pitchFamily="18" charset="0"/>
              </a:rPr>
              <a:t>МЛАД ПРЕПОДАТЕЛ</a:t>
            </a:r>
            <a:r>
              <a:rPr kumimoji="1" lang="bg-BG" sz="4000" b="1" smtClean="0"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kumimoji="1" lang="bg-BG" sz="4000" b="1" smtClean="0">
                <a:latin typeface="Times New Roman" pitchFamily="18" charset="0"/>
              </a:rPr>
              <a:t>2011</a:t>
            </a:r>
            <a:r>
              <a:rPr kumimoji="1" lang="bg-BG" sz="4000" b="1" smtClean="0">
                <a:latin typeface="Arial" charset="0"/>
              </a:rPr>
              <a:t> </a:t>
            </a:r>
            <a:r>
              <a:rPr kumimoji="1" lang="bg-BG" sz="4000" b="1" smtClean="0">
                <a:latin typeface="Times New Roman" pitchFamily="18" charset="0"/>
              </a:rPr>
              <a:t>г.</a:t>
            </a:r>
          </a:p>
          <a:p>
            <a:pPr marL="0" indent="0" eaLnBrk="1" hangingPunct="1"/>
            <a:endParaRPr lang="bg-BG" smtClean="0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39750" y="5013325"/>
            <a:ext cx="799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bg-BG" sz="2800" b="1">
                <a:latin typeface="Times New Roman" pitchFamily="18" charset="0"/>
              </a:rPr>
              <a:t>Период на работа</a:t>
            </a:r>
            <a:r>
              <a:rPr kumimoji="1" lang="bg-BG" sz="2800" b="1"/>
              <a:t>:</a:t>
            </a:r>
            <a:r>
              <a:rPr kumimoji="1" lang="bg-BG" sz="2800" b="1">
                <a:latin typeface="Times New Roman" pitchFamily="18" charset="0"/>
              </a:rPr>
              <a:t> ноември 2011-</a:t>
            </a:r>
            <a:r>
              <a:rPr kumimoji="1" lang="bg-BG" sz="2800" b="1"/>
              <a:t> </a:t>
            </a:r>
            <a:r>
              <a:rPr kumimoji="1" lang="bg-BG" sz="2800" b="1">
                <a:latin typeface="Times New Roman" pitchFamily="18" charset="0"/>
              </a:rPr>
              <a:t>ноември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12957-8E7B-481D-A3EC-3BF77E417E50}" type="slidenum">
              <a:rPr lang="bg-BG"/>
              <a:pPr>
                <a:defRPr/>
              </a:pPr>
              <a:t>3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pPr marL="457200" lvl="1" indent="0" algn="just">
              <a:spcBef>
                <a:spcPct val="0"/>
              </a:spcBef>
              <a:buFont typeface="Arial" charset="0"/>
              <a:buNone/>
            </a:pPr>
            <a:r>
              <a:rPr kumimoji="1" lang="be-BY" sz="2400" b="1" smtClean="0">
                <a:latin typeface="Times New Roman" pitchFamily="18" charset="0"/>
              </a:rPr>
              <a:t>Една от стратегическите цели в политиката на Русенския университет е създаване на благоприятна, насърчаваща и подкрепяща среда за качествена професионална реализация на всеки млад преподавател чрез устойчиви механизми за инвестиране в него като значим капитал за университета и за мобилизиране на неговия потенциал. </a:t>
            </a:r>
            <a:endParaRPr kumimoji="1" lang="en-US" sz="2400" b="1" smtClean="0"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bg-BG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55875" y="5876925"/>
            <a:ext cx="3671888" cy="63817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ШКОЛА МЛАД ПРЕПОДАВАТЕЛ, 2010</a:t>
            </a:r>
            <a:endParaRPr lang="bg-BG" dirty="0"/>
          </a:p>
        </p:txBody>
      </p:sp>
      <p:pic>
        <p:nvPicPr>
          <p:cNvPr id="17413" name="Picture 10" descr="P11309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084763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P11309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221163"/>
            <a:ext cx="18002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P11309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21163"/>
            <a:ext cx="18002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P11103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5157788"/>
            <a:ext cx="20145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D4141-0D14-402D-9622-DA4223A68BB0}" type="slidenum">
              <a:rPr lang="bg-BG"/>
              <a:pPr>
                <a:defRPr/>
              </a:pPr>
              <a:t>4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716463" y="1341438"/>
            <a:ext cx="4273550" cy="5183187"/>
          </a:xfrm>
        </p:spPr>
        <p:txBody>
          <a:bodyPr/>
          <a:lstStyle/>
          <a:p>
            <a:pPr marL="457200" lvl="1" indent="0" algn="just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be-BY" sz="2400" b="1" smtClean="0">
                <a:latin typeface="Times New Roman" pitchFamily="18" charset="0"/>
              </a:rPr>
              <a:t>През 2011 продължи традицията за форми-ране на Школа “Млад преподавател”, включ-ваща всички назначени асистенти в периода 2010 - 2011 г.,  27 на брой. Обученията преминаха съгласно изготвен и одобрен от Ректора план-график.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bg-BG" sz="240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bg-BG" sz="1900" smtClean="0">
                <a:latin typeface="Arial" charset="0"/>
              </a:rPr>
              <a:t>       </a:t>
            </a:r>
            <a:r>
              <a:rPr lang="bg-BG" sz="1800" smtClean="0"/>
              <a:t>Административен отговорник </a:t>
            </a:r>
            <a:endParaRPr lang="bg-BG" sz="18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bg-BG" sz="1800" smtClean="0">
                <a:latin typeface="Arial" charset="0"/>
              </a:rPr>
              <a:t>       </a:t>
            </a:r>
            <a:r>
              <a:rPr lang="bg-BG" sz="1800" smtClean="0"/>
              <a:t>за школата:</a:t>
            </a:r>
            <a:r>
              <a:rPr lang="bg-BG" sz="1900" smtClean="0"/>
              <a:t> </a:t>
            </a:r>
            <a:endParaRPr lang="bg-BG" sz="19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bg-BG" sz="2000" b="1" smtClean="0">
                <a:latin typeface="Arial" charset="0"/>
              </a:rPr>
              <a:t>      </a:t>
            </a:r>
            <a:r>
              <a:rPr lang="bg-BG" sz="2000" b="1" smtClean="0"/>
              <a:t>ст. инспектор Даниела Тодорова</a:t>
            </a:r>
          </a:p>
        </p:txBody>
      </p:sp>
      <p:pic>
        <p:nvPicPr>
          <p:cNvPr id="18436" name="Picture 4" descr="5D7FE6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4418012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0B8923-CC16-49B9-BCB1-9E4E4963C88E}" type="slidenum">
              <a:rPr lang="bg-BG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bg-BG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graphicFrame>
        <p:nvGraphicFramePr>
          <p:cNvPr id="30986" name="Group 266"/>
          <p:cNvGraphicFramePr>
            <a:graphicFrameLocks noGrp="1"/>
          </p:cNvGraphicFramePr>
          <p:nvPr/>
        </p:nvGraphicFramePr>
        <p:xfrm>
          <a:off x="4967288" y="1268413"/>
          <a:ext cx="4176712" cy="3840162"/>
        </p:xfrm>
        <a:graphic>
          <a:graphicData uri="http://schemas.openxmlformats.org/drawingml/2006/table">
            <a:tbl>
              <a:tblPr/>
              <a:tblGrid>
                <a:gridCol w="387350"/>
                <a:gridCol w="3789362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Юлиян Илиев Димитров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Гергана Любомирова Станева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Кина Неделчева Велчева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Николина Станчева Ангелова - Барболова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 Йорданова Анчева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Радослав Любенов Вълков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Деница Александрова Алипиева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Ренета Валентинова Златева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Петя Иванова Стефанова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Ралица Красимирова Василева - Иванова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Мира Живодарова Душкова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Десислава Цонева Баева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Светлозар Стефанов Цанков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Димитър Трифонов Димитров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965" name="Group 245"/>
          <p:cNvGraphicFramePr>
            <a:graphicFrameLocks noGrp="1"/>
          </p:cNvGraphicFramePr>
          <p:nvPr/>
        </p:nvGraphicFramePr>
        <p:xfrm>
          <a:off x="755650" y="1268413"/>
          <a:ext cx="3746500" cy="3744912"/>
        </p:xfrm>
        <a:graphic>
          <a:graphicData uri="http://schemas.openxmlformats.org/drawingml/2006/table">
            <a:tbl>
              <a:tblPr/>
              <a:tblGrid>
                <a:gridCol w="444500"/>
                <a:gridCol w="33020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Теодор Радославов Кючуков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Пенчо Златев Златев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Страхил Веселинов Карапчански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Павел Владимиров Витлеемов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Венцислав Петков Кесеев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Пламен Златков Захариев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Георги Теодоров Георгиев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Григор Йорданов Михайлов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Иванка Димитрова Цветкова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Ростислав Юриев Кандиларов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Симеон Пенчев Илиев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Свилен Атанасов Костадинов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Ирена Кирилова Петрова</a:t>
                      </a:r>
                      <a:endParaRPr kumimoji="0" lang="bg-BG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15" name="Picture 249" descr="A88AA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5229225"/>
            <a:ext cx="36099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BE403-7A34-4A4C-8B84-5746F498E664}" type="slidenum">
              <a:rPr lang="bg-BG"/>
              <a:pPr>
                <a:defRPr/>
              </a:pPr>
              <a:t>6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162925" cy="1366837"/>
          </a:xfrm>
        </p:spPr>
        <p:txBody>
          <a:bodyPr rtlCol="0">
            <a:normAutofit fontScale="92500"/>
          </a:bodyPr>
          <a:lstStyle/>
          <a:p>
            <a:pPr marL="457200" lvl="1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1" lang="be-BY" sz="2400" b="1" dirty="0">
                <a:latin typeface="Times New Roman" pitchFamily="18" charset="0"/>
              </a:rPr>
              <a:t>Среща - разговор с академичното ръководство “</a:t>
            </a:r>
            <a:r>
              <a:rPr kumimoji="1" lang="be-BY" sz="2400" b="1" cap="all" dirty="0">
                <a:latin typeface="Times New Roman" pitchFamily="18" charset="0"/>
              </a:rPr>
              <a:t>Обучението в университетите през 21 век</a:t>
            </a:r>
            <a:r>
              <a:rPr kumimoji="1" lang="be-BY" sz="2400" b="1" dirty="0">
                <a:latin typeface="Times New Roman" pitchFamily="18" charset="0"/>
              </a:rPr>
              <a:t>”</a:t>
            </a:r>
          </a:p>
          <a:p>
            <a:pPr marL="457200" lvl="1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1" lang="be-BY" sz="2400" b="1" dirty="0">
                <a:latin typeface="Times New Roman" pitchFamily="18" charset="0"/>
              </a:rPr>
              <a:t>30.11.2011 г</a:t>
            </a:r>
            <a:r>
              <a:rPr kumimoji="1" lang="be-BY" sz="2400" b="1" dirty="0" smtClean="0">
                <a:latin typeface="Times New Roman" pitchFamily="18" charset="0"/>
              </a:rPr>
              <a:t>.</a:t>
            </a:r>
            <a:endParaRPr lang="bg-BG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157538"/>
            <a:ext cx="4249738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75000"/>
            <a:ext cx="4249737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435A7-9A89-4AF7-9307-A82495A072B4}" type="slidenum">
              <a:rPr lang="bg-BG"/>
              <a:pPr>
                <a:defRPr/>
              </a:pPr>
              <a:t>7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162925" cy="1366837"/>
          </a:xfrm>
        </p:spPr>
        <p:txBody>
          <a:bodyPr rtlCol="0">
            <a:normAutofit fontScale="92500"/>
          </a:bodyPr>
          <a:lstStyle/>
          <a:p>
            <a:pPr marL="457200" lvl="1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1" lang="be-BY" sz="2400" b="1" dirty="0">
                <a:latin typeface="Times New Roman" pitchFamily="18" charset="0"/>
              </a:rPr>
              <a:t>Среща - разговор с академичното ръководство “</a:t>
            </a:r>
            <a:r>
              <a:rPr kumimoji="1" lang="be-BY" sz="2400" b="1" cap="all" dirty="0">
                <a:latin typeface="Times New Roman" pitchFamily="18" charset="0"/>
              </a:rPr>
              <a:t>Обучението в университетите през 21 век</a:t>
            </a:r>
            <a:r>
              <a:rPr kumimoji="1" lang="be-BY" sz="2400" b="1" dirty="0">
                <a:latin typeface="Times New Roman" pitchFamily="18" charset="0"/>
              </a:rPr>
              <a:t>”</a:t>
            </a:r>
          </a:p>
          <a:p>
            <a:pPr marL="457200" lvl="1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1" lang="be-BY" sz="2400" b="1" dirty="0">
                <a:latin typeface="Times New Roman" pitchFamily="18" charset="0"/>
              </a:rPr>
              <a:t>30.11.2011 г</a:t>
            </a:r>
            <a:r>
              <a:rPr kumimoji="1" lang="be-BY" sz="2400" b="1" dirty="0" smtClean="0">
                <a:latin typeface="Times New Roman" pitchFamily="18" charset="0"/>
              </a:rPr>
              <a:t>.</a:t>
            </a:r>
            <a:endParaRPr lang="bg-BG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13100"/>
            <a:ext cx="4249738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3100"/>
            <a:ext cx="42481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14FD5-F776-4704-BEA0-4898C46CACC3}" type="slidenum">
              <a:rPr lang="bg-BG"/>
              <a:pPr>
                <a:defRPr/>
              </a:pPr>
              <a:t>8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162925" cy="3816350"/>
          </a:xfrm>
        </p:spPr>
        <p:txBody>
          <a:bodyPr/>
          <a:lstStyle/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e-BY" sz="2400" b="1" smtClean="0">
                <a:latin typeface="Times New Roman" pitchFamily="18" charset="0"/>
              </a:rPr>
              <a:t>ЛЕКТОРИ НА ШКОЛАТА: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endParaRPr kumimoji="1" lang="be-BY" sz="2400" b="1" smtClean="0">
              <a:latin typeface="Times New Roman" pitchFamily="18" charset="0"/>
            </a:endParaRP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e-BY" sz="2400" b="1" smtClean="0">
                <a:latin typeface="Times New Roman" pitchFamily="18" charset="0"/>
              </a:rPr>
              <a:t>Проф. дтн Христо Белоев заедно с екипа си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e-BY" sz="2400" b="1" smtClean="0">
                <a:latin typeface="Times New Roman" pitchFamily="18" charset="0"/>
              </a:rPr>
              <a:t>Проф. д-р Никола Орлоев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e-BY" sz="2400" b="1" smtClean="0">
                <a:latin typeface="Times New Roman" pitchFamily="18" charset="0"/>
              </a:rPr>
              <a:t>Проф. </a:t>
            </a:r>
            <a:r>
              <a:rPr kumimoji="1" lang="be-BY" sz="2400" b="1" smtClean="0">
                <a:solidFill>
                  <a:srgbClr val="000000"/>
                </a:solidFill>
                <a:latin typeface="Times New Roman" pitchFamily="18" charset="0"/>
              </a:rPr>
              <a:t>д-р </a:t>
            </a:r>
            <a:r>
              <a:rPr kumimoji="1" lang="be-BY" sz="2400" b="1" smtClean="0">
                <a:latin typeface="Times New Roman" pitchFamily="18" charset="0"/>
              </a:rPr>
              <a:t>Димитрина Цонева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e-BY" sz="2400" b="1" smtClean="0">
                <a:latin typeface="Times New Roman" pitchFamily="18" charset="0"/>
              </a:rPr>
              <a:t>Доц. </a:t>
            </a:r>
            <a:r>
              <a:rPr kumimoji="1" lang="be-BY" sz="2400" b="1" smtClean="0">
                <a:solidFill>
                  <a:srgbClr val="000000"/>
                </a:solidFill>
                <a:latin typeface="Times New Roman" pitchFamily="18" charset="0"/>
              </a:rPr>
              <a:t>д-р </a:t>
            </a:r>
            <a:r>
              <a:rPr kumimoji="1" lang="be-BY" sz="2400" b="1" smtClean="0">
                <a:latin typeface="Times New Roman" pitchFamily="18" charset="0"/>
              </a:rPr>
              <a:t>Юлиана Попова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e-BY" sz="2400" b="1" smtClean="0">
                <a:latin typeface="Times New Roman" pitchFamily="18" charset="0"/>
              </a:rPr>
              <a:t>Доц. </a:t>
            </a:r>
            <a:r>
              <a:rPr kumimoji="1" lang="be-BY" sz="2400" b="1" smtClean="0">
                <a:solidFill>
                  <a:srgbClr val="000000"/>
                </a:solidFill>
                <a:latin typeface="Times New Roman" pitchFamily="18" charset="0"/>
              </a:rPr>
              <a:t>д-р </a:t>
            </a:r>
            <a:r>
              <a:rPr kumimoji="1" lang="be-BY" sz="2400" b="1" smtClean="0">
                <a:latin typeface="Times New Roman" pitchFamily="18" charset="0"/>
              </a:rPr>
              <a:t>Таня Грозева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e-BY" sz="2400" b="1" smtClean="0">
                <a:latin typeface="Times New Roman" pitchFamily="18" charset="0"/>
              </a:rPr>
              <a:t>Гл. ас. д-р Анелия Иванова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r>
              <a:rPr kumimoji="1" lang="be-BY" sz="2400" b="1" smtClean="0">
                <a:latin typeface="Arial" charset="0"/>
              </a:rPr>
              <a:t>П</a:t>
            </a:r>
            <a:r>
              <a:rPr kumimoji="1" lang="be-BY" sz="2400" b="1" smtClean="0">
                <a:latin typeface="Times New Roman" pitchFamily="18" charset="0"/>
              </a:rPr>
              <a:t>реп. Милена Попова</a:t>
            </a: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endParaRPr kumimoji="1" lang="be-BY" sz="2400" b="1" smtClean="0">
              <a:latin typeface="Times New Roman" pitchFamily="18" charset="0"/>
            </a:endParaRPr>
          </a:p>
          <a:p>
            <a:pPr marL="457200" lvl="1" indent="0" algn="ctr">
              <a:spcBef>
                <a:spcPct val="0"/>
              </a:spcBef>
              <a:buFont typeface="Arial" charset="0"/>
              <a:buNone/>
            </a:pPr>
            <a:endParaRPr 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66C69-E4F3-4B75-BCC3-E3E0F3E9B68C}" type="slidenum">
              <a:rPr lang="bg-BG"/>
              <a:pPr>
                <a:defRPr/>
              </a:pPr>
              <a:t>9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kumimoji="1" lang="bg-BG" sz="2400" b="1" u="sng" dirty="0">
                <a:latin typeface="Times New Roman" pitchFamily="18" charset="0"/>
                <a:ea typeface="+mn-ea"/>
                <a:cs typeface="+mn-cs"/>
              </a:rPr>
              <a:t>ШКОЛА МЛАД ПРЕПОДАВАТЕЛ, </a:t>
            </a:r>
            <a:r>
              <a:rPr kumimoji="1" lang="bg-BG" sz="2400" b="1" u="sng" dirty="0" smtClean="0">
                <a:latin typeface="Times New Roman" pitchFamily="18" charset="0"/>
                <a:ea typeface="+mn-ea"/>
                <a:cs typeface="+mn-cs"/>
              </a:rPr>
              <a:t>2011</a:t>
            </a:r>
            <a:endParaRPr lang="bg-BG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162925" cy="1366837"/>
          </a:xfrm>
        </p:spPr>
        <p:txBody>
          <a:bodyPr/>
          <a:lstStyle/>
          <a:p>
            <a:pPr marL="457200" lvl="1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bg-BG" sz="2200" b="1" smtClean="0">
                <a:latin typeface="Times New Roman" pitchFamily="18" charset="0"/>
              </a:rPr>
              <a:t>Лекция на тема: </a:t>
            </a:r>
          </a:p>
          <a:p>
            <a:pPr marL="457200" lvl="1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bg-BG" sz="2200" b="1" smtClean="0">
                <a:latin typeface="Times New Roman" pitchFamily="18" charset="0"/>
              </a:rPr>
              <a:t>УНИВЕРСИТЕТСКИЯТ ПРЕПОДАВАТЕЛ – МИСИЯ И</a:t>
            </a:r>
            <a:r>
              <a:rPr kumimoji="1" lang="bg-BG" sz="2200" smtClean="0">
                <a:latin typeface="Times New Roman" pitchFamily="18" charset="0"/>
              </a:rPr>
              <a:t> </a:t>
            </a:r>
            <a:endParaRPr kumimoji="1" lang="bg-BG" sz="2200" b="1" smtClean="0">
              <a:latin typeface="Times New Roman" pitchFamily="18" charset="0"/>
            </a:endParaRPr>
          </a:p>
          <a:p>
            <a:pPr marL="457200" lvl="1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bg-BG" sz="2200" b="1" smtClean="0">
                <a:latin typeface="Times New Roman" pitchFamily="18" charset="0"/>
              </a:rPr>
              <a:t>ДЪЛГ В </a:t>
            </a:r>
            <a:r>
              <a:rPr kumimoji="1" lang="en-US" sz="2200" b="1" smtClean="0">
                <a:latin typeface="Times New Roman" pitchFamily="18" charset="0"/>
              </a:rPr>
              <a:t>ALMA MATER</a:t>
            </a:r>
            <a:r>
              <a:rPr kumimoji="1" lang="bg-BG" sz="2200" smtClean="0">
                <a:latin typeface="Times New Roman" pitchFamily="18" charset="0"/>
              </a:rPr>
              <a:t> </a:t>
            </a:r>
            <a:endParaRPr kumimoji="1" lang="be-BY" sz="2200" b="1" smtClean="0">
              <a:latin typeface="Times New Roman" pitchFamily="18" charset="0"/>
            </a:endParaRPr>
          </a:p>
          <a:p>
            <a:pPr marL="457200" lvl="1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be-BY" sz="2200" b="1" smtClean="0">
                <a:latin typeface="Times New Roman" pitchFamily="18" charset="0"/>
              </a:rPr>
              <a:t>14.12.2011 г.</a:t>
            </a:r>
            <a:endParaRPr kumimoji="1" lang="en-US" sz="2200" b="1" smtClean="0">
              <a:latin typeface="Times New Roman" pitchFamily="18" charset="0"/>
            </a:endParaRPr>
          </a:p>
        </p:txBody>
      </p:sp>
      <p:pic>
        <p:nvPicPr>
          <p:cNvPr id="23556" name="Picture 12" descr="P12102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926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 descr="P1210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924175"/>
            <a:ext cx="46799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39750" y="2492375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/>
              <a:t>Лектор: проф. д-р Никола Орлоев</a:t>
            </a:r>
          </a:p>
        </p:txBody>
      </p:sp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852738"/>
            <a:ext cx="140335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051E3495DDB4681DE1D3F0498E5FF" ma:contentTypeVersion="1" ma:contentTypeDescription="Create a new document." ma:contentTypeScope="" ma:versionID="a5499c21656b19eda33889a1e277ba78">
  <xsd:schema xmlns:xsd="http://www.w3.org/2001/XMLSchema" xmlns:xs="http://www.w3.org/2001/XMLSchema" xmlns:p="http://schemas.microsoft.com/office/2006/metadata/properties" xmlns:ns1="http://schemas.microsoft.com/sharepoint/v3" xmlns:ns2="377229cc-986a-4dba-b26d-48812f975eec" targetNamespace="http://schemas.microsoft.com/office/2006/metadata/properties" ma:root="true" ma:fieldsID="977442dc90c46de3a80fcf688d156187" ns1:_="" ns2:_="">
    <xsd:import namespace="http://schemas.microsoft.com/sharepoint/v3"/>
    <xsd:import namespace="377229cc-986a-4dba-b26d-48812f975ee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229cc-986a-4dba-b26d-48812f975ee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77229cc-986a-4dba-b26d-48812f975eec">MMS3AMJFWH27-6-85</_dlc_DocId>
    <_dlc_DocIdUrl xmlns="377229cc-986a-4dba-b26d-48812f975eec">
      <Url>http://preview.uni-ruse.bg/sites/accreditation/_layouts/15/DocIdRedir.aspx?ID=MMS3AMJFWH27-6-85</Url>
      <Description>MMS3AMJFWH27-6-85</Description>
    </_dlc_DocIdUrl>
  </documentManagement>
</p:properties>
</file>

<file path=customXml/itemProps1.xml><?xml version="1.0" encoding="utf-8"?>
<ds:datastoreItem xmlns:ds="http://schemas.openxmlformats.org/officeDocument/2006/customXml" ds:itemID="{897079EE-535B-43DE-A636-5ACBB44C3919}"/>
</file>

<file path=customXml/itemProps2.xml><?xml version="1.0" encoding="utf-8"?>
<ds:datastoreItem xmlns:ds="http://schemas.openxmlformats.org/officeDocument/2006/customXml" ds:itemID="{400747D3-FE93-4718-A663-F938D2E77DF8}"/>
</file>

<file path=customXml/itemProps3.xml><?xml version="1.0" encoding="utf-8"?>
<ds:datastoreItem xmlns:ds="http://schemas.openxmlformats.org/officeDocument/2006/customXml" ds:itemID="{DA4DBF74-6859-4F77-A500-A68234082E6D}"/>
</file>

<file path=customXml/itemProps4.xml><?xml version="1.0" encoding="utf-8"?>
<ds:datastoreItem xmlns:ds="http://schemas.openxmlformats.org/officeDocument/2006/customXml" ds:itemID="{690E23FC-867E-48FB-B061-EFA08709AB0E}"/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514</Words>
  <Application>Microsoft Office PowerPoint</Application>
  <PresentationFormat>On-screen Show (4:3)</PresentationFormat>
  <Paragraphs>142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   Иновациите във висшето образование - добри практики на Русенския университет  заключителен семинар на Школата на младите преподаватели        23.10.2012 г.</vt:lpstr>
      <vt:lpstr>Slide 2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  <vt:lpstr>ШКОЛА МЛАД ПРЕПОДАВАТЕЛ,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Иновациите във висшето образование - добри практики на Русенския университет  заключителен семинар на Школата на младите преподаватели        23.10.2012</dc:title>
  <dc:creator>Velizara Pencheva</dc:creator>
  <cp:lastModifiedBy>dtodorova</cp:lastModifiedBy>
  <cp:revision>33</cp:revision>
  <dcterms:created xsi:type="dcterms:W3CDTF">2012-10-23T05:20:17Z</dcterms:created>
  <dcterms:modified xsi:type="dcterms:W3CDTF">2012-10-24T07:10:16Z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0x010100C51051E3495DDB4681DE1D3F0498E5FF</vt:lpwstr>
  </property>
  <property fmtid="{D5CDD505-2E9C-101B-9397-08002B2CF9AE}" pid="3" name="_dlc_DocIdItemGuid">
    <vt:lpwstr>4d9253ef-3cca-43f4-956a-058b532ae0cb</vt:lpwstr>
  </property>
</Properties>
</file>