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9"/>
  </p:notesMasterIdLst>
  <p:handoutMasterIdLst>
    <p:handoutMasterId r:id="rId50"/>
  </p:handoutMasterIdLst>
  <p:sldIdLst>
    <p:sldId id="256" r:id="rId2"/>
    <p:sldId id="258" r:id="rId3"/>
    <p:sldId id="259" r:id="rId4"/>
    <p:sldId id="265" r:id="rId5"/>
    <p:sldId id="264" r:id="rId6"/>
    <p:sldId id="303" r:id="rId7"/>
    <p:sldId id="262" r:id="rId8"/>
    <p:sldId id="260" r:id="rId9"/>
    <p:sldId id="261" r:id="rId10"/>
    <p:sldId id="297" r:id="rId11"/>
    <p:sldId id="298" r:id="rId12"/>
    <p:sldId id="299" r:id="rId13"/>
    <p:sldId id="300" r:id="rId14"/>
    <p:sldId id="301" r:id="rId15"/>
    <p:sldId id="302" r:id="rId16"/>
    <p:sldId id="257" r:id="rId17"/>
    <p:sldId id="296" r:id="rId18"/>
    <p:sldId id="271" r:id="rId19"/>
    <p:sldId id="270" r:id="rId20"/>
    <p:sldId id="272" r:id="rId21"/>
    <p:sldId id="268" r:id="rId22"/>
    <p:sldId id="273" r:id="rId23"/>
    <p:sldId id="267" r:id="rId24"/>
    <p:sldId id="279" r:id="rId25"/>
    <p:sldId id="286" r:id="rId26"/>
    <p:sldId id="280" r:id="rId27"/>
    <p:sldId id="278" r:id="rId28"/>
    <p:sldId id="288" r:id="rId29"/>
    <p:sldId id="281" r:id="rId30"/>
    <p:sldId id="289" r:id="rId31"/>
    <p:sldId id="274" r:id="rId32"/>
    <p:sldId id="277" r:id="rId33"/>
    <p:sldId id="276" r:id="rId34"/>
    <p:sldId id="275" r:id="rId35"/>
    <p:sldId id="266" r:id="rId36"/>
    <p:sldId id="290" r:id="rId37"/>
    <p:sldId id="282" r:id="rId38"/>
    <p:sldId id="283" r:id="rId39"/>
    <p:sldId id="284" r:id="rId40"/>
    <p:sldId id="285" r:id="rId41"/>
    <p:sldId id="291" r:id="rId42"/>
    <p:sldId id="292" r:id="rId43"/>
    <p:sldId id="293" r:id="rId44"/>
    <p:sldId id="295" r:id="rId45"/>
    <p:sldId id="304" r:id="rId46"/>
    <p:sldId id="305" r:id="rId47"/>
    <p:sldId id="263" r:id="rId48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87" d="100"/>
          <a:sy n="87" d="100"/>
        </p:scale>
        <p:origin x="422" y="77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handoutMaster" Target="handoutMasters/handoutMaster1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3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presProps" Target="presProps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54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notesMaster" Target="notesMasters/notes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>
            <a:extLst>
              <a:ext uri="{FF2B5EF4-FFF2-40B4-BE49-F238E27FC236}">
                <a16:creationId xmlns:a16="http://schemas.microsoft.com/office/drawing/2014/main" id="{A4FAE4DA-58B2-491D-8076-9C67ACDEABC4}"/>
              </a:ext>
            </a:extLst>
          </p:cNvPr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D8E566C-631D-400E-86EE-0DE55A63B0B1}"/>
              </a:ext>
            </a:extLst>
          </p:cNvPr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A77E7591-0248-48E6-87B1-51E49EF9A822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236043-6D42-4999-B76A-AB37CE6E6210}"/>
              </a:ext>
            </a:extLst>
          </p:cNvPr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634D6041-1F85-421C-80E9-439060E84AD1}"/>
              </a:ext>
            </a:extLst>
          </p:cNvPr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FB2CC0-1BB0-4F80-80DC-CB4B5530731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68294"/>
      </p:ext>
    </p:extLst>
  </p:cSld>
  <p:clrMap bg1="lt1" tx1="dk1" bg2="lt2" tx2="dk2" accent1="accent1" accent2="accent2" accent3="accent3" accent4="accent4" accent5="accent5" accent6="accent6" hlink="hlink" folHlink="folHlink"/>
  <p:hf sldNum="0"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E58A961-E825-41B9-AC5F-7260F0B20A67}" type="datetimeFigureOut">
              <a:rPr lang="bg-BG" smtClean="0"/>
              <a:t>2.4.2026 г.</a:t>
            </a:fld>
            <a:endParaRPr lang="bg-BG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r>
              <a:rPr lang="ru-RU"/>
              <a:t>Проект "Русенски изследователски университет", финанасиран от Европейския съюз= NextGenerationEU, чрез Националния план за възстановяване и устойчивост на Република България, по договор № BG-RRP-2.013-0001-C01</a:t>
            </a:r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F7EA0ECC-4701-4658-A364-8D67262D91A5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939156729"/>
      </p:ext>
    </p:extLst>
  </p:cSld>
  <p:clrMap bg1="lt1" tx1="dk1" bg2="lt2" tx2="dk2" accent1="accent1" accent2="accent2" accent3="accent3" accent4="accent4" accent5="accent5" accent6="accent6" hlink="hlink" folHlink="folHlink"/>
  <p:hf sldNum="0"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74FE2F7-9042-45BE-B6E9-49BAD4B38DD8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FF975946-8B40-44CD-AD60-289BAC500CCE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A131A-ABD7-4CA1-825A-A1413362ECA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71006A9-A906-42F6-9B53-1FB615742003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E0031160-4C79-4081-8369-FF3DD34C790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7AFDA1D-D344-43ED-A990-D98E604936B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62845965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CA83987-1AF3-4C8B-9137-723C5A9D0EA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AE5FEF8-0FA9-47A4-879A-44935630A4D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3735F97-F025-439A-B5F2-A708628CB0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6719C0F-88EA-4D2D-8D20-7652B29F1D4E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A0D8CBEB-955D-4043-9D1D-FB2F4FF4828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2879AB0-AC8C-434B-AF1B-9191B0DB58F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1447925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1F7C714-D7CA-40AC-985D-54F30FB5664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B0CE318F-F98F-4D3D-BBEA-A5819DD88F0F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7F86E0F-5C34-49F7-A23C-C055E590167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DB724FC-90DD-4D4B-8CA5-2C79BC1E4692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50B69083-260B-4899-AF96-89C63197E3D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3698F3A-1A6D-4422-9BEC-77CDC139BA7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2536281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529845F-CA34-4BCB-BBE3-AD3A449BC68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558FD40-1A32-4FEB-8690-F6B08E947C6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F49E79-F0A9-4BC6-B5D5-1E3EDD50935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7220C58-A3CB-43FB-BAE4-1FE0B5C7C04A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D81EEE2-223C-40D0-B6E2-0E0515240A6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D1309F2-BF62-49D7-AB8A-4D799579AF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5934698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0B64CE9-CDAB-4DA2-BAE3-5F1A2E632E6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A589DA3-7855-4A7E-B3E0-C26219EF4A3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96D32FD-FDFB-43D4-9C2F-42AA62AF69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00A2175-3629-4CE2-9958-199D788B30CA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F6EE26E-1FBE-40F2-8B4C-E38389E0D14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8EAEAFC-B3C9-4EAB-82EA-D8ED002743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6906011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E8EA9D4-AB97-4EED-8C27-5E67EEAE6B8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E40161E-68A3-4A60-BD68-2659F4D449E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0EA7097-E98D-4775-9347-6B09FD0D18B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A4340E5-35C6-43CC-9A07-5D06E650616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2D70D43-F0F0-4CEB-870B-B6F1843D9BA3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4FFF41AE-97FE-4D70-81B9-0F7DD9B1AE3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AAFA8D5-5FE9-4F61-81D5-800B345445C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45472548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D811519-BAFC-42BC-9140-091914EFD83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2EEFD0B-6D75-4FC5-B32C-81B8B5255B3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7A3E0DD9-959C-4FB1-A288-EB98FF736BF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0EE88C2-EBE8-457C-ABD6-96D4473DEF63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10BA7963-457A-4D33-9560-C01BBE235210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B2CC32B9-7212-4A7B-9AA8-8F9B3A6CE32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F7A82DE-07B8-4E81-9FAB-EB5F056D2AEF}" type="datetime1">
              <a:rPr lang="bg-BG" smtClean="0"/>
              <a:t>2.4.2026 г.</a:t>
            </a:fld>
            <a:endParaRPr lang="bg-BG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616651A-ED14-4095-AFC5-F9373A6879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2A6741B-B186-41CD-B6D6-5717CC2944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00525520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B3233DC-7165-47DC-951C-DC96654FB77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80384DFB-2783-4A44-846F-5D605F4C031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89FC48-4E6E-4732-95A2-7D174A1B3F0F}" type="datetime1">
              <a:rPr lang="bg-BG" smtClean="0"/>
              <a:t>2.4.2026 г.</a:t>
            </a:fld>
            <a:endParaRPr lang="bg-BG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523D4707-D111-4A43-9A3B-1FA27FC011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117269F-4DAF-4BB4-A044-06946B7C89B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3192795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1228B1CA-7538-4A8A-9DF0-48D16EAED3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65531D6-5590-4F99-9DAB-5ECA1F9080C0}" type="datetime1">
              <a:rPr lang="bg-BG" smtClean="0"/>
              <a:t>2.4.2026 г.</a:t>
            </a:fld>
            <a:endParaRPr lang="bg-BG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EB6E9204-D7D9-40E4-B07B-9B9E32CED6A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6DD4FDA-B653-47D2-9C46-9417FF86B4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1465801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420070B-FC05-43BF-A05C-43052EC0EA2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C3716886-165F-49D2-A451-2D1B18825A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3524977-CE6D-4F5E-AF78-52FFF281414C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0C7AA61-E5C5-4DBC-9C5B-8DE59FB5B83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45A7139-B75C-447B-A9F9-645ADA11DA4A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EC55EBB9-E071-4FAB-A998-2C78C955232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4304A405-A4AC-4EBA-8D42-3A1B6743B9A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63338681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5933335-CAE1-4CE9-AC5E-A3DC1A1D6F4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2D8C41-B133-4584-B0FD-1EDD57EBB6D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bg-BG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3D228AF9-9B5B-4912-B135-E8D09D7AEE86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E8181DC-8511-4B87-876B-E23D33CD40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536A413-199C-4A8E-B0DD-92D21B2826FC}" type="datetime1">
              <a:rPr lang="bg-BG" smtClean="0"/>
              <a:t>2.4.2026 г.</a:t>
            </a:fld>
            <a:endParaRPr lang="bg-BG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FA93C4-3D3E-4631-8484-5C6B432C879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7E1CE06-9BB6-4A76-9612-12CF0DB0D5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19529000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1FD5FD1F-AFE1-46F8-918B-49EDEFB87B5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bg-BG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45910E9-D5DB-4432-B5EB-AD41B28CD492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bg-BG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A1CFA6E-1D4F-4D07-A1A4-BD3E8AF355C0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F61771-13AF-4725-AA59-36FEE0AB798D}" type="datetime1">
              <a:rPr lang="bg-BG" smtClean="0"/>
              <a:t>2.4.2026 г.</a:t>
            </a:fld>
            <a:endParaRPr lang="bg-BG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BD3CC8B-EF03-4FAA-9B8A-6E3D5439EF21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ru-RU"/>
              <a:t>Проект "Русенски изследователски университет", финансиран от Европейския съюз - NextGenerationEU,BG-RRP-2.013-0001-C01</a:t>
            </a:r>
            <a:endParaRPr lang="bg-BG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930E12E-842F-4195-923D-F62F0A4BC62A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D7CF2DC-B54E-4BB4-89E9-BC4AEF2DF3B1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77392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sldNum="0" hd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bg-BG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7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193040"/>
            <a:ext cx="11223812" cy="777356"/>
          </a:xfrm>
          <a:prstGeom prst="rect">
            <a:avLst/>
          </a:prstGeom>
        </p:spPr>
      </p:pic>
      <p:sp>
        <p:nvSpPr>
          <p:cNvPr id="3" name="TextBox 2">
            <a:extLst>
              <a:ext uri="{FF2B5EF4-FFF2-40B4-BE49-F238E27FC236}">
                <a16:creationId xmlns:a16="http://schemas.microsoft.com/office/drawing/2014/main" id="{0DAE00DA-4D9A-4E50-A147-8D552DE351E5}"/>
              </a:ext>
            </a:extLst>
          </p:cNvPr>
          <p:cNvSpPr txBox="1"/>
          <p:nvPr/>
        </p:nvSpPr>
        <p:spPr>
          <a:xfrm>
            <a:off x="2321859" y="2232212"/>
            <a:ext cx="8238565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endParaRPr lang="bg-BG" dirty="0"/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НАПРЕДЪК ПО ИЗПЪЛНЕНИЕ НА НАУЧНАТА ПРОГРАМА </a:t>
            </a: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 </a:t>
            </a:r>
          </a:p>
          <a:p>
            <a:pPr algn="ctr"/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Научна група </a:t>
            </a:r>
            <a:r>
              <a:rPr lang="en-US" dirty="0">
                <a:latin typeface="Arial Black" panose="020B0A04020102020204" pitchFamily="34" charset="0"/>
              </a:rPr>
              <a:t>[</a:t>
            </a:r>
            <a:r>
              <a:rPr lang="ru-RU" dirty="0">
                <a:latin typeface="Arial Black" panose="020B0A04020102020204" pitchFamily="34" charset="0"/>
              </a:rPr>
              <a:t>ГРУПА 3.1.4 ЦИФРОВИ, ПОСЛОЙНИ, ЕНЕРГИЙНО АСИСТИРАНИ ИНОВАТИВНИ ТЕХНОЛОГИИ И МОДЕЛИ</a:t>
            </a:r>
            <a:r>
              <a:rPr lang="en-US" dirty="0">
                <a:latin typeface="Arial Black" panose="020B0A04020102020204" pitchFamily="34" charset="0"/>
              </a:rPr>
              <a:t>]</a:t>
            </a:r>
            <a:endParaRPr lang="bg-BG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За периода </a:t>
            </a:r>
            <a:r>
              <a:rPr lang="en-US" dirty="0">
                <a:latin typeface="Arial Black" panose="020B0A04020102020204" pitchFamily="34" charset="0"/>
              </a:rPr>
              <a:t>01</a:t>
            </a:r>
            <a:r>
              <a:rPr lang="bg-BG" dirty="0">
                <a:latin typeface="Arial Black" panose="020B0A04020102020204" pitchFamily="34" charset="0"/>
              </a:rPr>
              <a:t>.</a:t>
            </a:r>
            <a:r>
              <a:rPr lang="en-US" dirty="0">
                <a:latin typeface="Arial Black" panose="020B0A04020102020204" pitchFamily="34" charset="0"/>
              </a:rPr>
              <a:t>10</a:t>
            </a:r>
            <a:r>
              <a:rPr lang="bg-BG" dirty="0">
                <a:latin typeface="Arial Black" panose="020B0A04020102020204" pitchFamily="34" charset="0"/>
              </a:rPr>
              <a:t>.2024 -</a:t>
            </a:r>
            <a:r>
              <a:rPr lang="en-US" dirty="0">
                <a:latin typeface="Arial Black" panose="020B0A04020102020204" pitchFamily="34" charset="0"/>
              </a:rPr>
              <a:t>31</a:t>
            </a:r>
            <a:r>
              <a:rPr lang="bg-BG" dirty="0">
                <a:latin typeface="Arial Black" panose="020B0A04020102020204" pitchFamily="34" charset="0"/>
              </a:rPr>
              <a:t>.</a:t>
            </a:r>
            <a:r>
              <a:rPr lang="en-US" dirty="0">
                <a:latin typeface="Arial Black" panose="020B0A04020102020204" pitchFamily="34" charset="0"/>
              </a:rPr>
              <a:t>12</a:t>
            </a:r>
            <a:r>
              <a:rPr lang="bg-BG" dirty="0">
                <a:latin typeface="Arial Black" panose="020B0A04020102020204" pitchFamily="34" charset="0"/>
              </a:rPr>
              <a:t>.2024</a:t>
            </a:r>
            <a:endParaRPr lang="en-US" dirty="0">
              <a:latin typeface="Arial Black" panose="020B0A04020102020204" pitchFamily="34" charset="0"/>
            </a:endParaRPr>
          </a:p>
          <a:p>
            <a:pPr algn="ctr"/>
            <a:endParaRPr lang="en-US" dirty="0">
              <a:latin typeface="Arial Black" panose="020B0A04020102020204" pitchFamily="34" charset="0"/>
            </a:endParaRPr>
          </a:p>
          <a:p>
            <a:pPr algn="ctr"/>
            <a:r>
              <a:rPr lang="bg-BG" dirty="0">
                <a:latin typeface="Arial Black" panose="020B0A04020102020204" pitchFamily="34" charset="0"/>
              </a:rPr>
              <a:t>Ръководител: доц. д-р Александър Иванов</a:t>
            </a:r>
          </a:p>
        </p:txBody>
      </p:sp>
    </p:spTree>
    <p:extLst>
      <p:ext uri="{BB962C8B-B14F-4D97-AF65-F5344CB8AC3E}">
        <p14:creationId xmlns:p14="http://schemas.microsoft.com/office/powerpoint/2010/main" val="6948082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59ACA6C2-86E9-2F54-09FD-7D0B4B6DD15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8E71561-21B3-9562-82F3-ECAAEDC1FC2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54477"/>
            <a:ext cx="10515600" cy="112140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33DE31A-4DCB-64BC-98B4-21B413F77469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14009" y="1274323"/>
            <a:ext cx="11634280" cy="4902639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/>
              <a:t>WP</a:t>
            </a:r>
            <a:r>
              <a:rPr lang="en-US" sz="1600" b="1" i="1" dirty="0"/>
              <a:t>2 </a:t>
            </a:r>
            <a:r>
              <a:rPr lang="ru-RU" sz="1600" i="1" dirty="0" err="1"/>
              <a:t>Проектиране</a:t>
            </a:r>
            <a:r>
              <a:rPr lang="ru-RU" sz="1600" i="1" dirty="0"/>
              <a:t>, </a:t>
            </a:r>
            <a:r>
              <a:rPr lang="ru-RU" sz="1600" i="1" dirty="0" err="1"/>
              <a:t>конструиране</a:t>
            </a:r>
            <a:r>
              <a:rPr lang="ru-RU" sz="1600" i="1" dirty="0"/>
              <a:t>, </a:t>
            </a:r>
            <a:r>
              <a:rPr lang="ru-RU" sz="1600" i="1" dirty="0" err="1"/>
              <a:t>моделиране</a:t>
            </a:r>
            <a:r>
              <a:rPr lang="ru-RU" sz="1600" i="1" dirty="0"/>
              <a:t>, </a:t>
            </a:r>
            <a:r>
              <a:rPr lang="ru-RU" sz="1600" i="1" dirty="0" err="1"/>
              <a:t>симулиране</a:t>
            </a:r>
            <a:r>
              <a:rPr lang="ru-RU" sz="1600" i="1" dirty="0"/>
              <a:t>, </a:t>
            </a:r>
            <a:r>
              <a:rPr lang="ru-RU" sz="1600" i="1" dirty="0" err="1"/>
              <a:t>изследване</a:t>
            </a:r>
            <a:r>
              <a:rPr lang="ru-RU" sz="1600" i="1" dirty="0"/>
              <a:t> и управление на </a:t>
            </a:r>
            <a:r>
              <a:rPr lang="ru-RU" sz="1600" i="1" dirty="0" err="1"/>
              <a:t>обекти</a:t>
            </a:r>
            <a:r>
              <a:rPr lang="ru-RU" sz="1600" i="1" dirty="0"/>
              <a:t>, </a:t>
            </a:r>
            <a:r>
              <a:rPr lang="ru-RU" sz="1600" i="1" dirty="0" err="1"/>
              <a:t>процеси</a:t>
            </a:r>
            <a:r>
              <a:rPr lang="ru-RU" sz="1600" i="1" dirty="0"/>
              <a:t> и </a:t>
            </a:r>
            <a:r>
              <a:rPr lang="ru-RU" sz="1600" i="1" dirty="0" err="1"/>
              <a:t>системи</a:t>
            </a:r>
            <a:r>
              <a:rPr lang="ru-RU" sz="1600" i="1" dirty="0"/>
              <a:t>, и </a:t>
            </a:r>
            <a:r>
              <a:rPr lang="ru-RU" sz="1600" i="1" dirty="0" err="1"/>
              <a:t>проекти</a:t>
            </a:r>
            <a:r>
              <a:rPr lang="ru-RU" sz="1600" i="1" dirty="0"/>
              <a:t>. Управление на </a:t>
            </a:r>
            <a:r>
              <a:rPr lang="ru-RU" sz="1600" i="1" dirty="0" err="1"/>
              <a:t>качеството</a:t>
            </a:r>
            <a:r>
              <a:rPr lang="ru-RU" sz="1600" i="1" dirty="0"/>
              <a:t> на </a:t>
            </a:r>
            <a:r>
              <a:rPr lang="ru-RU" sz="1600" i="1" dirty="0" err="1"/>
              <a:t>технологични</a:t>
            </a:r>
            <a:r>
              <a:rPr lang="ru-RU" sz="1600" i="1" dirty="0"/>
              <a:t> </a:t>
            </a:r>
            <a:r>
              <a:rPr lang="ru-RU" sz="1600" i="1" dirty="0" err="1"/>
              <a:t>системи</a:t>
            </a:r>
            <a:r>
              <a:rPr lang="ru-RU" sz="1600" i="1" dirty="0"/>
              <a:t> и </a:t>
            </a:r>
            <a:r>
              <a:rPr lang="ru-RU" sz="1600" i="1" dirty="0" err="1"/>
              <a:t>процеси</a:t>
            </a:r>
            <a:r>
              <a:rPr lang="en-US" sz="1600" i="1" dirty="0"/>
              <a:t> </a:t>
            </a:r>
            <a:r>
              <a:rPr lang="ru-RU" sz="1600" i="1" dirty="0"/>
              <a:t>- </a:t>
            </a:r>
            <a:r>
              <a:rPr lang="en-US" sz="1600" i="1" dirty="0"/>
              <a:t>40</a:t>
            </a:r>
            <a:r>
              <a:rPr lang="bg-BG" sz="1600" i="1" dirty="0"/>
              <a:t> % напредък</a:t>
            </a:r>
            <a:endParaRPr lang="en-US" sz="1600" i="1" dirty="0"/>
          </a:p>
          <a:p>
            <a:pPr algn="l"/>
            <a:r>
              <a:rPr lang="bg-BG" sz="1600" b="1" dirty="0"/>
              <a:t>Дейност </a:t>
            </a:r>
            <a:r>
              <a:rPr lang="en-US" sz="1600" b="1" dirty="0"/>
              <a:t>2.1</a:t>
            </a:r>
            <a:r>
              <a:rPr lang="ru-RU" sz="1600" b="1" dirty="0"/>
              <a:t>. </a:t>
            </a:r>
            <a:r>
              <a:rPr lang="ru-RU" sz="1600" dirty="0" err="1"/>
              <a:t>Проектиране</a:t>
            </a:r>
            <a:r>
              <a:rPr lang="ru-RU" sz="1600" dirty="0"/>
              <a:t> и </a:t>
            </a:r>
            <a:r>
              <a:rPr lang="ru-RU" sz="1600" dirty="0" err="1"/>
              <a:t>конструиране</a:t>
            </a:r>
            <a:r>
              <a:rPr lang="ru-RU" sz="1600" dirty="0"/>
              <a:t> на </a:t>
            </a:r>
            <a:r>
              <a:rPr lang="ru-RU" sz="1600" dirty="0" err="1"/>
              <a:t>металорежещи</a:t>
            </a:r>
            <a:r>
              <a:rPr lang="ru-RU" sz="1600" dirty="0"/>
              <a:t> </a:t>
            </a:r>
            <a:r>
              <a:rPr lang="ru-RU" sz="1600" dirty="0" err="1"/>
              <a:t>инструменти</a:t>
            </a:r>
            <a:r>
              <a:rPr lang="ru-RU" sz="1600" dirty="0"/>
              <a:t>. </a:t>
            </a:r>
            <a:r>
              <a:rPr lang="ru-RU" sz="1600" dirty="0" err="1"/>
              <a:t>Проектиране</a:t>
            </a:r>
            <a:r>
              <a:rPr lang="ru-RU" sz="1600" dirty="0"/>
              <a:t>, </a:t>
            </a:r>
            <a:r>
              <a:rPr lang="ru-RU" sz="1600" dirty="0" err="1"/>
              <a:t>конструиране</a:t>
            </a:r>
            <a:r>
              <a:rPr lang="ru-RU" sz="1600" dirty="0"/>
              <a:t> и </a:t>
            </a:r>
            <a:r>
              <a:rPr lang="ru-RU" sz="1600" dirty="0" err="1"/>
              <a:t>профилиране</a:t>
            </a:r>
            <a:r>
              <a:rPr lang="ru-RU" sz="1600" dirty="0"/>
              <a:t> на </a:t>
            </a:r>
            <a:r>
              <a:rPr lang="ru-RU" sz="1600" dirty="0" err="1"/>
              <a:t>валцоващи</a:t>
            </a:r>
            <a:r>
              <a:rPr lang="ru-RU" sz="1600" dirty="0"/>
              <a:t> и/или </a:t>
            </a:r>
            <a:r>
              <a:rPr lang="ru-RU" sz="1600" dirty="0" err="1"/>
              <a:t>металорежещи</a:t>
            </a:r>
            <a:r>
              <a:rPr lang="ru-RU" sz="1600" dirty="0"/>
              <a:t> </a:t>
            </a:r>
            <a:r>
              <a:rPr lang="ru-RU" sz="1600" dirty="0" err="1"/>
              <a:t>инструменти</a:t>
            </a:r>
            <a:r>
              <a:rPr lang="ru-RU" sz="1600" dirty="0"/>
              <a:t>. </a:t>
            </a:r>
            <a:r>
              <a:rPr lang="ru-RU" sz="1600" dirty="0" err="1"/>
              <a:t>Обобщаване</a:t>
            </a:r>
            <a:r>
              <a:rPr lang="ru-RU" sz="1600" dirty="0"/>
              <a:t> на </a:t>
            </a:r>
            <a:r>
              <a:rPr lang="ru-RU" sz="1600" dirty="0" err="1"/>
              <a:t>знанията</a:t>
            </a:r>
            <a:r>
              <a:rPr lang="ru-RU" sz="1600" dirty="0"/>
              <a:t> и </a:t>
            </a:r>
            <a:r>
              <a:rPr lang="ru-RU" sz="1600" dirty="0" err="1"/>
              <a:t>уменията</a:t>
            </a:r>
            <a:r>
              <a:rPr lang="ru-RU" sz="1600" dirty="0"/>
              <a:t> при графо-</a:t>
            </a:r>
            <a:r>
              <a:rPr lang="ru-RU" sz="1600" dirty="0" err="1"/>
              <a:t>аналитично</a:t>
            </a:r>
            <a:r>
              <a:rPr lang="ru-RU" sz="1600" dirty="0"/>
              <a:t> </a:t>
            </a:r>
            <a:r>
              <a:rPr lang="ru-RU" sz="1600" dirty="0" err="1"/>
              <a:t>профилиране</a:t>
            </a:r>
            <a:r>
              <a:rPr lang="ru-RU" sz="1600" dirty="0"/>
              <a:t> на </a:t>
            </a:r>
            <a:r>
              <a:rPr lang="ru-RU" sz="1600" dirty="0" err="1"/>
              <a:t>режещи</a:t>
            </a:r>
            <a:r>
              <a:rPr lang="ru-RU" sz="1600" dirty="0"/>
              <a:t> </a:t>
            </a:r>
            <a:r>
              <a:rPr lang="ru-RU" sz="1600" dirty="0" err="1"/>
              <a:t>инструменти</a:t>
            </a:r>
            <a:r>
              <a:rPr lang="ru-RU" sz="1600" dirty="0"/>
              <a:t>, </a:t>
            </a:r>
            <a:r>
              <a:rPr lang="ru-RU" sz="1600" dirty="0" err="1"/>
              <a:t>обработващи</a:t>
            </a:r>
            <a:r>
              <a:rPr lang="ru-RU" sz="1600" dirty="0"/>
              <a:t> </a:t>
            </a:r>
            <a:r>
              <a:rPr lang="ru-RU" sz="1600" dirty="0" err="1"/>
              <a:t>сложни</a:t>
            </a:r>
            <a:r>
              <a:rPr lang="ru-RU" sz="1600" dirty="0"/>
              <a:t> </a:t>
            </a:r>
            <a:r>
              <a:rPr lang="ru-RU" sz="1600" dirty="0" err="1"/>
              <a:t>профилни</a:t>
            </a:r>
            <a:r>
              <a:rPr lang="ru-RU" sz="1600" dirty="0"/>
              <a:t> </a:t>
            </a:r>
            <a:r>
              <a:rPr lang="ru-RU" sz="1600" dirty="0" err="1"/>
              <a:t>повърхнини</a:t>
            </a:r>
            <a:endParaRPr lang="en-US" sz="1600" dirty="0"/>
          </a:p>
          <a:p>
            <a:pPr marL="0" indent="0" algn="l">
              <a:buNone/>
            </a:pPr>
            <a:endParaRPr lang="bg-BG" sz="1600" dirty="0"/>
          </a:p>
          <a:p>
            <a:pPr algn="just"/>
            <a:r>
              <a:rPr lang="bg-BG" sz="1600" b="1" dirty="0"/>
              <a:t>Очакван резултат: </a:t>
            </a:r>
            <a:r>
              <a:rPr lang="ru-RU" sz="1600" dirty="0"/>
              <a:t>Обобщена методика за графо-</a:t>
            </a:r>
            <a:r>
              <a:rPr lang="ru-RU" sz="1600" dirty="0" err="1"/>
              <a:t>аналитично</a:t>
            </a:r>
            <a:r>
              <a:rPr lang="ru-RU" sz="1600" dirty="0"/>
              <a:t> </a:t>
            </a:r>
            <a:r>
              <a:rPr lang="ru-RU" sz="1600" dirty="0" err="1"/>
              <a:t>профилиране</a:t>
            </a:r>
            <a:r>
              <a:rPr lang="ru-RU" sz="1600" dirty="0"/>
              <a:t> на </a:t>
            </a:r>
            <a:r>
              <a:rPr lang="ru-RU" sz="1600" dirty="0" err="1"/>
              <a:t>режещи</a:t>
            </a:r>
            <a:r>
              <a:rPr lang="ru-RU" sz="1600" dirty="0"/>
              <a:t> </a:t>
            </a:r>
            <a:r>
              <a:rPr lang="ru-RU" sz="1600" dirty="0" err="1"/>
              <a:t>инструменти</a:t>
            </a:r>
            <a:r>
              <a:rPr lang="ru-RU" sz="1600" dirty="0"/>
              <a:t>, </a:t>
            </a:r>
            <a:r>
              <a:rPr lang="ru-RU" sz="1600" dirty="0" err="1"/>
              <a:t>обработващи</a:t>
            </a:r>
            <a:r>
              <a:rPr lang="ru-RU" sz="1600" dirty="0"/>
              <a:t> </a:t>
            </a:r>
            <a:r>
              <a:rPr lang="ru-RU" sz="1600" dirty="0" err="1"/>
              <a:t>сложни</a:t>
            </a:r>
            <a:r>
              <a:rPr lang="ru-RU" sz="1600" dirty="0"/>
              <a:t> </a:t>
            </a:r>
            <a:r>
              <a:rPr lang="ru-RU" sz="1600" dirty="0" err="1"/>
              <a:t>профилни</a:t>
            </a:r>
            <a:r>
              <a:rPr lang="ru-RU" sz="1600" dirty="0"/>
              <a:t> </a:t>
            </a:r>
            <a:r>
              <a:rPr lang="ru-RU" sz="1600" dirty="0" err="1"/>
              <a:t>повърхнини</a:t>
            </a:r>
            <a:r>
              <a:rPr lang="ru-RU" sz="1600" dirty="0"/>
              <a:t>. </a:t>
            </a:r>
            <a:endParaRPr lang="en-US" sz="1600" dirty="0"/>
          </a:p>
          <a:p>
            <a:r>
              <a:rPr lang="bg-BG" sz="1600" b="1" dirty="0"/>
              <a:t>Отчитан резултат: 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600" b="1" dirty="0"/>
              <a:t>- </a:t>
            </a:r>
            <a:r>
              <a:rPr lang="bg-BG" sz="1600" dirty="0"/>
              <a:t>Разработване на аналитичен модел за изчисление на задни ъгли: Създаден е аналитичен модел за изчисление на задните ъгли на винтово свредло, използвайки параметри като координати и ъгли, свързани с геометрията на конуса и свредлото. Моделът е програмиран и тестван с помощта на MATLAB.</a:t>
            </a:r>
          </a:p>
          <a:p>
            <a:pPr marL="0" indent="0">
              <a:spcBef>
                <a:spcPts val="0"/>
              </a:spcBef>
              <a:buNone/>
            </a:pPr>
            <a:r>
              <a:rPr lang="bg-BG" sz="1600" dirty="0"/>
              <a:t>-  Пресметнати са задните ъгли за примерни точки с аналитичния модел и същите точки са анализирани в CAD системата. Резултатите са сравнени,</a:t>
            </a:r>
            <a:endParaRPr lang="en-US" sz="1600" dirty="0"/>
          </a:p>
          <a:p>
            <a:pPr marL="0" indent="0">
              <a:spcBef>
                <a:spcPts val="0"/>
              </a:spcBef>
              <a:buNone/>
            </a:pPr>
            <a:r>
              <a:rPr lang="bg-BG" sz="1600" dirty="0"/>
              <a:t>- Създаване и използване на CAD модел за валидация: Построен е CAD модел на заточено свредло в SolidWorks, за симулация на заточване на цилиндрична и конична задна повърхнина на свредло. </a:t>
            </a:r>
            <a:endParaRPr lang="en-US" sz="1600" dirty="0"/>
          </a:p>
          <a:p>
            <a:pPr algn="just"/>
            <a:r>
              <a:rPr lang="bg-BG" sz="1600" dirty="0"/>
              <a:t>Процент на изпълнение: </a:t>
            </a:r>
            <a:r>
              <a:rPr lang="en-US" sz="1600" dirty="0"/>
              <a:t>30</a:t>
            </a:r>
            <a:r>
              <a:rPr lang="bg-BG" sz="1600" dirty="0"/>
              <a:t> %</a:t>
            </a:r>
          </a:p>
          <a:p>
            <a:pPr algn="just"/>
            <a:r>
              <a:rPr lang="bg-BG" sz="1600" dirty="0"/>
              <a:t>Бр. реализирани научни публикации ЗА ПЕРИОДА : </a:t>
            </a:r>
            <a:r>
              <a:rPr lang="en-US" sz="1600" dirty="0"/>
              <a:t>0</a:t>
            </a:r>
            <a:endParaRPr lang="bg-BG" sz="1600" dirty="0"/>
          </a:p>
          <a:p>
            <a:pPr algn="just"/>
            <a:r>
              <a:rPr lang="bg-BG" sz="1600" dirty="0"/>
              <a:t>Бр. други планирани научни публикации: 2</a:t>
            </a:r>
          </a:p>
          <a:p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64634F4-7420-D4E0-C3CC-CD5EA1F4526E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3BC88FB0-A0F1-BB0B-F79F-08A55181F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52169483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ED85B4F0-FE29-3541-F3EF-136BE8C09C4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431B3CDA-F8D3-5735-386D-B2AC99F314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64204"/>
            <a:ext cx="10515600" cy="111168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4966FBCC-1756-B71A-B0C5-BCBEA93DDCF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410511"/>
            <a:ext cx="11624553" cy="4766452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/>
              <a:t>WP</a:t>
            </a:r>
            <a:r>
              <a:rPr lang="en-US" sz="1600" b="1" i="1" dirty="0"/>
              <a:t>2 </a:t>
            </a:r>
            <a:r>
              <a:rPr lang="ru-RU" sz="1600" i="1" dirty="0" err="1"/>
              <a:t>Проектиране</a:t>
            </a:r>
            <a:r>
              <a:rPr lang="ru-RU" sz="1600" i="1" dirty="0"/>
              <a:t>, </a:t>
            </a:r>
            <a:r>
              <a:rPr lang="ru-RU" sz="1600" i="1" dirty="0" err="1"/>
              <a:t>конструиране</a:t>
            </a:r>
            <a:r>
              <a:rPr lang="ru-RU" sz="1600" i="1" dirty="0"/>
              <a:t>, </a:t>
            </a:r>
            <a:r>
              <a:rPr lang="ru-RU" sz="1600" i="1" dirty="0" err="1"/>
              <a:t>моделиране</a:t>
            </a:r>
            <a:r>
              <a:rPr lang="ru-RU" sz="1600" i="1" dirty="0"/>
              <a:t>, </a:t>
            </a:r>
            <a:r>
              <a:rPr lang="ru-RU" sz="1600" i="1" dirty="0" err="1"/>
              <a:t>симулиране</a:t>
            </a:r>
            <a:r>
              <a:rPr lang="ru-RU" sz="1600" i="1" dirty="0"/>
              <a:t>, </a:t>
            </a:r>
            <a:r>
              <a:rPr lang="ru-RU" sz="1600" i="1" dirty="0" err="1"/>
              <a:t>изследване</a:t>
            </a:r>
            <a:r>
              <a:rPr lang="ru-RU" sz="1600" i="1" dirty="0"/>
              <a:t> и управление на </a:t>
            </a:r>
            <a:r>
              <a:rPr lang="ru-RU" sz="1600" i="1" dirty="0" err="1"/>
              <a:t>обекти</a:t>
            </a:r>
            <a:r>
              <a:rPr lang="ru-RU" sz="1600" i="1" dirty="0"/>
              <a:t>, </a:t>
            </a:r>
            <a:r>
              <a:rPr lang="ru-RU" sz="1600" i="1" dirty="0" err="1"/>
              <a:t>процеси</a:t>
            </a:r>
            <a:r>
              <a:rPr lang="ru-RU" sz="1600" i="1" dirty="0"/>
              <a:t> и </a:t>
            </a:r>
            <a:r>
              <a:rPr lang="ru-RU" sz="1600" i="1" dirty="0" err="1"/>
              <a:t>системи</a:t>
            </a:r>
            <a:r>
              <a:rPr lang="ru-RU" sz="1600" i="1" dirty="0"/>
              <a:t>, и </a:t>
            </a:r>
            <a:r>
              <a:rPr lang="ru-RU" sz="1600" i="1" dirty="0" err="1"/>
              <a:t>проекти</a:t>
            </a:r>
            <a:r>
              <a:rPr lang="ru-RU" sz="1600" i="1" dirty="0"/>
              <a:t>. Управление на </a:t>
            </a:r>
            <a:r>
              <a:rPr lang="ru-RU" sz="1600" i="1" dirty="0" err="1"/>
              <a:t>качеството</a:t>
            </a:r>
            <a:r>
              <a:rPr lang="ru-RU" sz="1600" i="1" dirty="0"/>
              <a:t> на </a:t>
            </a:r>
            <a:r>
              <a:rPr lang="ru-RU" sz="1600" i="1" dirty="0" err="1"/>
              <a:t>технологични</a:t>
            </a:r>
            <a:r>
              <a:rPr lang="ru-RU" sz="1600" i="1" dirty="0"/>
              <a:t> </a:t>
            </a:r>
            <a:r>
              <a:rPr lang="ru-RU" sz="1600" i="1" dirty="0" err="1"/>
              <a:t>системи</a:t>
            </a:r>
            <a:r>
              <a:rPr lang="ru-RU" sz="1600" i="1" dirty="0"/>
              <a:t> и </a:t>
            </a:r>
            <a:r>
              <a:rPr lang="ru-RU" sz="1600" i="1" dirty="0" err="1"/>
              <a:t>процеси</a:t>
            </a:r>
            <a:r>
              <a:rPr lang="en-US" sz="1600" i="1" dirty="0"/>
              <a:t> </a:t>
            </a:r>
            <a:r>
              <a:rPr lang="ru-RU" sz="1600" i="1" dirty="0"/>
              <a:t>- </a:t>
            </a:r>
            <a:r>
              <a:rPr lang="en-US" sz="1600" i="1" dirty="0"/>
              <a:t>40</a:t>
            </a:r>
            <a:r>
              <a:rPr lang="bg-BG" sz="1600" i="1" dirty="0"/>
              <a:t> % напредък</a:t>
            </a:r>
            <a:endParaRPr lang="en-US" sz="1600" i="1" dirty="0"/>
          </a:p>
          <a:p>
            <a:pPr algn="l"/>
            <a:r>
              <a:rPr lang="bg-BG" sz="1600" b="1" dirty="0"/>
              <a:t>Дейност </a:t>
            </a:r>
            <a:r>
              <a:rPr lang="en-US" sz="1600" b="1" dirty="0"/>
              <a:t>2.2</a:t>
            </a:r>
            <a:r>
              <a:rPr lang="ru-RU" sz="1600" b="1" dirty="0"/>
              <a:t>. </a:t>
            </a:r>
            <a:r>
              <a:rPr lang="ru-RU" sz="1600" dirty="0" err="1"/>
              <a:t>Адаптиране</a:t>
            </a:r>
            <a:r>
              <a:rPr lang="ru-RU" sz="1600" dirty="0"/>
              <a:t> на </a:t>
            </a:r>
            <a:r>
              <a:rPr lang="ru-RU" sz="1600" dirty="0" err="1"/>
              <a:t>научните</a:t>
            </a:r>
            <a:r>
              <a:rPr lang="ru-RU" sz="1600" dirty="0"/>
              <a:t> </a:t>
            </a:r>
            <a:r>
              <a:rPr lang="ru-RU" sz="1600" dirty="0" err="1"/>
              <a:t>изследвания</a:t>
            </a:r>
            <a:r>
              <a:rPr lang="ru-RU" sz="1600" dirty="0"/>
              <a:t> </a:t>
            </a:r>
            <a:r>
              <a:rPr lang="ru-RU" sz="1600" dirty="0" err="1"/>
              <a:t>към</a:t>
            </a:r>
            <a:r>
              <a:rPr lang="ru-RU" sz="1600" dirty="0"/>
              <a:t> най-</a:t>
            </a:r>
            <a:r>
              <a:rPr lang="ru-RU" sz="1600" dirty="0" err="1"/>
              <a:t>съвременните</a:t>
            </a:r>
            <a:r>
              <a:rPr lang="ru-RU" sz="1600" dirty="0"/>
              <a:t> </a:t>
            </a:r>
            <a:r>
              <a:rPr lang="ru-RU" sz="1600" dirty="0" err="1"/>
              <a:t>добри</a:t>
            </a:r>
            <a:r>
              <a:rPr lang="ru-RU" sz="1600" dirty="0"/>
              <a:t> практики и </a:t>
            </a:r>
            <a:r>
              <a:rPr lang="ru-RU" sz="1600" dirty="0" err="1"/>
              <a:t>стандарти</a:t>
            </a:r>
            <a:r>
              <a:rPr lang="ru-RU" sz="1600" dirty="0"/>
              <a:t> за </a:t>
            </a:r>
            <a:r>
              <a:rPr lang="ru-RU" sz="1600" dirty="0" err="1"/>
              <a:t>системи</a:t>
            </a:r>
            <a:r>
              <a:rPr lang="ru-RU" sz="1600" dirty="0"/>
              <a:t> за управление на </a:t>
            </a:r>
            <a:r>
              <a:rPr lang="ru-RU" sz="1600" dirty="0" err="1"/>
              <a:t>качеството</a:t>
            </a:r>
            <a:r>
              <a:rPr lang="ru-RU" sz="1600" dirty="0"/>
              <a:t>, </a:t>
            </a:r>
            <a:r>
              <a:rPr lang="ru-RU" sz="1600" dirty="0" err="1"/>
              <a:t>измерванията</a:t>
            </a:r>
            <a:r>
              <a:rPr lang="ru-RU" sz="1600" dirty="0"/>
              <a:t>, </a:t>
            </a:r>
            <a:r>
              <a:rPr lang="ru-RU" sz="1600" dirty="0" err="1"/>
              <a:t>иновациите</a:t>
            </a:r>
            <a:r>
              <a:rPr lang="ru-RU" sz="1600" dirty="0"/>
              <a:t> и </a:t>
            </a:r>
            <a:r>
              <a:rPr lang="ru-RU" sz="1600" dirty="0" err="1"/>
              <a:t>непрекъснатостта</a:t>
            </a:r>
            <a:r>
              <a:rPr lang="ru-RU" sz="1600" dirty="0"/>
              <a:t> на </a:t>
            </a:r>
            <a:r>
              <a:rPr lang="ru-RU" sz="1600" dirty="0" err="1"/>
              <a:t>дейността</a:t>
            </a:r>
            <a:r>
              <a:rPr lang="ru-RU" sz="1600" dirty="0"/>
              <a:t>. Активно </a:t>
            </a:r>
            <a:r>
              <a:rPr lang="ru-RU" sz="1600" dirty="0" err="1"/>
              <a:t>намиране</a:t>
            </a:r>
            <a:r>
              <a:rPr lang="ru-RU" sz="1600" dirty="0"/>
              <a:t> на реализация на </a:t>
            </a:r>
            <a:r>
              <a:rPr lang="ru-RU" sz="1600" dirty="0" err="1"/>
              <a:t>резултатите</a:t>
            </a:r>
            <a:r>
              <a:rPr lang="ru-RU" sz="1600" dirty="0"/>
              <a:t> от </a:t>
            </a:r>
            <a:r>
              <a:rPr lang="ru-RU" sz="1600" dirty="0" err="1"/>
              <a:t>научноизследователската</a:t>
            </a:r>
            <a:r>
              <a:rPr lang="ru-RU" sz="1600" dirty="0"/>
              <a:t> </a:t>
            </a:r>
            <a:r>
              <a:rPr lang="ru-RU" sz="1600" dirty="0" err="1"/>
              <a:t>дейност</a:t>
            </a:r>
            <a:r>
              <a:rPr lang="ru-RU" sz="1600" dirty="0"/>
              <a:t> чрез </a:t>
            </a:r>
            <a:r>
              <a:rPr lang="ru-RU" sz="1600" dirty="0" err="1"/>
              <a:t>разработване</a:t>
            </a:r>
            <a:r>
              <a:rPr lang="ru-RU" sz="1600" dirty="0"/>
              <a:t>, </a:t>
            </a:r>
            <a:r>
              <a:rPr lang="ru-RU" sz="1600" dirty="0" err="1"/>
              <a:t>регистриране</a:t>
            </a:r>
            <a:r>
              <a:rPr lang="ru-RU" sz="1600" dirty="0"/>
              <a:t> и </a:t>
            </a:r>
            <a:r>
              <a:rPr lang="ru-RU" sz="1600" dirty="0" err="1"/>
              <a:t>използване</a:t>
            </a:r>
            <a:r>
              <a:rPr lang="ru-RU" sz="1600" dirty="0"/>
              <a:t> на </a:t>
            </a:r>
            <a:r>
              <a:rPr lang="ru-RU" sz="1600" dirty="0" err="1"/>
              <a:t>защитени</a:t>
            </a:r>
            <a:r>
              <a:rPr lang="ru-RU" sz="1600" dirty="0"/>
              <a:t> </a:t>
            </a:r>
            <a:r>
              <a:rPr lang="ru-RU" sz="1600" dirty="0" err="1"/>
              <a:t>обекти</a:t>
            </a:r>
            <a:r>
              <a:rPr lang="ru-RU" sz="1600" dirty="0"/>
              <a:t> на </a:t>
            </a:r>
            <a:r>
              <a:rPr lang="ru-RU" sz="1600" dirty="0" err="1"/>
              <a:t>интелектуалната</a:t>
            </a:r>
            <a:r>
              <a:rPr lang="ru-RU" sz="1600" dirty="0"/>
              <a:t> </a:t>
            </a:r>
            <a:r>
              <a:rPr lang="ru-RU" sz="1600" dirty="0" err="1"/>
              <a:t>собственост</a:t>
            </a:r>
            <a:endParaRPr lang="bg-BG" sz="1600" dirty="0"/>
          </a:p>
          <a:p>
            <a:pPr algn="just"/>
            <a:r>
              <a:rPr lang="bg-BG" sz="1600" b="1" dirty="0"/>
              <a:t>Очакван резултат: </a:t>
            </a:r>
            <a:r>
              <a:rPr lang="ru-RU" sz="1600" dirty="0"/>
              <a:t>Mодели, </a:t>
            </a:r>
            <a:r>
              <a:rPr lang="ru-RU" sz="1600" dirty="0" err="1"/>
              <a:t>методи</a:t>
            </a:r>
            <a:r>
              <a:rPr lang="ru-RU" sz="1600" dirty="0"/>
              <a:t> и подходи за бързо и с минимален </a:t>
            </a:r>
            <a:r>
              <a:rPr lang="ru-RU" sz="1600" dirty="0" err="1"/>
              <a:t>разход</a:t>
            </a:r>
            <a:r>
              <a:rPr lang="ru-RU" sz="1600" dirty="0"/>
              <a:t> на </a:t>
            </a:r>
            <a:r>
              <a:rPr lang="ru-RU" sz="1600" dirty="0" err="1"/>
              <a:t>ресурси</a:t>
            </a:r>
            <a:r>
              <a:rPr lang="ru-RU" sz="1600" dirty="0"/>
              <a:t> </a:t>
            </a:r>
            <a:r>
              <a:rPr lang="ru-RU" sz="1600" dirty="0" err="1"/>
              <a:t>оценяване</a:t>
            </a:r>
            <a:r>
              <a:rPr lang="ru-RU" sz="1600" dirty="0"/>
              <a:t> на </a:t>
            </a:r>
            <a:r>
              <a:rPr lang="ru-RU" sz="1600" dirty="0" err="1"/>
              <a:t>факторите</a:t>
            </a:r>
            <a:r>
              <a:rPr lang="ru-RU" sz="1600" dirty="0"/>
              <a:t>, </a:t>
            </a:r>
            <a:r>
              <a:rPr lang="ru-RU" sz="1600" dirty="0" err="1"/>
              <a:t>оказващи</a:t>
            </a:r>
            <a:r>
              <a:rPr lang="ru-RU" sz="1600" dirty="0"/>
              <a:t> влияние </a:t>
            </a:r>
            <a:r>
              <a:rPr lang="ru-RU" sz="1600" dirty="0" err="1"/>
              <a:t>върху</a:t>
            </a:r>
            <a:r>
              <a:rPr lang="ru-RU" sz="1600" dirty="0"/>
              <a:t> параметрите на </a:t>
            </a:r>
            <a:r>
              <a:rPr lang="ru-RU" sz="1600" dirty="0" err="1"/>
              <a:t>технологичния</a:t>
            </a:r>
            <a:r>
              <a:rPr lang="ru-RU" sz="1600" dirty="0"/>
              <a:t> </a:t>
            </a:r>
            <a:r>
              <a:rPr lang="ru-RU" sz="1600" dirty="0" err="1"/>
              <a:t>процес</a:t>
            </a:r>
            <a:r>
              <a:rPr lang="bg-BG" sz="1600" dirty="0"/>
              <a:t>.</a:t>
            </a:r>
            <a:endParaRPr lang="en-US" sz="1600" dirty="0"/>
          </a:p>
          <a:p>
            <a:pPr algn="just"/>
            <a:r>
              <a:rPr lang="bg-BG" sz="1600" b="1" dirty="0"/>
              <a:t>Отчитан резултат: </a:t>
            </a:r>
            <a:endParaRPr lang="bg-BG" sz="16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600" dirty="0"/>
              <a:t>- Сравнителен анализ на Структурата на високо ниво на стандартите за системи за управление на ISO (</a:t>
            </a:r>
            <a:r>
              <a:rPr lang="bg-BG" sz="1600" dirty="0" err="1"/>
              <a:t>Annex</a:t>
            </a:r>
            <a:r>
              <a:rPr lang="bg-BG" sz="1600" dirty="0"/>
              <a:t> SL) и структурата на стандарта за системи за управление на иновациите ISO 56001:2024.</a:t>
            </a:r>
            <a:endParaRPr lang="en-US" sz="1600" dirty="0"/>
          </a:p>
          <a:p>
            <a:pPr marL="0" lvl="0" indent="0" algn="just">
              <a:spcBef>
                <a:spcPts val="0"/>
              </a:spcBef>
              <a:buNone/>
              <a:tabLst>
                <a:tab pos="164465" algn="l"/>
              </a:tabLst>
            </a:pPr>
            <a:r>
              <a:rPr lang="bg-BG" sz="1600" dirty="0"/>
              <a:t>- Критичен анализ на изискванията към системи за управление на иновациите – ISO 56000 и ISO 56001.</a:t>
            </a:r>
            <a:endParaRPr lang="en-US" sz="160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1600" dirty="0"/>
              <a:t>- </a:t>
            </a:r>
            <a:r>
              <a:rPr lang="bg-BG" sz="1600" dirty="0"/>
              <a:t>Критичен анализ на </a:t>
            </a:r>
            <a:r>
              <a:rPr lang="en-US" sz="1600" dirty="0"/>
              <a:t>APQP</a:t>
            </a:r>
            <a:r>
              <a:rPr lang="bg-BG" sz="1600" dirty="0"/>
              <a:t> процесите в </a:t>
            </a:r>
            <a:r>
              <a:rPr lang="bg-BG" sz="1600" dirty="0" err="1"/>
              <a:t>аутомотив</a:t>
            </a:r>
            <a:r>
              <a:rPr lang="bg-BG" sz="1600" dirty="0"/>
              <a:t> индустрията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bg-BG" sz="1600" dirty="0"/>
              <a:t>- Подготовка на материал във връзка с методика за подобряване на производствените процеси </a:t>
            </a:r>
            <a:r>
              <a:rPr lang="bg-BG" sz="1600" dirty="0" err="1"/>
              <a:t>използваки</a:t>
            </a:r>
            <a:r>
              <a:rPr lang="bg-BG" sz="1600" dirty="0"/>
              <a:t> </a:t>
            </a:r>
            <a:r>
              <a:rPr lang="en-US" sz="1600" dirty="0"/>
              <a:t>DEMAIC, JIN, 6Sigma, Kaizen</a:t>
            </a:r>
            <a:endParaRPr lang="bg-BG" sz="1600" dirty="0"/>
          </a:p>
          <a:p>
            <a:pPr algn="just"/>
            <a:r>
              <a:rPr lang="bg-BG" sz="1600" dirty="0"/>
              <a:t>Процент на изпълнение: </a:t>
            </a:r>
            <a:r>
              <a:rPr lang="en-US" sz="1600" dirty="0"/>
              <a:t>60</a:t>
            </a:r>
            <a:r>
              <a:rPr lang="bg-BG" sz="1600" dirty="0"/>
              <a:t> %</a:t>
            </a:r>
          </a:p>
          <a:p>
            <a:pPr algn="just"/>
            <a:r>
              <a:rPr lang="bg-BG" sz="1600" dirty="0"/>
              <a:t>Бр. реализирани научни публикации ЗА ПЕРИОДА : 1 (вероятно ще има и трета публикация в края на месеца)</a:t>
            </a:r>
          </a:p>
          <a:p>
            <a:pPr algn="just"/>
            <a:r>
              <a:rPr lang="bg-BG" sz="1600" dirty="0"/>
              <a:t>Бр. други планирани научни публикации: </a:t>
            </a:r>
            <a:r>
              <a:rPr lang="en-US" sz="1600" dirty="0"/>
              <a:t>2</a:t>
            </a:r>
            <a:endParaRPr lang="bg-BG" sz="1600" dirty="0"/>
          </a:p>
          <a:p>
            <a:endParaRPr lang="bg-BG" sz="1600" dirty="0"/>
          </a:p>
          <a:p>
            <a:pPr marL="0" indent="0">
              <a:buNone/>
            </a:pP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39DE9741-0AF1-4EF3-D0BC-6B49A9C32690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FBE2C9AB-4102-B84F-4F11-117640B6F4D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0008105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9BD6178-E7E3-7457-E1A0-2272B9F4F79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A581A9C4-4E9E-B2C7-288E-D155C8556F9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3510DDD-37F1-1009-934D-8B97068B361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5098" y="1293780"/>
            <a:ext cx="11799651" cy="488318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350" b="1" i="1" dirty="0"/>
              <a:t>WP</a:t>
            </a:r>
            <a:r>
              <a:rPr lang="en-US" sz="1350" b="1" i="1" dirty="0"/>
              <a:t>2 </a:t>
            </a:r>
            <a:r>
              <a:rPr lang="ru-RU" sz="1350" i="1" dirty="0" err="1"/>
              <a:t>Проектиране</a:t>
            </a:r>
            <a:r>
              <a:rPr lang="ru-RU" sz="1350" i="1" dirty="0"/>
              <a:t>, </a:t>
            </a:r>
            <a:r>
              <a:rPr lang="ru-RU" sz="1350" i="1" dirty="0" err="1"/>
              <a:t>конструиране</a:t>
            </a:r>
            <a:r>
              <a:rPr lang="ru-RU" sz="1350" i="1" dirty="0"/>
              <a:t>, </a:t>
            </a:r>
            <a:r>
              <a:rPr lang="ru-RU" sz="1350" i="1" dirty="0" err="1"/>
              <a:t>моделиране</a:t>
            </a:r>
            <a:r>
              <a:rPr lang="ru-RU" sz="1350" i="1" dirty="0"/>
              <a:t>, </a:t>
            </a:r>
            <a:r>
              <a:rPr lang="ru-RU" sz="1350" i="1" dirty="0" err="1"/>
              <a:t>симулиране</a:t>
            </a:r>
            <a:r>
              <a:rPr lang="ru-RU" sz="1350" i="1" dirty="0"/>
              <a:t>, </a:t>
            </a:r>
            <a:r>
              <a:rPr lang="ru-RU" sz="1350" i="1" dirty="0" err="1"/>
              <a:t>изследване</a:t>
            </a:r>
            <a:r>
              <a:rPr lang="ru-RU" sz="1350" i="1" dirty="0"/>
              <a:t> и управление на </a:t>
            </a:r>
            <a:r>
              <a:rPr lang="ru-RU" sz="1350" i="1" dirty="0" err="1"/>
              <a:t>обекти</a:t>
            </a:r>
            <a:r>
              <a:rPr lang="ru-RU" sz="1350" i="1" dirty="0"/>
              <a:t>, </a:t>
            </a:r>
            <a:r>
              <a:rPr lang="ru-RU" sz="1350" i="1" dirty="0" err="1"/>
              <a:t>процеси</a:t>
            </a:r>
            <a:r>
              <a:rPr lang="ru-RU" sz="1350" i="1" dirty="0"/>
              <a:t> и </a:t>
            </a:r>
            <a:r>
              <a:rPr lang="ru-RU" sz="1350" i="1" dirty="0" err="1"/>
              <a:t>системи</a:t>
            </a:r>
            <a:r>
              <a:rPr lang="ru-RU" sz="1350" i="1" dirty="0"/>
              <a:t>, и </a:t>
            </a:r>
            <a:r>
              <a:rPr lang="ru-RU" sz="1350" i="1" dirty="0" err="1"/>
              <a:t>проекти</a:t>
            </a:r>
            <a:r>
              <a:rPr lang="ru-RU" sz="1350" i="1" dirty="0"/>
              <a:t>. Управление на </a:t>
            </a:r>
            <a:r>
              <a:rPr lang="ru-RU" sz="1350" i="1" dirty="0" err="1"/>
              <a:t>качеството</a:t>
            </a:r>
            <a:r>
              <a:rPr lang="ru-RU" sz="1350" i="1" dirty="0"/>
              <a:t> на </a:t>
            </a:r>
            <a:r>
              <a:rPr lang="ru-RU" sz="1350" i="1" dirty="0" err="1"/>
              <a:t>технологични</a:t>
            </a:r>
            <a:r>
              <a:rPr lang="ru-RU" sz="1350" i="1" dirty="0"/>
              <a:t> </a:t>
            </a:r>
            <a:r>
              <a:rPr lang="ru-RU" sz="1350" i="1" dirty="0" err="1"/>
              <a:t>системи</a:t>
            </a:r>
            <a:r>
              <a:rPr lang="ru-RU" sz="1350" i="1" dirty="0"/>
              <a:t> и </a:t>
            </a:r>
            <a:r>
              <a:rPr lang="ru-RU" sz="1350" i="1" dirty="0" err="1"/>
              <a:t>процеси</a:t>
            </a:r>
            <a:r>
              <a:rPr lang="en-US" sz="1350" i="1" dirty="0"/>
              <a:t> </a:t>
            </a:r>
            <a:r>
              <a:rPr lang="ru-RU" sz="1350" i="1" dirty="0"/>
              <a:t>- </a:t>
            </a:r>
            <a:r>
              <a:rPr lang="en-US" sz="1350" i="1" dirty="0"/>
              <a:t>40</a:t>
            </a:r>
            <a:r>
              <a:rPr lang="bg-BG" sz="1350" i="1" dirty="0"/>
              <a:t> % напредък</a:t>
            </a:r>
            <a:endParaRPr lang="en-US" sz="1350" i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135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350" b="1" dirty="0"/>
              <a:t>Дейност </a:t>
            </a:r>
            <a:r>
              <a:rPr lang="en-US" sz="1350" b="1" dirty="0"/>
              <a:t>2.3</a:t>
            </a:r>
            <a:r>
              <a:rPr lang="ru-RU" sz="1350" b="1" dirty="0"/>
              <a:t>. </a:t>
            </a:r>
            <a:r>
              <a:rPr lang="ru-RU" sz="1350" b="0" i="0" u="none" strike="noStrike" baseline="0" dirty="0" err="1">
                <a:solidFill>
                  <a:srgbClr val="000000"/>
                </a:solidFill>
              </a:rPr>
              <a:t>Разработване</a:t>
            </a:r>
            <a:r>
              <a:rPr lang="ru-RU" sz="1350" b="0" i="0" u="none" strike="noStrike" baseline="0" dirty="0">
                <a:solidFill>
                  <a:srgbClr val="000000"/>
                </a:solidFill>
              </a:rPr>
              <a:t> на система за информационно </a:t>
            </a:r>
            <a:r>
              <a:rPr lang="ru-RU" sz="1350" b="0" i="0" u="none" strike="noStrike" baseline="0" dirty="0" err="1">
                <a:solidFill>
                  <a:srgbClr val="000000"/>
                </a:solidFill>
              </a:rPr>
              <a:t>осигуряване</a:t>
            </a:r>
            <a:r>
              <a:rPr lang="ru-RU" sz="13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</a:rPr>
              <a:t>технологичните</a:t>
            </a:r>
            <a:r>
              <a:rPr lang="ru-RU" sz="135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35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350" b="0" i="0" u="none" strike="noStrike" baseline="0" dirty="0">
                <a:solidFill>
                  <a:srgbClr val="000000"/>
                </a:solidFill>
              </a:rPr>
              <a:t> </a:t>
            </a:r>
            <a:endParaRPr lang="en-US" sz="1350" b="0" i="0" u="none" strike="noStrike" baseline="0" dirty="0">
              <a:solidFill>
                <a:srgbClr val="000000"/>
              </a:solidFill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350" b="0" i="0" u="none" strike="noStrike" baseline="0" dirty="0">
                <a:solidFill>
                  <a:srgbClr val="000000"/>
                </a:solidFill>
              </a:rPr>
              <a:t>- </a:t>
            </a:r>
            <a:r>
              <a:rPr lang="ru-RU" sz="1350" b="0" i="0" u="none" strike="noStrike" baseline="0" dirty="0" err="1">
                <a:solidFill>
                  <a:srgbClr val="000000"/>
                </a:solidFill>
              </a:rPr>
              <a:t>Дефиниране</a:t>
            </a:r>
            <a:r>
              <a:rPr lang="ru-RU" sz="13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</a:rPr>
              <a:t>областите</a:t>
            </a:r>
            <a:r>
              <a:rPr lang="ru-RU" sz="135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</a:rPr>
              <a:t>неопределеност</a:t>
            </a:r>
            <a:r>
              <a:rPr lang="ru-RU" sz="1350" b="0" i="0" u="none" strike="noStrike" baseline="0" dirty="0">
                <a:solidFill>
                  <a:srgbClr val="000000"/>
                </a:solidFill>
              </a:rPr>
              <a:t>; </a:t>
            </a:r>
            <a:endParaRPr lang="en-US" sz="1350" b="0" i="0" u="none" strike="noStrike" baseline="0" dirty="0">
              <a:solidFill>
                <a:srgbClr val="000000"/>
              </a:solidFill>
              <a:latin typeface="Symbol" panose="05050102010706020507" pitchFamily="18" charset="2"/>
            </a:endParaRP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концепция за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създаване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база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информацията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методики за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получаване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събиране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систематизиране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съхраняване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технологични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данни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; </a:t>
            </a:r>
          </a:p>
          <a:p>
            <a:pPr marL="0" indent="0">
              <a:lnSpc>
                <a:spcPct val="120000"/>
              </a:lnSpc>
              <a:spcBef>
                <a:spcPts val="0"/>
              </a:spcBef>
              <a:buNone/>
            </a:pPr>
            <a:r>
              <a:rPr lang="en-US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-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Разработване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теоретични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,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емпирични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и/или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експертни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модели за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преодоляване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неопределеността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на </a:t>
            </a:r>
            <a:r>
              <a:rPr lang="ru-RU" sz="1350" b="0" i="0" u="none" strike="noStrike" baseline="0" dirty="0" err="1">
                <a:solidFill>
                  <a:srgbClr val="000000"/>
                </a:solidFill>
                <a:latin typeface="Calibri" panose="020F0502020204030204" pitchFamily="34" charset="0"/>
              </a:rPr>
              <a:t>технологичната</a:t>
            </a:r>
            <a:r>
              <a:rPr lang="ru-RU" sz="135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 информация. </a:t>
            </a:r>
          </a:p>
          <a:p>
            <a:pPr algn="just">
              <a:spcAft>
                <a:spcPts val="1000"/>
              </a:spcAft>
            </a:pPr>
            <a:r>
              <a:rPr lang="bg-BG" sz="1350" b="1" dirty="0"/>
              <a:t>Очакван резултат: </a:t>
            </a:r>
            <a:r>
              <a:rPr lang="ru-RU" sz="1350" dirty="0"/>
              <a:t>Mодели, </a:t>
            </a:r>
            <a:r>
              <a:rPr lang="ru-RU" sz="1350" dirty="0" err="1"/>
              <a:t>методи</a:t>
            </a:r>
            <a:r>
              <a:rPr lang="ru-RU" sz="1350" dirty="0"/>
              <a:t> и подходи за бързо и с минимален </a:t>
            </a:r>
            <a:r>
              <a:rPr lang="ru-RU" sz="1350" dirty="0" err="1"/>
              <a:t>разход</a:t>
            </a:r>
            <a:r>
              <a:rPr lang="ru-RU" sz="1350" dirty="0"/>
              <a:t> на </a:t>
            </a:r>
            <a:r>
              <a:rPr lang="ru-RU" sz="1350" dirty="0" err="1"/>
              <a:t>ресурси</a:t>
            </a:r>
            <a:r>
              <a:rPr lang="ru-RU" sz="1350" dirty="0"/>
              <a:t> </a:t>
            </a:r>
            <a:r>
              <a:rPr lang="ru-RU" sz="1350" dirty="0" err="1"/>
              <a:t>оценяване</a:t>
            </a:r>
            <a:r>
              <a:rPr lang="ru-RU" sz="1350" dirty="0"/>
              <a:t> на </a:t>
            </a:r>
            <a:r>
              <a:rPr lang="ru-RU" sz="1350" dirty="0" err="1"/>
              <a:t>факторите</a:t>
            </a:r>
            <a:r>
              <a:rPr lang="ru-RU" sz="1350" dirty="0"/>
              <a:t>, </a:t>
            </a:r>
            <a:r>
              <a:rPr lang="ru-RU" sz="1350" dirty="0" err="1"/>
              <a:t>оказващи</a:t>
            </a:r>
            <a:r>
              <a:rPr lang="ru-RU" sz="1350" dirty="0"/>
              <a:t> влияние </a:t>
            </a:r>
            <a:r>
              <a:rPr lang="ru-RU" sz="1350" dirty="0" err="1"/>
              <a:t>върху</a:t>
            </a:r>
            <a:r>
              <a:rPr lang="ru-RU" sz="1350" dirty="0"/>
              <a:t> параметрите на </a:t>
            </a:r>
            <a:r>
              <a:rPr lang="ru-RU" sz="1350" dirty="0" err="1"/>
              <a:t>технологичния</a:t>
            </a:r>
            <a:r>
              <a:rPr lang="ru-RU" sz="1350" dirty="0"/>
              <a:t> </a:t>
            </a:r>
            <a:r>
              <a:rPr lang="ru-RU" sz="1350" dirty="0" err="1"/>
              <a:t>процес</a:t>
            </a:r>
            <a:r>
              <a:rPr lang="bg-BG" sz="1350" dirty="0"/>
              <a:t>.</a:t>
            </a:r>
          </a:p>
          <a:p>
            <a:pPr algn="just"/>
            <a:r>
              <a:rPr lang="bg-BG" sz="1350" b="1" dirty="0"/>
              <a:t>Отчитан резултат: </a:t>
            </a:r>
            <a:endParaRPr lang="en-US" sz="1350" b="1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1350" dirty="0"/>
              <a:t>- </a:t>
            </a:r>
            <a:r>
              <a:rPr lang="ru-RU" sz="1350" dirty="0" err="1"/>
              <a:t>Проектиране</a:t>
            </a:r>
            <a:r>
              <a:rPr lang="ru-RU" sz="1350" dirty="0"/>
              <a:t> и разработка на </a:t>
            </a:r>
            <a:r>
              <a:rPr lang="ru-RU" sz="1350" dirty="0" err="1"/>
              <a:t>роботизираната</a:t>
            </a:r>
            <a:r>
              <a:rPr lang="ru-RU" sz="1350" dirty="0"/>
              <a:t> </a:t>
            </a:r>
            <a:r>
              <a:rPr lang="ru-RU" sz="1350" dirty="0" err="1"/>
              <a:t>транспортна</a:t>
            </a:r>
            <a:r>
              <a:rPr lang="ru-RU" sz="1350" dirty="0"/>
              <a:t> система: </a:t>
            </a:r>
            <a:r>
              <a:rPr lang="ru-RU" sz="1350" dirty="0" err="1"/>
              <a:t>Създаден</a:t>
            </a:r>
            <a:r>
              <a:rPr lang="ru-RU" sz="1350" dirty="0"/>
              <a:t> е механичен дизайн и </a:t>
            </a:r>
            <a:r>
              <a:rPr lang="ru-RU" sz="1350" dirty="0" err="1"/>
              <a:t>изработен</a:t>
            </a:r>
            <a:r>
              <a:rPr lang="ru-RU" sz="1350" dirty="0"/>
              <a:t> прототип на система с </a:t>
            </a:r>
            <a:r>
              <a:rPr lang="ru-RU" sz="1350" dirty="0" err="1"/>
              <a:t>диференциално</a:t>
            </a:r>
            <a:r>
              <a:rPr lang="ru-RU" sz="1350" dirty="0"/>
              <a:t> управление, </a:t>
            </a:r>
            <a:r>
              <a:rPr lang="ru-RU" sz="1350" dirty="0" err="1"/>
              <a:t>интегриращ</a:t>
            </a:r>
            <a:r>
              <a:rPr lang="ru-RU" sz="1350" dirty="0"/>
              <a:t> двигатели, </a:t>
            </a:r>
            <a:r>
              <a:rPr lang="ru-RU" sz="1350" dirty="0" err="1"/>
              <a:t>сензори</a:t>
            </a:r>
            <a:r>
              <a:rPr lang="ru-RU" sz="1350" dirty="0"/>
              <a:t> и </a:t>
            </a:r>
            <a:r>
              <a:rPr lang="ru-RU" sz="1350" dirty="0" err="1"/>
              <a:t>батерии</a:t>
            </a:r>
            <a:r>
              <a:rPr lang="ru-RU" sz="1350" dirty="0"/>
              <a:t>. </a:t>
            </a:r>
            <a:r>
              <a:rPr lang="ru-RU" sz="1350" dirty="0" err="1"/>
              <a:t>Конструкцията</a:t>
            </a:r>
            <a:r>
              <a:rPr lang="ru-RU" sz="1350" dirty="0"/>
              <a:t> е </a:t>
            </a:r>
            <a:r>
              <a:rPr lang="ru-RU" sz="1350" dirty="0" err="1"/>
              <a:t>разработена</a:t>
            </a:r>
            <a:r>
              <a:rPr lang="ru-RU" sz="1350" dirty="0"/>
              <a:t> в SolidWorks и </a:t>
            </a:r>
            <a:r>
              <a:rPr lang="ru-RU" sz="1350" dirty="0" err="1"/>
              <a:t>реализирана</a:t>
            </a:r>
            <a:r>
              <a:rPr lang="ru-RU" sz="1350" dirty="0"/>
              <a:t> с </a:t>
            </a:r>
            <a:r>
              <a:rPr lang="ru-RU" sz="1350" dirty="0" err="1"/>
              <a:t>композитни</a:t>
            </a:r>
            <a:r>
              <a:rPr lang="ru-RU" sz="1350" dirty="0"/>
              <a:t> </a:t>
            </a:r>
            <a:r>
              <a:rPr lang="ru-RU" sz="1350" dirty="0" err="1"/>
              <a:t>материали</a:t>
            </a:r>
            <a:r>
              <a:rPr lang="ru-RU" sz="1350" dirty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50" dirty="0"/>
              <a:t>- Разработка и </a:t>
            </a:r>
            <a:r>
              <a:rPr lang="ru-RU" sz="1350" dirty="0" err="1"/>
              <a:t>тестване</a:t>
            </a:r>
            <a:r>
              <a:rPr lang="ru-RU" sz="1350" dirty="0"/>
              <a:t> на </a:t>
            </a:r>
            <a:r>
              <a:rPr lang="ru-RU" sz="1350" dirty="0" err="1"/>
              <a:t>софтуер</a:t>
            </a:r>
            <a:r>
              <a:rPr lang="ru-RU" sz="1350" dirty="0"/>
              <a:t> за управление: </a:t>
            </a:r>
            <a:r>
              <a:rPr lang="ru-RU" sz="1350" dirty="0" err="1"/>
              <a:t>Разработен</a:t>
            </a:r>
            <a:r>
              <a:rPr lang="ru-RU" sz="1350" dirty="0"/>
              <a:t> е </a:t>
            </a:r>
            <a:r>
              <a:rPr lang="ru-RU" sz="1350" dirty="0" err="1"/>
              <a:t>алгоритъм</a:t>
            </a:r>
            <a:r>
              <a:rPr lang="ru-RU" sz="1350" dirty="0"/>
              <a:t> за адаптивно управление с PID контролер и </a:t>
            </a:r>
            <a:r>
              <a:rPr lang="ru-RU" sz="1350" dirty="0" err="1"/>
              <a:t>интегрирана</a:t>
            </a:r>
            <a:r>
              <a:rPr lang="ru-RU" sz="1350" dirty="0"/>
              <a:t> камера с </a:t>
            </a:r>
            <a:r>
              <a:rPr lang="ru-RU" sz="1350" dirty="0" err="1"/>
              <a:t>изкуствен</a:t>
            </a:r>
            <a:r>
              <a:rPr lang="ru-RU" sz="1350" dirty="0"/>
              <a:t> </a:t>
            </a:r>
            <a:r>
              <a:rPr lang="ru-RU" sz="1350" dirty="0" err="1"/>
              <a:t>интелект</a:t>
            </a:r>
            <a:r>
              <a:rPr lang="ru-RU" sz="1350" dirty="0"/>
              <a:t>. 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ru-RU" sz="1350" dirty="0"/>
              <a:t>- </a:t>
            </a:r>
            <a:r>
              <a:rPr lang="ru-RU" sz="1350" dirty="0" err="1"/>
              <a:t>Провеждане</a:t>
            </a:r>
            <a:r>
              <a:rPr lang="ru-RU" sz="1350" dirty="0"/>
              <a:t> на </a:t>
            </a:r>
            <a:r>
              <a:rPr lang="ru-RU" sz="1350" dirty="0" err="1"/>
              <a:t>експериментални</a:t>
            </a:r>
            <a:r>
              <a:rPr lang="ru-RU" sz="1350" dirty="0"/>
              <a:t> </a:t>
            </a:r>
            <a:r>
              <a:rPr lang="ru-RU" sz="1350" dirty="0" err="1"/>
              <a:t>тестове</a:t>
            </a:r>
            <a:r>
              <a:rPr lang="ru-RU" sz="1350" dirty="0"/>
              <a:t> и </a:t>
            </a:r>
            <a:r>
              <a:rPr lang="ru-RU" sz="1350" dirty="0" err="1"/>
              <a:t>събиране</a:t>
            </a:r>
            <a:r>
              <a:rPr lang="ru-RU" sz="1350" dirty="0"/>
              <a:t> на </a:t>
            </a:r>
            <a:r>
              <a:rPr lang="ru-RU" sz="1350" dirty="0" err="1"/>
              <a:t>данни</a:t>
            </a:r>
            <a:r>
              <a:rPr lang="ru-RU" sz="1350" dirty="0"/>
              <a:t>: </a:t>
            </a:r>
            <a:r>
              <a:rPr lang="ru-RU" sz="1350" dirty="0" err="1"/>
              <a:t>Извършени</a:t>
            </a:r>
            <a:r>
              <a:rPr lang="ru-RU" sz="1350" dirty="0"/>
              <a:t> </a:t>
            </a:r>
            <a:r>
              <a:rPr lang="ru-RU" sz="1350" dirty="0" err="1"/>
              <a:t>са</a:t>
            </a:r>
            <a:r>
              <a:rPr lang="ru-RU" sz="1350" dirty="0"/>
              <a:t> </a:t>
            </a:r>
            <a:r>
              <a:rPr lang="ru-RU" sz="1350" dirty="0" err="1"/>
              <a:t>тестове</a:t>
            </a:r>
            <a:r>
              <a:rPr lang="ru-RU" sz="1350" dirty="0"/>
              <a:t> на </a:t>
            </a:r>
            <a:r>
              <a:rPr lang="ru-RU" sz="1350" dirty="0" err="1"/>
              <a:t>специално</a:t>
            </a:r>
            <a:r>
              <a:rPr lang="ru-RU" sz="1350" dirty="0"/>
              <a:t> трасе с множество </a:t>
            </a:r>
            <a:r>
              <a:rPr lang="ru-RU" sz="1350" dirty="0" err="1"/>
              <a:t>обиколки</a:t>
            </a:r>
            <a:r>
              <a:rPr lang="ru-RU" sz="1350" dirty="0"/>
              <a:t>, </a:t>
            </a:r>
            <a:r>
              <a:rPr lang="ru-RU" sz="1350" dirty="0" err="1"/>
              <a:t>записвайки</a:t>
            </a:r>
            <a:r>
              <a:rPr lang="ru-RU" sz="1350" dirty="0"/>
              <a:t> времена и </a:t>
            </a:r>
            <a:r>
              <a:rPr lang="ru-RU" sz="1350" dirty="0" err="1"/>
              <a:t>други</a:t>
            </a:r>
            <a:r>
              <a:rPr lang="ru-RU" sz="1350" dirty="0"/>
              <a:t> </a:t>
            </a:r>
            <a:r>
              <a:rPr lang="ru-RU" sz="1350" dirty="0" err="1"/>
              <a:t>параметри</a:t>
            </a:r>
            <a:r>
              <a:rPr lang="ru-RU" sz="1350" dirty="0"/>
              <a:t>. </a:t>
            </a:r>
            <a:r>
              <a:rPr lang="ru-RU" sz="1350" dirty="0" err="1"/>
              <a:t>Данните</a:t>
            </a:r>
            <a:r>
              <a:rPr lang="ru-RU" sz="1350" dirty="0"/>
              <a:t> </a:t>
            </a:r>
            <a:r>
              <a:rPr lang="ru-RU" sz="1350" dirty="0" err="1"/>
              <a:t>са</a:t>
            </a:r>
            <a:r>
              <a:rPr lang="ru-RU" sz="1350" dirty="0"/>
              <a:t> </a:t>
            </a:r>
            <a:r>
              <a:rPr lang="ru-RU" sz="1350" dirty="0" err="1"/>
              <a:t>обработени</a:t>
            </a:r>
            <a:r>
              <a:rPr lang="ru-RU" sz="1350" dirty="0"/>
              <a:t> статистически с MATLAB за оценка на </a:t>
            </a:r>
            <a:r>
              <a:rPr lang="ru-RU" sz="1350" dirty="0" err="1"/>
              <a:t>производителността</a:t>
            </a:r>
            <a:r>
              <a:rPr lang="ru-RU" sz="1350" dirty="0"/>
              <a:t>.</a:t>
            </a:r>
          </a:p>
          <a:p>
            <a:pPr marL="0" indent="0" algn="just">
              <a:spcBef>
                <a:spcPts val="0"/>
              </a:spcBef>
              <a:buNone/>
            </a:pPr>
            <a:r>
              <a:rPr lang="en-US" sz="1350" dirty="0"/>
              <a:t>- </a:t>
            </a:r>
            <a:r>
              <a:rPr lang="ru-RU" sz="1350" dirty="0"/>
              <a:t>На база анализ на </a:t>
            </a:r>
            <a:r>
              <a:rPr lang="ru-RU" sz="1350" dirty="0" err="1"/>
              <a:t>резултати</a:t>
            </a:r>
            <a:r>
              <a:rPr lang="ru-RU" sz="1350" dirty="0"/>
              <a:t> от </a:t>
            </a:r>
            <a:r>
              <a:rPr lang="ru-RU" sz="1350" dirty="0" err="1"/>
              <a:t>извършената</a:t>
            </a:r>
            <a:r>
              <a:rPr lang="ru-RU" sz="1350" dirty="0"/>
              <a:t> работа </a:t>
            </a:r>
            <a:r>
              <a:rPr lang="ru-RU" sz="1350" dirty="0" err="1"/>
              <a:t>са</a:t>
            </a:r>
            <a:r>
              <a:rPr lang="ru-RU" sz="1350" dirty="0"/>
              <a:t> </a:t>
            </a:r>
            <a:r>
              <a:rPr lang="ru-RU" sz="1350" dirty="0" err="1"/>
              <a:t>проследени</a:t>
            </a:r>
            <a:r>
              <a:rPr lang="ru-RU" sz="1350" dirty="0"/>
              <a:t> </a:t>
            </a:r>
            <a:r>
              <a:rPr lang="ru-RU" sz="1350" dirty="0" err="1"/>
              <a:t>особеностите</a:t>
            </a:r>
            <a:r>
              <a:rPr lang="ru-RU" sz="1350" dirty="0"/>
              <a:t> при </a:t>
            </a:r>
            <a:r>
              <a:rPr lang="ru-RU" sz="1350" dirty="0" err="1"/>
              <a:t>иглено</a:t>
            </a:r>
            <a:r>
              <a:rPr lang="ru-RU" sz="1350" dirty="0"/>
              <a:t> </a:t>
            </a:r>
            <a:r>
              <a:rPr lang="ru-RU" sz="1350" dirty="0" err="1"/>
              <a:t>захващане</a:t>
            </a:r>
            <a:r>
              <a:rPr lang="ru-RU" sz="1350" dirty="0"/>
              <a:t> на </a:t>
            </a:r>
            <a:r>
              <a:rPr lang="ru-RU" sz="1350" dirty="0" err="1"/>
              <a:t>нетвърди</a:t>
            </a:r>
            <a:r>
              <a:rPr lang="ru-RU" sz="1350" dirty="0"/>
              <a:t> </a:t>
            </a:r>
            <a:r>
              <a:rPr lang="ru-RU" sz="1350" dirty="0" err="1"/>
              <a:t>материали</a:t>
            </a:r>
            <a:r>
              <a:rPr lang="ru-RU" sz="1350" dirty="0"/>
              <a:t> с цел </a:t>
            </a:r>
            <a:r>
              <a:rPr lang="ru-RU" sz="1350" dirty="0" err="1"/>
              <a:t>роботизирано</a:t>
            </a:r>
            <a:r>
              <a:rPr lang="ru-RU" sz="1350" dirty="0"/>
              <a:t> </a:t>
            </a:r>
            <a:r>
              <a:rPr lang="ru-RU" sz="1350" dirty="0" err="1"/>
              <a:t>манипулиране</a:t>
            </a:r>
            <a:endParaRPr lang="en-US" sz="1350" dirty="0"/>
          </a:p>
          <a:p>
            <a:pPr marL="0" indent="0" algn="just">
              <a:spcBef>
                <a:spcPts val="0"/>
              </a:spcBef>
              <a:buNone/>
            </a:pPr>
            <a:r>
              <a:rPr lang="en-US" sz="1350" dirty="0"/>
              <a:t>- </a:t>
            </a:r>
            <a:r>
              <a:rPr lang="ru-RU" sz="1350" dirty="0"/>
              <a:t>За </a:t>
            </a:r>
            <a:r>
              <a:rPr lang="ru-RU" sz="1350" dirty="0" err="1"/>
              <a:t>нуждите</a:t>
            </a:r>
            <a:r>
              <a:rPr lang="ru-RU" sz="1350" dirty="0"/>
              <a:t> на </a:t>
            </a:r>
            <a:r>
              <a:rPr lang="ru-RU" sz="1350" dirty="0" err="1"/>
              <a:t>крайноелементния</a:t>
            </a:r>
            <a:r>
              <a:rPr lang="ru-RU" sz="1350" dirty="0"/>
              <a:t> </a:t>
            </a:r>
            <a:r>
              <a:rPr lang="ru-RU" sz="1350" dirty="0" err="1"/>
              <a:t>модел</a:t>
            </a:r>
            <a:r>
              <a:rPr lang="ru-RU" sz="1350" dirty="0"/>
              <a:t> на </a:t>
            </a:r>
            <a:r>
              <a:rPr lang="ru-RU" sz="1350" dirty="0" err="1"/>
              <a:t>експандиран</a:t>
            </a:r>
            <a:r>
              <a:rPr lang="ru-RU" sz="1350" dirty="0"/>
              <a:t> </a:t>
            </a:r>
            <a:r>
              <a:rPr lang="ru-RU" sz="1350" dirty="0" err="1"/>
              <a:t>политетрафлуоретилен</a:t>
            </a:r>
            <a:r>
              <a:rPr lang="ru-RU" sz="1350" dirty="0"/>
              <a:t> (</a:t>
            </a:r>
            <a:r>
              <a:rPr lang="ru-RU" sz="1350" dirty="0" err="1"/>
              <a:t>еПТФЕ</a:t>
            </a:r>
            <a:r>
              <a:rPr lang="ru-RU" sz="1350" dirty="0"/>
              <a:t>) е </a:t>
            </a:r>
            <a:r>
              <a:rPr lang="ru-RU" sz="1350" dirty="0" err="1"/>
              <a:t>описанa</a:t>
            </a:r>
            <a:r>
              <a:rPr lang="ru-RU" sz="1350" dirty="0"/>
              <a:t> </a:t>
            </a:r>
            <a:r>
              <a:rPr lang="ru-RU" sz="1350" dirty="0" err="1"/>
              <a:t>теоретичната</a:t>
            </a:r>
            <a:r>
              <a:rPr lang="ru-RU" sz="1350" dirty="0"/>
              <a:t> постановка на </a:t>
            </a:r>
            <a:r>
              <a:rPr lang="ru-RU" sz="1350" dirty="0" err="1"/>
              <a:t>Произволния</a:t>
            </a:r>
            <a:r>
              <a:rPr lang="ru-RU" sz="1350" dirty="0"/>
              <a:t> метод на Лагранж-</a:t>
            </a:r>
            <a:r>
              <a:rPr lang="ru-RU" sz="1350" dirty="0" err="1"/>
              <a:t>Ойлер</a:t>
            </a:r>
            <a:r>
              <a:rPr lang="ru-RU" sz="1350" dirty="0"/>
              <a:t> </a:t>
            </a:r>
            <a:endParaRPr lang="en-US" sz="1350" dirty="0"/>
          </a:p>
          <a:p>
            <a:pPr marL="0" indent="0" algn="just">
              <a:spcBef>
                <a:spcPts val="0"/>
              </a:spcBef>
              <a:buNone/>
            </a:pPr>
            <a:endParaRPr lang="en-US" sz="1350" dirty="0"/>
          </a:p>
          <a:p>
            <a:pPr algn="just">
              <a:spcBef>
                <a:spcPts val="0"/>
              </a:spcBef>
            </a:pPr>
            <a:r>
              <a:rPr lang="bg-BG" sz="1350" dirty="0"/>
              <a:t>Процент на изпълнение: </a:t>
            </a:r>
            <a:r>
              <a:rPr lang="en-US" sz="1350" dirty="0"/>
              <a:t>30</a:t>
            </a:r>
            <a:r>
              <a:rPr lang="bg-BG" sz="1350" dirty="0"/>
              <a:t> %</a:t>
            </a:r>
          </a:p>
          <a:p>
            <a:pPr algn="just">
              <a:spcBef>
                <a:spcPts val="0"/>
              </a:spcBef>
            </a:pPr>
            <a:r>
              <a:rPr lang="bg-BG" sz="1350" dirty="0"/>
              <a:t>Бр. реализирани научни публикации</a:t>
            </a:r>
            <a:r>
              <a:rPr lang="bg-BG" sz="1200" dirty="0"/>
              <a:t> ЗА ПЕРИОДА </a:t>
            </a:r>
            <a:r>
              <a:rPr lang="bg-BG" sz="1350" dirty="0"/>
              <a:t>: </a:t>
            </a:r>
            <a:r>
              <a:rPr lang="en-US" sz="1350" dirty="0"/>
              <a:t>0</a:t>
            </a:r>
            <a:endParaRPr lang="bg-BG" sz="1350" dirty="0"/>
          </a:p>
          <a:p>
            <a:pPr algn="just">
              <a:spcBef>
                <a:spcPts val="0"/>
              </a:spcBef>
            </a:pPr>
            <a:r>
              <a:rPr lang="bg-BG" sz="1350" dirty="0"/>
              <a:t>Бр. други планирани научни публикации: </a:t>
            </a:r>
            <a:r>
              <a:rPr lang="en-US" sz="1350" dirty="0"/>
              <a:t>4</a:t>
            </a:r>
            <a:endParaRPr lang="bg-BG" sz="135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CF7CBBE-467A-DB4A-9AB5-DFA9FC34A0B5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5354D08-4A3C-F29E-01B4-9A32A364FC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65450684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77D73B20-E117-9A0C-FD9A-0635750AE80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5894D64-8E3E-FC69-FBED-D1EC29110FA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09261473-506A-5A59-8A3F-A03197D1696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29987" y="1825625"/>
            <a:ext cx="11903127" cy="4351338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/>
              <a:t>WP</a:t>
            </a:r>
            <a:r>
              <a:rPr lang="en-US" sz="1600" b="1" i="1" dirty="0"/>
              <a:t>3 </a:t>
            </a:r>
            <a:r>
              <a:rPr lang="ru-RU" sz="1600" i="1" dirty="0" err="1"/>
              <a:t>Проектиране</a:t>
            </a:r>
            <a:r>
              <a:rPr lang="ru-RU" sz="1600" i="1" dirty="0"/>
              <a:t>, </a:t>
            </a:r>
            <a:r>
              <a:rPr lang="ru-RU" sz="1600" i="1" dirty="0" err="1"/>
              <a:t>моделиране</a:t>
            </a:r>
            <a:r>
              <a:rPr lang="ru-RU" sz="1600" i="1" dirty="0"/>
              <a:t>, </a:t>
            </a:r>
            <a:r>
              <a:rPr lang="ru-RU" sz="1600" i="1" dirty="0" err="1"/>
              <a:t>симулиране</a:t>
            </a:r>
            <a:r>
              <a:rPr lang="ru-RU" sz="1600" i="1" dirty="0"/>
              <a:t>, </a:t>
            </a:r>
            <a:r>
              <a:rPr lang="ru-RU" sz="1600" i="1" dirty="0" err="1"/>
              <a:t>изследване</a:t>
            </a:r>
            <a:r>
              <a:rPr lang="ru-RU" sz="1600" i="1" dirty="0"/>
              <a:t> на </a:t>
            </a:r>
            <a:r>
              <a:rPr lang="ru-RU" sz="1600" i="1" dirty="0" err="1"/>
              <a:t>интелигентни</a:t>
            </a:r>
            <a:r>
              <a:rPr lang="ru-RU" sz="1600" i="1" dirty="0"/>
              <a:t> </a:t>
            </a:r>
            <a:r>
              <a:rPr lang="ru-RU" sz="1600" i="1" dirty="0" err="1"/>
              <a:t>компютърни</a:t>
            </a:r>
            <a:r>
              <a:rPr lang="ru-RU" sz="1600" i="1" dirty="0"/>
              <a:t> и мехатронни </a:t>
            </a:r>
            <a:r>
              <a:rPr lang="ru-RU" sz="1600" i="1" dirty="0" err="1"/>
              <a:t>системи</a:t>
            </a:r>
            <a:r>
              <a:rPr lang="ru-RU" sz="1600" i="1" dirty="0"/>
              <a:t> за </a:t>
            </a:r>
            <a:r>
              <a:rPr lang="ru-RU" sz="1600" i="1" dirty="0" err="1"/>
              <a:t>автоматизиране</a:t>
            </a:r>
            <a:r>
              <a:rPr lang="ru-RU" sz="1600" i="1" dirty="0"/>
              <a:t> на </a:t>
            </a:r>
            <a:r>
              <a:rPr lang="ru-RU" sz="1600" i="1" dirty="0" err="1"/>
              <a:t>процеси</a:t>
            </a:r>
            <a:r>
              <a:rPr lang="ru-RU" sz="1600" i="1" dirty="0"/>
              <a:t>, </a:t>
            </a:r>
            <a:r>
              <a:rPr lang="ru-RU" sz="1600" i="1" dirty="0" err="1"/>
              <a:t>придобиване</a:t>
            </a:r>
            <a:r>
              <a:rPr lang="ru-RU" sz="1600" i="1" dirty="0"/>
              <a:t> и </a:t>
            </a:r>
            <a:r>
              <a:rPr lang="ru-RU" sz="1600" i="1" dirty="0" err="1"/>
              <a:t>надграждане</a:t>
            </a:r>
            <a:r>
              <a:rPr lang="ru-RU" sz="1600" i="1" dirty="0"/>
              <a:t> на </a:t>
            </a:r>
            <a:r>
              <a:rPr lang="ru-RU" sz="1600" i="1" dirty="0" err="1"/>
              <a:t>дигитални</a:t>
            </a:r>
            <a:r>
              <a:rPr lang="ru-RU" sz="1600" i="1" dirty="0"/>
              <a:t> компетенции и умения</a:t>
            </a:r>
            <a:r>
              <a:rPr lang="en-US" sz="1600" i="1" dirty="0"/>
              <a:t> </a:t>
            </a:r>
            <a:r>
              <a:rPr lang="ru-RU" sz="1600" i="1" dirty="0"/>
              <a:t>- </a:t>
            </a:r>
            <a:r>
              <a:rPr lang="en-US" sz="1600" i="1" dirty="0"/>
              <a:t>60</a:t>
            </a:r>
            <a:r>
              <a:rPr lang="bg-BG" sz="1600" i="1" dirty="0"/>
              <a:t> % напредък</a:t>
            </a:r>
            <a:endParaRPr lang="en-US" sz="1600" i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600" b="1" dirty="0"/>
              <a:t>Дейност </a:t>
            </a:r>
            <a:r>
              <a:rPr lang="en-US" sz="1600" b="1" dirty="0"/>
              <a:t>3.1</a:t>
            </a:r>
            <a:r>
              <a:rPr lang="ru-RU" sz="1600" b="1" dirty="0"/>
              <a:t>.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Проектиране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изграждане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мултифункционална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изследователска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лаборатория за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интелигентни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компютърни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мехатронни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системи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автоматизиране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процеси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и развитие на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дигитални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компетенции за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6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600" b="0" i="0" u="none" strike="noStrike" baseline="0" dirty="0" err="1">
                <a:solidFill>
                  <a:srgbClr val="000000"/>
                </a:solidFill>
              </a:rPr>
              <a:t>изследвания</a:t>
            </a:r>
            <a:r>
              <a:rPr lang="ru-RU" sz="1600" b="0" i="0" u="none" strike="noStrike" baseline="0" dirty="0">
                <a:solidFill>
                  <a:srgbClr val="000000"/>
                </a:solidFill>
                <a:latin typeface="Calibri" panose="020F0502020204030204" pitchFamily="34" charset="0"/>
              </a:rPr>
              <a:t>. </a:t>
            </a:r>
            <a:endParaRPr lang="en-US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ru-RU" sz="1600" b="0" i="0" u="none" strike="noStrike" baseline="0" dirty="0">
              <a:solidFill>
                <a:srgbClr val="000000"/>
              </a:solidFill>
              <a:latin typeface="Calibri" panose="020F0502020204030204" pitchFamily="34" charset="0"/>
            </a:endParaRPr>
          </a:p>
          <a:p>
            <a:pPr algn="just"/>
            <a:r>
              <a:rPr lang="bg-BG" sz="1600" b="1" dirty="0"/>
              <a:t>Очакван резултат: </a:t>
            </a:r>
            <a:r>
              <a:rPr lang="ru-RU" sz="1600" dirty="0" err="1"/>
              <a:t>Изградена</a:t>
            </a:r>
            <a:r>
              <a:rPr lang="ru-RU" sz="1600" dirty="0"/>
              <a:t> научна инфраструктура за </a:t>
            </a:r>
            <a:r>
              <a:rPr lang="ru-RU" sz="1600" dirty="0" err="1"/>
              <a:t>научноизследователска</a:t>
            </a:r>
            <a:r>
              <a:rPr lang="ru-RU" sz="1600" dirty="0"/>
              <a:t> </a:t>
            </a:r>
            <a:r>
              <a:rPr lang="ru-RU" sz="1600" dirty="0" err="1"/>
              <a:t>дейност</a:t>
            </a:r>
            <a:r>
              <a:rPr lang="ru-RU" sz="1600" dirty="0"/>
              <a:t> </a:t>
            </a:r>
            <a:r>
              <a:rPr lang="bg-BG" sz="1600" dirty="0"/>
              <a:t>.</a:t>
            </a:r>
          </a:p>
          <a:p>
            <a:pPr algn="just"/>
            <a:r>
              <a:rPr lang="bg-BG" sz="1600" b="1" dirty="0"/>
              <a:t>Отчитан резултат: </a:t>
            </a:r>
          </a:p>
          <a:p>
            <a:pPr algn="just"/>
            <a:endParaRPr lang="bg-BG" sz="1600" dirty="0"/>
          </a:p>
          <a:p>
            <a:pPr algn="just"/>
            <a:r>
              <a:rPr lang="bg-BG" sz="1600" dirty="0"/>
              <a:t>Процент на изпълнение: </a:t>
            </a:r>
            <a:r>
              <a:rPr lang="en-US" sz="1600" dirty="0"/>
              <a:t>40</a:t>
            </a:r>
            <a:r>
              <a:rPr lang="bg-BG" sz="1600" dirty="0"/>
              <a:t> %</a:t>
            </a:r>
          </a:p>
          <a:p>
            <a:pPr algn="just"/>
            <a:r>
              <a:rPr lang="bg-BG" sz="1600" dirty="0"/>
              <a:t>Бр. реализирани научни публикации ЗА ПЕРИОДА : </a:t>
            </a:r>
            <a:r>
              <a:rPr lang="en-US" sz="1600" dirty="0"/>
              <a:t>0</a:t>
            </a:r>
            <a:endParaRPr lang="bg-BG" sz="1600" dirty="0"/>
          </a:p>
          <a:p>
            <a:pPr algn="just"/>
            <a:r>
              <a:rPr lang="bg-BG" sz="1600" dirty="0"/>
              <a:t>Бр. други планирани научни публикации: </a:t>
            </a:r>
            <a:r>
              <a:rPr lang="en-US" sz="1600" dirty="0"/>
              <a:t>2</a:t>
            </a:r>
            <a:endParaRPr lang="bg-BG" sz="16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C6D4A7E-B7A6-F8D2-76D0-4C0A90562E7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451D3791-85D3-354B-2128-ABCDF44522F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43336345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417F215-910D-3E68-D831-8D7AA6EE8585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C81E88C4-A1F7-1C74-C216-6BA5E8F4788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33718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75E0A29C-DFFA-41F1-F8EF-00BC2741C15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04281" y="1253330"/>
            <a:ext cx="11877472" cy="5497665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600" b="1" i="1" dirty="0"/>
              <a:t>WP</a:t>
            </a:r>
            <a:r>
              <a:rPr lang="en-US" sz="1600" b="1" i="1" dirty="0"/>
              <a:t>3 </a:t>
            </a:r>
            <a:r>
              <a:rPr lang="ru-RU" sz="1600" i="1" dirty="0" err="1"/>
              <a:t>Проектиране</a:t>
            </a:r>
            <a:r>
              <a:rPr lang="ru-RU" sz="1600" i="1" dirty="0"/>
              <a:t>, </a:t>
            </a:r>
            <a:r>
              <a:rPr lang="ru-RU" sz="1600" i="1" dirty="0" err="1"/>
              <a:t>моделиране</a:t>
            </a:r>
            <a:r>
              <a:rPr lang="ru-RU" sz="1600" i="1" dirty="0"/>
              <a:t>, </a:t>
            </a:r>
            <a:r>
              <a:rPr lang="ru-RU" sz="1600" i="1" dirty="0" err="1"/>
              <a:t>симулиране</a:t>
            </a:r>
            <a:r>
              <a:rPr lang="ru-RU" sz="1600" i="1" dirty="0"/>
              <a:t>, </a:t>
            </a:r>
            <a:r>
              <a:rPr lang="ru-RU" sz="1600" i="1" dirty="0" err="1"/>
              <a:t>изследване</a:t>
            </a:r>
            <a:r>
              <a:rPr lang="ru-RU" sz="1600" i="1" dirty="0"/>
              <a:t> на </a:t>
            </a:r>
            <a:r>
              <a:rPr lang="ru-RU" sz="1600" i="1" dirty="0" err="1"/>
              <a:t>интелигентни</a:t>
            </a:r>
            <a:r>
              <a:rPr lang="ru-RU" sz="1600" i="1" dirty="0"/>
              <a:t> </a:t>
            </a:r>
            <a:r>
              <a:rPr lang="ru-RU" sz="1600" i="1" dirty="0" err="1"/>
              <a:t>компютърни</a:t>
            </a:r>
            <a:r>
              <a:rPr lang="ru-RU" sz="1600" i="1" dirty="0"/>
              <a:t> и мехатронни </a:t>
            </a:r>
            <a:r>
              <a:rPr lang="ru-RU" sz="1600" i="1" dirty="0" err="1"/>
              <a:t>системи</a:t>
            </a:r>
            <a:r>
              <a:rPr lang="ru-RU" sz="1600" i="1" dirty="0"/>
              <a:t> за </a:t>
            </a:r>
            <a:r>
              <a:rPr lang="ru-RU" sz="1600" i="1" dirty="0" err="1"/>
              <a:t>автоматизиране</a:t>
            </a:r>
            <a:r>
              <a:rPr lang="ru-RU" sz="1600" i="1" dirty="0"/>
              <a:t> на </a:t>
            </a:r>
            <a:r>
              <a:rPr lang="ru-RU" sz="1600" i="1" dirty="0" err="1"/>
              <a:t>процеси</a:t>
            </a:r>
            <a:r>
              <a:rPr lang="ru-RU" sz="1600" i="1" dirty="0"/>
              <a:t>, </a:t>
            </a:r>
            <a:r>
              <a:rPr lang="ru-RU" sz="1600" i="1" dirty="0" err="1"/>
              <a:t>придобиване</a:t>
            </a:r>
            <a:r>
              <a:rPr lang="ru-RU" sz="1600" i="1" dirty="0"/>
              <a:t> и </a:t>
            </a:r>
            <a:r>
              <a:rPr lang="ru-RU" sz="1600" i="1" dirty="0" err="1"/>
              <a:t>надграждане</a:t>
            </a:r>
            <a:r>
              <a:rPr lang="ru-RU" sz="1600" i="1" dirty="0"/>
              <a:t> на </a:t>
            </a:r>
            <a:r>
              <a:rPr lang="ru-RU" sz="1600" i="1" dirty="0" err="1"/>
              <a:t>дигитални</a:t>
            </a:r>
            <a:r>
              <a:rPr lang="ru-RU" sz="1600" i="1" dirty="0"/>
              <a:t> компетенции и умения</a:t>
            </a:r>
            <a:r>
              <a:rPr lang="en-US" sz="1600" i="1" dirty="0"/>
              <a:t> </a:t>
            </a:r>
            <a:r>
              <a:rPr lang="ru-RU" sz="1600" i="1" dirty="0"/>
              <a:t>- </a:t>
            </a:r>
            <a:r>
              <a:rPr lang="en-US" sz="1600" i="1" dirty="0"/>
              <a:t>60</a:t>
            </a:r>
            <a:r>
              <a:rPr lang="bg-BG" sz="1600" i="1" dirty="0"/>
              <a:t> % напредък</a:t>
            </a:r>
            <a:endParaRPr lang="en-US" sz="1600" i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endParaRPr lang="en-US" sz="1600" b="1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400" b="1" dirty="0"/>
              <a:t>Дейност </a:t>
            </a:r>
            <a:r>
              <a:rPr lang="ru-RU" sz="1400" b="1" dirty="0"/>
              <a:t>3.2 </a:t>
            </a:r>
            <a:r>
              <a:rPr lang="ru-RU" sz="1400" dirty="0" err="1"/>
              <a:t>Обособяване</a:t>
            </a:r>
            <a:r>
              <a:rPr lang="ru-RU" sz="1400" dirty="0"/>
              <a:t> и развитие на </a:t>
            </a:r>
            <a:r>
              <a:rPr lang="ru-RU" sz="1400" dirty="0" err="1"/>
              <a:t>високотехнологична</a:t>
            </a:r>
            <a:r>
              <a:rPr lang="ru-RU" sz="1400" dirty="0"/>
              <a:t> </a:t>
            </a:r>
            <a:r>
              <a:rPr lang="ru-RU" sz="1400" dirty="0" err="1"/>
              <a:t>експериментална</a:t>
            </a:r>
            <a:r>
              <a:rPr lang="ru-RU" sz="1400" dirty="0"/>
              <a:t> лаборатория за </a:t>
            </a:r>
            <a:r>
              <a:rPr lang="ru-RU" sz="1400" dirty="0" err="1"/>
              <a:t>развойна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и </a:t>
            </a:r>
            <a:r>
              <a:rPr lang="ru-RU" sz="1400" dirty="0" err="1"/>
              <a:t>осигуряване</a:t>
            </a:r>
            <a:r>
              <a:rPr lang="ru-RU" sz="1400" dirty="0"/>
              <a:t> на </a:t>
            </a:r>
            <a:r>
              <a:rPr lang="ru-RU" sz="1400" dirty="0" err="1"/>
              <a:t>хибридни</a:t>
            </a:r>
            <a:r>
              <a:rPr lang="ru-RU" sz="1400" dirty="0"/>
              <a:t> и </a:t>
            </a:r>
            <a:r>
              <a:rPr lang="ru-RU" sz="1400" dirty="0" err="1"/>
              <a:t>конвенционални</a:t>
            </a:r>
            <a:r>
              <a:rPr lang="ru-RU" sz="1400" dirty="0"/>
              <a:t> (</a:t>
            </a:r>
            <a:r>
              <a:rPr lang="ru-RU" sz="1400" dirty="0" err="1"/>
              <a:t>виртуални</a:t>
            </a:r>
            <a:r>
              <a:rPr lang="ru-RU" sz="1400" dirty="0"/>
              <a:t>/</a:t>
            </a:r>
            <a:r>
              <a:rPr lang="ru-RU" sz="1400" dirty="0" err="1"/>
              <a:t>виртуални</a:t>
            </a:r>
            <a:r>
              <a:rPr lang="ru-RU" sz="1400" dirty="0"/>
              <a:t>-физически/ физически) </a:t>
            </a:r>
            <a:r>
              <a:rPr lang="ru-RU" sz="1400" dirty="0" err="1"/>
              <a:t>технологични</a:t>
            </a:r>
            <a:r>
              <a:rPr lang="ru-RU" sz="1400" dirty="0"/>
              <a:t> </a:t>
            </a:r>
            <a:r>
              <a:rPr lang="ru-RU" sz="1400" dirty="0" err="1"/>
              <a:t>тестови</a:t>
            </a:r>
            <a:r>
              <a:rPr lang="ru-RU" sz="1400" dirty="0"/>
              <a:t> </a:t>
            </a:r>
            <a:r>
              <a:rPr lang="ru-RU" sz="1400" dirty="0" err="1"/>
              <a:t>експериментални</a:t>
            </a:r>
            <a:r>
              <a:rPr lang="ru-RU" sz="1400" dirty="0"/>
              <a:t> </a:t>
            </a:r>
            <a:r>
              <a:rPr lang="ru-RU" sz="1400" dirty="0" err="1"/>
              <a:t>специализирани</a:t>
            </a:r>
            <a:r>
              <a:rPr lang="ru-RU" sz="1400" dirty="0"/>
              <a:t> среди за </a:t>
            </a:r>
            <a:r>
              <a:rPr lang="ru-RU" sz="1400" dirty="0" err="1"/>
              <a:t>симулации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за :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• </a:t>
            </a:r>
            <a:r>
              <a:rPr lang="ru-RU" sz="1400" dirty="0" err="1"/>
              <a:t>изследване</a:t>
            </a:r>
            <a:r>
              <a:rPr lang="ru-RU" sz="1400" dirty="0"/>
              <a:t> на </a:t>
            </a:r>
            <a:r>
              <a:rPr lang="ru-RU" sz="1400" dirty="0" err="1"/>
              <a:t>виртуални</a:t>
            </a:r>
            <a:r>
              <a:rPr lang="ru-RU" sz="1400" dirty="0"/>
              <a:t> лаборатории </a:t>
            </a:r>
            <a:r>
              <a:rPr lang="ru-RU" sz="1400" dirty="0" err="1"/>
              <a:t>със</a:t>
            </a:r>
            <a:r>
              <a:rPr lang="ru-RU" sz="1400" dirty="0"/>
              <a:t> симулационни модели в </a:t>
            </a:r>
            <a:r>
              <a:rPr lang="ru-RU" sz="1400" dirty="0" err="1"/>
              <a:t>областта</a:t>
            </a:r>
            <a:r>
              <a:rPr lang="ru-RU" sz="1400" dirty="0"/>
              <a:t> на </a:t>
            </a:r>
            <a:r>
              <a:rPr lang="ru-RU" sz="1400" dirty="0" err="1"/>
              <a:t>Режещите</a:t>
            </a:r>
            <a:r>
              <a:rPr lang="ru-RU" sz="1400" dirty="0"/>
              <a:t> </a:t>
            </a:r>
            <a:r>
              <a:rPr lang="ru-RU" sz="1400" dirty="0" err="1"/>
              <a:t>инструменти</a:t>
            </a:r>
            <a:r>
              <a:rPr lang="ru-RU" sz="1400" dirty="0"/>
              <a:t> и </a:t>
            </a:r>
            <a:r>
              <a:rPr lang="ru-RU" sz="1400" dirty="0" err="1"/>
              <a:t>Теорията</a:t>
            </a:r>
            <a:r>
              <a:rPr lang="ru-RU" sz="1400" dirty="0"/>
              <a:t> на </a:t>
            </a:r>
            <a:r>
              <a:rPr lang="ru-RU" sz="1400" dirty="0" err="1"/>
              <a:t>кодирането</a:t>
            </a:r>
            <a:r>
              <a:rPr lang="ru-RU" sz="140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• </a:t>
            </a:r>
            <a:r>
              <a:rPr lang="ru-RU" sz="1400" dirty="0" err="1"/>
              <a:t>изследвания</a:t>
            </a:r>
            <a:r>
              <a:rPr lang="ru-RU" sz="1400" dirty="0"/>
              <a:t> на </a:t>
            </a:r>
            <a:r>
              <a:rPr lang="ru-RU" sz="1400" dirty="0" err="1"/>
              <a:t>съвременните</a:t>
            </a:r>
            <a:r>
              <a:rPr lang="ru-RU" sz="1400" dirty="0"/>
              <a:t> технологии за </a:t>
            </a:r>
            <a:r>
              <a:rPr lang="ru-RU" sz="1400" dirty="0" err="1"/>
              <a:t>виртуална</a:t>
            </a:r>
            <a:r>
              <a:rPr lang="ru-RU" sz="1400" dirty="0"/>
              <a:t> и </a:t>
            </a:r>
            <a:r>
              <a:rPr lang="ru-RU" sz="1400" dirty="0" err="1"/>
              <a:t>добавена</a:t>
            </a:r>
            <a:r>
              <a:rPr lang="ru-RU" sz="1400" dirty="0"/>
              <a:t> </a:t>
            </a:r>
            <a:r>
              <a:rPr lang="ru-RU" sz="1400" dirty="0" err="1"/>
              <a:t>реалност</a:t>
            </a:r>
            <a:r>
              <a:rPr lang="ru-RU" sz="1400" dirty="0"/>
              <a:t>, 3D </a:t>
            </a:r>
            <a:r>
              <a:rPr lang="ru-RU" sz="1400" dirty="0" err="1"/>
              <a:t>стереоскопични</a:t>
            </a:r>
            <a:r>
              <a:rPr lang="ru-RU" sz="1400" dirty="0"/>
              <a:t> технологии за обработка и </a:t>
            </a:r>
            <a:r>
              <a:rPr lang="ru-RU" sz="1400" dirty="0" err="1"/>
              <a:t>визуализиране</a:t>
            </a:r>
            <a:r>
              <a:rPr lang="ru-RU" sz="1400" dirty="0"/>
              <a:t> на </a:t>
            </a:r>
            <a:r>
              <a:rPr lang="ru-RU" sz="1400" dirty="0" err="1"/>
              <a:t>тримерни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, 3D CAD </a:t>
            </a:r>
            <a:r>
              <a:rPr lang="ru-RU" sz="1400" dirty="0" err="1"/>
              <a:t>моделиране</a:t>
            </a:r>
            <a:r>
              <a:rPr lang="ru-RU" sz="1400" dirty="0"/>
              <a:t> и 3D </a:t>
            </a:r>
            <a:r>
              <a:rPr lang="ru-RU" sz="1400" dirty="0" err="1"/>
              <a:t>принтиране</a:t>
            </a:r>
            <a:r>
              <a:rPr lang="ru-RU" sz="1400" dirty="0"/>
              <a:t> в </a:t>
            </a:r>
            <a:r>
              <a:rPr lang="ru-RU" sz="1400" dirty="0" err="1"/>
              <a:t>областта</a:t>
            </a:r>
            <a:r>
              <a:rPr lang="ru-RU" sz="1400" dirty="0"/>
              <a:t> на </a:t>
            </a:r>
            <a:r>
              <a:rPr lang="ru-RU" sz="1400" dirty="0" err="1"/>
              <a:t>Машинното</a:t>
            </a:r>
            <a:r>
              <a:rPr lang="ru-RU" sz="1400" dirty="0"/>
              <a:t> инженерство и Мехатрониката. </a:t>
            </a:r>
            <a:r>
              <a:rPr lang="ru-RU" sz="1400" dirty="0" err="1"/>
              <a:t>Разработване</a:t>
            </a:r>
            <a:r>
              <a:rPr lang="ru-RU" sz="1400" dirty="0"/>
              <a:t> на методики за </a:t>
            </a:r>
            <a:r>
              <a:rPr lang="ru-RU" sz="1400" dirty="0" err="1"/>
              <a:t>тяхното</a:t>
            </a:r>
            <a:r>
              <a:rPr lang="ru-RU" sz="1400" dirty="0"/>
              <a:t> </a:t>
            </a:r>
            <a:r>
              <a:rPr lang="ru-RU" sz="1400" dirty="0" err="1"/>
              <a:t>използване</a:t>
            </a:r>
            <a:r>
              <a:rPr lang="ru-RU" sz="1400" dirty="0"/>
              <a:t>;</a:t>
            </a:r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ru-RU" sz="1400" dirty="0"/>
              <a:t>• </a:t>
            </a:r>
            <a:r>
              <a:rPr lang="ru-RU" sz="1400" dirty="0" err="1"/>
              <a:t>изследвания</a:t>
            </a:r>
            <a:r>
              <a:rPr lang="ru-RU" sz="1400" dirty="0"/>
              <a:t> на </a:t>
            </a:r>
            <a:r>
              <a:rPr lang="ru-RU" sz="1400" dirty="0" err="1"/>
              <a:t>интелигентни</a:t>
            </a:r>
            <a:r>
              <a:rPr lang="ru-RU" sz="1400" dirty="0"/>
              <a:t> </a:t>
            </a:r>
            <a:r>
              <a:rPr lang="ru-RU" sz="1400" dirty="0" err="1"/>
              <a:t>компютърни</a:t>
            </a:r>
            <a:r>
              <a:rPr lang="ru-RU" sz="1400" dirty="0"/>
              <a:t> </a:t>
            </a:r>
            <a:r>
              <a:rPr lang="ru-RU" sz="1400" dirty="0" err="1"/>
              <a:t>системи</a:t>
            </a:r>
            <a:r>
              <a:rPr lang="ru-RU" sz="1400" dirty="0"/>
              <a:t> </a:t>
            </a:r>
            <a:r>
              <a:rPr lang="ru-RU" sz="1400" dirty="0" err="1"/>
              <a:t>интегрирани</a:t>
            </a:r>
            <a:r>
              <a:rPr lang="ru-RU" sz="1400" dirty="0"/>
              <a:t> в </a:t>
            </a:r>
            <a:r>
              <a:rPr lang="ru-RU" sz="1400" dirty="0" err="1"/>
              <a:t>човеко-машинен</a:t>
            </a:r>
            <a:r>
              <a:rPr lang="ru-RU" sz="1400" dirty="0"/>
              <a:t> интерфейс, </a:t>
            </a:r>
            <a:r>
              <a:rPr lang="ru-RU" sz="1400" dirty="0" err="1"/>
              <a:t>осигуряващи</a:t>
            </a:r>
            <a:r>
              <a:rPr lang="ru-RU" sz="1400" dirty="0"/>
              <a:t> </a:t>
            </a:r>
            <a:r>
              <a:rPr lang="ru-RU" sz="1400" dirty="0" err="1"/>
              <a:t>технологични</a:t>
            </a:r>
            <a:r>
              <a:rPr lang="ru-RU" sz="1400" dirty="0"/>
              <a:t> </a:t>
            </a:r>
            <a:r>
              <a:rPr lang="ru-RU" sz="1400" dirty="0" err="1"/>
              <a:t>асистивни</a:t>
            </a:r>
            <a:r>
              <a:rPr lang="ru-RU" sz="1400" dirty="0"/>
              <a:t> решения;</a:t>
            </a:r>
            <a:endParaRPr lang="en-US" sz="1400" dirty="0"/>
          </a:p>
          <a:p>
            <a:pPr marL="0" indent="0" algn="l">
              <a:lnSpc>
                <a:spcPct val="120000"/>
              </a:lnSpc>
              <a:spcBef>
                <a:spcPts val="0"/>
              </a:spcBef>
              <a:buNone/>
            </a:pPr>
            <a:r>
              <a:rPr lang="bg-BG" sz="1400" b="1" dirty="0"/>
              <a:t>Очакван резултат: </a:t>
            </a:r>
            <a:r>
              <a:rPr lang="bg-BG" sz="1400" dirty="0"/>
              <a:t>Създадени модели на </a:t>
            </a:r>
            <a:r>
              <a:rPr lang="bg-BG" sz="1400" dirty="0" err="1"/>
              <a:t>кибер</a:t>
            </a:r>
            <a:r>
              <a:rPr lang="bg-BG" sz="1400" dirty="0"/>
              <a:t>-физични системи (технологии) за мониторинг и за редуциране на негативни въздействия на конвенционалната и иновативна земеделска техника и на съставените с нея машинно-тракторни агрегати върху еко системите и техните ресурси. Създадени модели за прогнозиране  базирани на съвременни методи за статистически анализ и числени симулации.</a:t>
            </a:r>
          </a:p>
          <a:p>
            <a:pPr marL="0" indent="0" algn="just">
              <a:buNone/>
            </a:pPr>
            <a:r>
              <a:rPr lang="bg-BG" sz="1400" b="1" dirty="0"/>
              <a:t>Отчитан резултат: </a:t>
            </a:r>
            <a:r>
              <a:rPr lang="en-US" sz="1400" dirty="0"/>
              <a:t>23</a:t>
            </a:r>
            <a:r>
              <a:rPr lang="bg-BG" sz="1400" dirty="0"/>
              <a:t> бр. научни публикации във </a:t>
            </a:r>
            <a:r>
              <a:rPr lang="en-US" sz="1400" dirty="0" err="1"/>
              <a:t>WoS</a:t>
            </a:r>
            <a:endParaRPr lang="bg-BG" sz="1400" dirty="0"/>
          </a:p>
          <a:p>
            <a:pPr marL="0" indent="0" algn="just">
              <a:buNone/>
            </a:pPr>
            <a:endParaRPr lang="bg-BG" sz="1400" dirty="0"/>
          </a:p>
          <a:p>
            <a:pPr algn="just"/>
            <a:r>
              <a:rPr lang="bg-BG" sz="1400" dirty="0"/>
              <a:t>Процент на изпълнение: </a:t>
            </a:r>
            <a:r>
              <a:rPr lang="en-US" sz="1400" dirty="0"/>
              <a:t>80</a:t>
            </a:r>
            <a:r>
              <a:rPr lang="bg-BG" sz="1400" dirty="0"/>
              <a:t> %</a:t>
            </a:r>
          </a:p>
          <a:p>
            <a:pPr algn="just"/>
            <a:r>
              <a:rPr lang="bg-BG" sz="1400" dirty="0"/>
              <a:t>Бр. реализирани научни публикации ЗА ПЕРИОДА : </a:t>
            </a:r>
            <a:r>
              <a:rPr lang="en-US" sz="1400" dirty="0"/>
              <a:t>2</a:t>
            </a:r>
            <a:r>
              <a:rPr lang="bg-BG" sz="1400" dirty="0"/>
              <a:t>7  публикувани, 7 приети за публикуване</a:t>
            </a:r>
          </a:p>
          <a:p>
            <a:pPr algn="just"/>
            <a:r>
              <a:rPr lang="bg-BG" sz="1400" dirty="0"/>
              <a:t>Бр. други планирани научни публикации: </a:t>
            </a:r>
            <a:r>
              <a:rPr lang="en-US" sz="1400" dirty="0"/>
              <a:t>26</a:t>
            </a:r>
            <a:endParaRPr lang="bg-BG" sz="1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821A79E-D645-FCE3-5015-C1C43EAB0B1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D8AD646-D5EE-D22C-B4B5-36FBE9A5BA1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278534397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6F6D8A4-05A4-A5DB-6E0E-6715272B168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3454686-8222-BCEA-B741-A73CECE6191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29D7936-4AE0-3FD0-CEE0-545B002147F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5" y="1825624"/>
            <a:ext cx="11596745" cy="4790709"/>
          </a:xfrm>
        </p:spPr>
        <p:txBody>
          <a:bodyPr>
            <a:noAutofit/>
          </a:bodyPr>
          <a:lstStyle/>
          <a:p>
            <a:pPr marL="0" indent="0" algn="just">
              <a:lnSpc>
                <a:spcPct val="100000"/>
              </a:lnSpc>
              <a:buNone/>
            </a:pPr>
            <a:r>
              <a:rPr lang="ru-RU" sz="1500" b="1" i="1" dirty="0"/>
              <a:t>WP</a:t>
            </a:r>
            <a:r>
              <a:rPr lang="en-US" sz="1500" b="1" i="1" dirty="0"/>
              <a:t>3 </a:t>
            </a:r>
            <a:r>
              <a:rPr lang="ru-RU" sz="1500" i="1" dirty="0" err="1"/>
              <a:t>Проектиране</a:t>
            </a:r>
            <a:r>
              <a:rPr lang="ru-RU" sz="1500" i="1" dirty="0"/>
              <a:t>, </a:t>
            </a:r>
            <a:r>
              <a:rPr lang="ru-RU" sz="1500" i="1" dirty="0" err="1"/>
              <a:t>моделиране</a:t>
            </a:r>
            <a:r>
              <a:rPr lang="ru-RU" sz="1500" i="1" dirty="0"/>
              <a:t>, </a:t>
            </a:r>
            <a:r>
              <a:rPr lang="ru-RU" sz="1500" i="1" dirty="0" err="1"/>
              <a:t>симулиране</a:t>
            </a:r>
            <a:r>
              <a:rPr lang="ru-RU" sz="1500" i="1" dirty="0"/>
              <a:t>, </a:t>
            </a:r>
            <a:r>
              <a:rPr lang="ru-RU" sz="1500" i="1" dirty="0" err="1"/>
              <a:t>изследване</a:t>
            </a:r>
            <a:r>
              <a:rPr lang="ru-RU" sz="1500" i="1" dirty="0"/>
              <a:t> на </a:t>
            </a:r>
            <a:r>
              <a:rPr lang="ru-RU" sz="1500" i="1" dirty="0" err="1"/>
              <a:t>интелигентни</a:t>
            </a:r>
            <a:r>
              <a:rPr lang="ru-RU" sz="1500" i="1" dirty="0"/>
              <a:t> </a:t>
            </a:r>
            <a:r>
              <a:rPr lang="ru-RU" sz="1500" i="1" dirty="0" err="1"/>
              <a:t>компютърни</a:t>
            </a:r>
            <a:r>
              <a:rPr lang="ru-RU" sz="1500" i="1" dirty="0"/>
              <a:t> и мехатронни </a:t>
            </a:r>
            <a:r>
              <a:rPr lang="ru-RU" sz="1500" i="1" dirty="0" err="1"/>
              <a:t>системи</a:t>
            </a:r>
            <a:r>
              <a:rPr lang="ru-RU" sz="1500" i="1" dirty="0"/>
              <a:t> за </a:t>
            </a:r>
            <a:r>
              <a:rPr lang="ru-RU" sz="1500" i="1" dirty="0" err="1"/>
              <a:t>автоматизиране</a:t>
            </a:r>
            <a:r>
              <a:rPr lang="ru-RU" sz="1500" i="1" dirty="0"/>
              <a:t> на </a:t>
            </a:r>
            <a:r>
              <a:rPr lang="ru-RU" sz="1500" i="1" dirty="0" err="1"/>
              <a:t>процеси</a:t>
            </a:r>
            <a:r>
              <a:rPr lang="ru-RU" sz="1500" i="1" dirty="0"/>
              <a:t>, </a:t>
            </a:r>
            <a:r>
              <a:rPr lang="ru-RU" sz="1500" i="1" dirty="0" err="1"/>
              <a:t>придобиване</a:t>
            </a:r>
            <a:r>
              <a:rPr lang="ru-RU" sz="1500" i="1" dirty="0"/>
              <a:t> и </a:t>
            </a:r>
            <a:r>
              <a:rPr lang="ru-RU" sz="1500" i="1" dirty="0" err="1"/>
              <a:t>надграждане</a:t>
            </a:r>
            <a:r>
              <a:rPr lang="ru-RU" sz="1500" i="1" dirty="0"/>
              <a:t> на </a:t>
            </a:r>
            <a:r>
              <a:rPr lang="ru-RU" sz="1500" i="1" dirty="0" err="1"/>
              <a:t>дигитални</a:t>
            </a:r>
            <a:r>
              <a:rPr lang="ru-RU" sz="1500" i="1" dirty="0"/>
              <a:t> компетенции и умения</a:t>
            </a:r>
            <a:r>
              <a:rPr lang="en-US" sz="1500" i="1" dirty="0"/>
              <a:t> </a:t>
            </a:r>
            <a:r>
              <a:rPr lang="ru-RU" sz="1500" i="1" dirty="0"/>
              <a:t>- </a:t>
            </a:r>
            <a:r>
              <a:rPr lang="en-US" sz="1500" i="1" dirty="0"/>
              <a:t>60</a:t>
            </a:r>
            <a:r>
              <a:rPr lang="bg-BG" sz="1500" i="1" dirty="0"/>
              <a:t> % напредък</a:t>
            </a:r>
            <a:endParaRPr lang="en-US" sz="1500" i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b="1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Дейност </a:t>
            </a:r>
            <a:r>
              <a:rPr lang="en-US" sz="1500" b="1" dirty="0"/>
              <a:t>3.3</a:t>
            </a:r>
            <a:r>
              <a:rPr lang="ru-RU" sz="1500" b="1" dirty="0"/>
              <a:t>. 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Популяризиране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,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планиране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организиране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форуми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конференции.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по обмен и трансфер 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научноизследователските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резултати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:</a:t>
            </a: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500" b="0" i="0" u="none" strike="noStrike" baseline="0" dirty="0">
                <a:solidFill>
                  <a:srgbClr val="000000"/>
                </a:solidFill>
              </a:rPr>
              <a:t>•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Изградени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научни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партньорства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с цел работа по общи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изследователски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проекти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и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съвместна</a:t>
            </a:r>
            <a:r>
              <a:rPr lang="ru-RU" sz="1500" b="0" i="0" u="none" strike="noStrike" baseline="0" dirty="0">
                <a:solidFill>
                  <a:srgbClr val="000000"/>
                </a:solidFill>
              </a:rPr>
              <a:t> публикационна </a:t>
            </a:r>
            <a:r>
              <a:rPr lang="ru-RU" sz="1500" b="0" i="0" u="none" strike="noStrike" baseline="0" dirty="0" err="1">
                <a:solidFill>
                  <a:srgbClr val="000000"/>
                </a:solidFill>
              </a:rPr>
              <a:t>дейност</a:t>
            </a:r>
            <a:endParaRPr lang="en-US" sz="1500" b="0" i="0" u="none" strike="noStrike" baseline="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en-US" sz="1500" dirty="0">
              <a:solidFill>
                <a:srgbClr val="000000"/>
              </a:solidFill>
            </a:endParaRPr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b="1" dirty="0"/>
              <a:t>Очакван резултат: </a:t>
            </a:r>
            <a:r>
              <a:rPr lang="ru-RU" sz="1500" dirty="0" err="1"/>
              <a:t>Организирани</a:t>
            </a:r>
            <a:r>
              <a:rPr lang="ru-RU" sz="1500" dirty="0"/>
              <a:t> и </a:t>
            </a:r>
            <a:r>
              <a:rPr lang="ru-RU" sz="1500" dirty="0" err="1"/>
              <a:t>проведени</a:t>
            </a:r>
            <a:r>
              <a:rPr lang="ru-RU" sz="1500" dirty="0"/>
              <a:t> </a:t>
            </a:r>
            <a:r>
              <a:rPr lang="ru-RU" sz="1500" dirty="0" err="1"/>
              <a:t>национални</a:t>
            </a:r>
            <a:r>
              <a:rPr lang="ru-RU" sz="1500" dirty="0"/>
              <a:t> и </a:t>
            </a:r>
            <a:r>
              <a:rPr lang="ru-RU" sz="1500" dirty="0" err="1"/>
              <a:t>международни</a:t>
            </a:r>
            <a:r>
              <a:rPr lang="ru-RU" sz="1500" dirty="0"/>
              <a:t> </a:t>
            </a:r>
            <a:r>
              <a:rPr lang="ru-RU" sz="1500" dirty="0" err="1"/>
              <a:t>научни</a:t>
            </a:r>
            <a:r>
              <a:rPr lang="ru-RU" sz="1500" dirty="0"/>
              <a:t> конференции</a:t>
            </a:r>
            <a:r>
              <a:rPr lang="bg-BG" sz="1500" dirty="0"/>
              <a:t>.</a:t>
            </a:r>
            <a:endParaRPr lang="en-US" sz="1500" dirty="0"/>
          </a:p>
          <a:p>
            <a:pPr marL="0" indent="0" algn="l">
              <a:lnSpc>
                <a:spcPct val="100000"/>
              </a:lnSpc>
              <a:spcBef>
                <a:spcPts val="0"/>
              </a:spcBef>
              <a:buNone/>
            </a:pPr>
            <a:endParaRPr lang="bg-BG" sz="1500" dirty="0"/>
          </a:p>
          <a:p>
            <a:pPr marL="0" indent="0" algn="just">
              <a:lnSpc>
                <a:spcPct val="100000"/>
              </a:lnSpc>
              <a:buNone/>
            </a:pPr>
            <a:r>
              <a:rPr lang="bg-BG" sz="1500" b="1" dirty="0"/>
              <a:t>Отчитан резултат: </a:t>
            </a:r>
            <a:r>
              <a:rPr lang="bg-BG" sz="1500" dirty="0"/>
              <a:t>Организиране и подготовка на конференциите: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en-US" sz="1500" dirty="0" err="1"/>
              <a:t>Compsystech</a:t>
            </a:r>
            <a:r>
              <a:rPr lang="en-US" sz="1500" dirty="0"/>
              <a:t> 2025 </a:t>
            </a:r>
            <a:endParaRPr lang="bg-BG" sz="15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bg-BG" sz="1500" dirty="0"/>
              <a:t>- </a:t>
            </a:r>
            <a:r>
              <a:rPr lang="ru-RU" sz="1500" dirty="0"/>
              <a:t>ТРЕТА НАЦИОНАЛНА НАУЧНО-ПРАКТИЧЕСКА КОНФЕРЕНЦИЯ ДИГИТАЛНА ТРАНСФОРМАЦИЯ НА ОБРАЗОВАНИЕТО – ПРОБЛЕМИ И РЕШЕНИЯ</a:t>
            </a:r>
            <a:endParaRPr lang="bg-BG" sz="1500" dirty="0"/>
          </a:p>
          <a:p>
            <a:pPr algn="just">
              <a:lnSpc>
                <a:spcPct val="100000"/>
              </a:lnSpc>
            </a:pPr>
            <a:r>
              <a:rPr lang="bg-BG" sz="1500" dirty="0"/>
              <a:t>Процент на изпълнение: </a:t>
            </a:r>
            <a:r>
              <a:rPr lang="en-US" sz="1500" dirty="0"/>
              <a:t>50</a:t>
            </a:r>
            <a:r>
              <a:rPr lang="bg-BG" sz="1500" dirty="0"/>
              <a:t> %</a:t>
            </a:r>
          </a:p>
          <a:p>
            <a:pPr algn="just">
              <a:lnSpc>
                <a:spcPct val="100000"/>
              </a:lnSpc>
            </a:pPr>
            <a:r>
              <a:rPr lang="bg-BG" sz="1500" dirty="0"/>
              <a:t>Бр. реализирани научни публикации</a:t>
            </a:r>
            <a:r>
              <a:rPr lang="bg-BG" sz="1600" dirty="0"/>
              <a:t> ЗА ПЕРИОДА </a:t>
            </a:r>
            <a:r>
              <a:rPr lang="bg-BG" sz="1500" dirty="0"/>
              <a:t>: </a:t>
            </a:r>
            <a:r>
              <a:rPr lang="en-US" sz="1500" dirty="0"/>
              <a:t>0</a:t>
            </a:r>
            <a:endParaRPr lang="bg-BG" sz="1500" dirty="0"/>
          </a:p>
          <a:p>
            <a:pPr algn="just">
              <a:lnSpc>
                <a:spcPct val="100000"/>
              </a:lnSpc>
            </a:pPr>
            <a:r>
              <a:rPr lang="bg-BG" sz="1500" dirty="0"/>
              <a:t>Бр. други планирани научни публикации: </a:t>
            </a:r>
            <a:r>
              <a:rPr lang="en-US" sz="1500" dirty="0"/>
              <a:t>0</a:t>
            </a:r>
            <a:endParaRPr lang="bg-BG" sz="15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73E2CEF4-96C7-92EA-00EA-E77C2D90D872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655E53F-1FF5-5694-462B-E25920AC6DF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87291144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0" y="6356350"/>
            <a:ext cx="12192000" cy="501650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graphicFrame>
        <p:nvGraphicFramePr>
          <p:cNvPr id="10" name="Table 9">
            <a:extLst>
              <a:ext uri="{FF2B5EF4-FFF2-40B4-BE49-F238E27FC236}">
                <a16:creationId xmlns:a16="http://schemas.microsoft.com/office/drawing/2014/main" id="{92417763-8C21-44D3-8FB6-0944A30016E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1856595578"/>
              </p:ext>
            </p:extLst>
          </p:nvPr>
        </p:nvGraphicFramePr>
        <p:xfrm>
          <a:off x="134471" y="1021976"/>
          <a:ext cx="11417684" cy="5005830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6761920">
                  <a:extLst>
                    <a:ext uri="{9D8B030D-6E8A-4147-A177-3AD203B41FA5}">
                      <a16:colId xmlns:a16="http://schemas.microsoft.com/office/drawing/2014/main" val="1890845660"/>
                    </a:ext>
                  </a:extLst>
                </a:gridCol>
                <a:gridCol w="1163941">
                  <a:extLst>
                    <a:ext uri="{9D8B030D-6E8A-4147-A177-3AD203B41FA5}">
                      <a16:colId xmlns:a16="http://schemas.microsoft.com/office/drawing/2014/main" val="1414053480"/>
                    </a:ext>
                  </a:extLst>
                </a:gridCol>
                <a:gridCol w="1163941">
                  <a:extLst>
                    <a:ext uri="{9D8B030D-6E8A-4147-A177-3AD203B41FA5}">
                      <a16:colId xmlns:a16="http://schemas.microsoft.com/office/drawing/2014/main" val="2253758055"/>
                    </a:ext>
                  </a:extLst>
                </a:gridCol>
                <a:gridCol w="1163941">
                  <a:extLst>
                    <a:ext uri="{9D8B030D-6E8A-4147-A177-3AD203B41FA5}">
                      <a16:colId xmlns:a16="http://schemas.microsoft.com/office/drawing/2014/main" val="1901483222"/>
                    </a:ext>
                  </a:extLst>
                </a:gridCol>
                <a:gridCol w="1163941">
                  <a:extLst>
                    <a:ext uri="{9D8B030D-6E8A-4147-A177-3AD203B41FA5}">
                      <a16:colId xmlns:a16="http://schemas.microsoft.com/office/drawing/2014/main" val="3607465897"/>
                    </a:ext>
                  </a:extLst>
                </a:gridCol>
              </a:tblGrid>
              <a:tr h="331496"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1" u="none" strike="noStrike" dirty="0">
                          <a:effectLst/>
                        </a:rPr>
                        <a:t>Индикатор</a:t>
                      </a:r>
                      <a:endParaRPr lang="bg-BG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1" u="none" strike="noStrike" dirty="0">
                          <a:effectLst/>
                        </a:rPr>
                        <a:t>Базова стойност към 2020</a:t>
                      </a:r>
                      <a:endParaRPr lang="bg-BG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100" b="1" u="none" strike="noStrike" dirty="0">
                          <a:effectLst/>
                        </a:rPr>
                        <a:t>Целева стойност 2024</a:t>
                      </a:r>
                      <a:endParaRPr lang="bg-BG" sz="1100" b="1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b"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Отчет 11.2024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algn="ctr" defTabSz="914400" rtl="0" eaLnBrk="1" fontAlgn="b" latinLnBrk="0" hangingPunct="1"/>
                      <a:r>
                        <a:rPr lang="bg-BG" sz="1100" b="1" u="none" strike="noStrike" kern="1200" dirty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Прогноза 12.2024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611404061"/>
                  </a:ext>
                </a:extLst>
              </a:tr>
              <a:tr h="87788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Брой научни публикации (индексирани в WoS)Качество на научните изследвания в предложената секторна специализация (Web of Science, Потвърждение за приети за публикуване материали в издания,реферирани в Web of Science)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26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28 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30 публикувани/приети за публ. </a:t>
                      </a:r>
                      <a:endParaRPr lang="bg-BG" sz="1200" b="0" i="0" u="none" strike="noStrike" dirty="0">
                        <a:solidFill>
                          <a:srgbClr val="FF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654635499"/>
                  </a:ext>
                </a:extLst>
              </a:tr>
              <a:tr h="292629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Патентни заявки (Патентна активност и приложни разработки)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-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-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-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706839250"/>
                  </a:ext>
                </a:extLst>
              </a:tr>
              <a:tr h="46104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Брой водещи изследователи (Висока квалификация на кадрите в областите на секторната специализация)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3 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3 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3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902346070"/>
                  </a:ext>
                </a:extLst>
              </a:tr>
              <a:tr h="1289321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Брой млади учени/постдокторанти, участващи в изследваниятаПривличане на млади учени и повишаване на квалификацията им запровеждане на приложни научни изследвания (Отчет на Програмата, сключени договори с млади учени/постдокторанти,участващи в изследванията на научните групи.) учени/постдокторанти,участващи в изследванията на научните групи.)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>
                          <a:effectLst/>
                        </a:rPr>
                        <a:t> </a:t>
                      </a:r>
                      <a:endParaRPr lang="bg-BG" sz="1200" b="0" i="0" u="none" strike="noStrike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4 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5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5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3271820811"/>
                  </a:ext>
                </a:extLst>
              </a:tr>
              <a:tr h="877887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Споразумения/проекти с индустрията (Привлечено външно финансиране и индустриална подкрепа (Подписани нови споразумения и/или инициирани съвместни проекти с представители на заинтересованите страни от индустриите.)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1 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0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854445382"/>
                  </a:ext>
                </a:extLst>
              </a:tr>
              <a:tr h="780343">
                <a:tc>
                  <a:txBody>
                    <a:bodyPr/>
                    <a:lstStyle/>
                    <a:p>
                      <a:pPr algn="just" fontAlgn="b"/>
                      <a:r>
                        <a:rPr lang="ru-RU" sz="1200" u="none" strike="noStrike" dirty="0">
                          <a:effectLst/>
                        </a:rPr>
                        <a:t>Участие в международни мрежи или проекти (Международна активност и участие в мрежи (Подписани международни споразумения с цел реализиране на участие в международни мрежи и/или проекти.)</a:t>
                      </a:r>
                      <a:endParaRPr lang="ru-RU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1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u="none" strike="noStrike" dirty="0">
                          <a:effectLst/>
                        </a:rPr>
                        <a:t> 0</a:t>
                      </a:r>
                      <a:endParaRPr lang="bg-BG" sz="1200" b="0" i="0" u="none" strike="noStrike" dirty="0">
                        <a:solidFill>
                          <a:srgbClr val="000000"/>
                        </a:solidFill>
                        <a:effectLst/>
                        <a:latin typeface="Times New Roman" panose="02020603050405020304" pitchFamily="18" charset="0"/>
                      </a:endParaRPr>
                    </a:p>
                  </a:txBody>
                  <a:tcPr marL="0" marR="0" marT="0" marB="0" anchor="ctr"/>
                </a:tc>
                <a:tc>
                  <a:txBody>
                    <a:bodyPr/>
                    <a:lstStyle/>
                    <a:p>
                      <a:pPr algn="ctr" fontAlgn="b"/>
                      <a:r>
                        <a:rPr lang="bg-BG" sz="1200" b="0" i="0" u="none" strike="noStrike" dirty="0">
                          <a:solidFill>
                            <a:srgbClr val="000000"/>
                          </a:solidFill>
                          <a:effectLst/>
                          <a:latin typeface="Times New Roman" panose="02020603050405020304" pitchFamily="18" charset="0"/>
                        </a:rPr>
                        <a:t>1</a:t>
                      </a:r>
                    </a:p>
                  </a:txBody>
                  <a:tcPr marL="0" marR="0" marT="0" marB="0" anchor="ctr"/>
                </a:tc>
                <a:extLst>
                  <a:ext uri="{0D108BD9-81ED-4DB2-BD59-A6C34878D82A}">
                    <a16:rowId xmlns:a16="http://schemas.microsoft.com/office/drawing/2014/main" val="23844163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04881242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C08F38A1-1985-9D27-AF4D-9AA787B2E4D3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95A9A583-68AD-F4F3-06B0-22177A0E559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D9E90B71-35A6-4590-5D1D-26B0373737AF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Александър Иванов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+0,5</a:t>
            </a:r>
            <a:r>
              <a:rPr lang="en-GB" dirty="0"/>
              <a:t>= </a:t>
            </a:r>
            <a:r>
              <a:rPr lang="bg-BG" dirty="0"/>
              <a:t>0,8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4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ru-RU" b="1" dirty="0"/>
              <a:t>0,</a:t>
            </a:r>
            <a:r>
              <a:rPr lang="en-GB" b="1" dirty="0"/>
              <a:t>5+</a:t>
            </a:r>
            <a:r>
              <a:rPr lang="bg-BG" b="1" dirty="0"/>
              <a:t>0,5</a:t>
            </a:r>
            <a:r>
              <a:rPr lang="en-GB" b="1" dirty="0"/>
              <a:t>= </a:t>
            </a:r>
            <a:r>
              <a:rPr lang="bg-BG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GB" b="1" dirty="0"/>
              <a:t>1</a:t>
            </a:r>
            <a:r>
              <a:rPr lang="bg-BG" b="1" dirty="0"/>
              <a:t>4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0,33+0,5+0,33+0,5+0,33+0,25+0,5+0,5+0,33+0,33= 3,9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F1E0B67-16D5-29EE-51A4-2309224E131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5243439C-8486-ACC0-26D2-C3EECBA0E7A9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49189891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1049000" cy="4351338"/>
          </a:xfrm>
        </p:spPr>
        <p:txBody>
          <a:bodyPr>
            <a:normAutofit fontScale="925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Галина Иванова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8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=.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+0,5+0,5+0,33+0,5+0,5</a:t>
            </a:r>
            <a:r>
              <a:rPr lang="en-GB" dirty="0"/>
              <a:t>= 2,67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1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0,5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8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0,33+0,33+0,33+0,5+0,33+0,5+0,25+0,3= </a:t>
            </a:r>
            <a:r>
              <a:rPr lang="bg-BG" b="1" dirty="0"/>
              <a:t>2,9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3136284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проф. дн Мария Николова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0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=.....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=…..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2810624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9009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КРАТКО ПРЕДСТАВЯНЕ НА ЦЕЛИТЕ НА ИЗСЛЕДОВАТЕЛСКАТА ПРОГРАМА НА НАУЧНАТА ГРУПА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709D6C04-A941-BD13-3B53-2EE3DCA89627}"/>
              </a:ext>
            </a:extLst>
          </p:cNvPr>
          <p:cNvSpPr txBox="1"/>
          <p:nvPr/>
        </p:nvSpPr>
        <p:spPr>
          <a:xfrm>
            <a:off x="412376" y="1280202"/>
            <a:ext cx="11495144" cy="501675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поставя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цел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създаване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конкурентноспособни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разработки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следните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примерни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области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Мехатронни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датчици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сензори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микро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-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макро-електро-механични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роботизирани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комплекси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машиностроенето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други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сектори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икономиката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структурирани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твърди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износоустойчиви,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корозионно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устойчиви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съвместими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покрития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число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градиентни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филми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Материали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биомедицината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инженерството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например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: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био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импланти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дентални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устройства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-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конструиране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Обобщаване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знанията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уменията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графо-аналитично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инструменти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обработващи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сложни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профилни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повърхнини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Високоефективни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заваряване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триене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Повишаване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ефективността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индустриалното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производство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чрез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стимулиране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иновационната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активност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научната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група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трансфер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развитие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специфични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4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компетентности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т.ч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приложими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разработването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компоненти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мониторинг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диагностика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информационно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осигуряване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шумоустойчивостта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цифрови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комуникационни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защита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bg-BG" sz="1600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аучни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натрупване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база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включително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с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информация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динамични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технологичните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(в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реално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време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)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системен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анализ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верификация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валидиране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познавателни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намали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влиянието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неопределеността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вземането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решения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етапите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 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управление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качеството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измерванията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иновациите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непрекъснатостта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</a:t>
            </a:r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en-GB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дейността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;</a:t>
            </a:r>
          </a:p>
          <a:p>
            <a:r>
              <a:rPr lang="en-GB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•</a:t>
            </a:r>
            <a:r>
              <a:rPr lang="bg-BG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Проектиране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моделиране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симулиране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интелигентни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компютърни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мехатронни 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системи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за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автоматизиране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процеси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,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придобиване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надграждане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на </a:t>
            </a:r>
            <a:r>
              <a:rPr lang="ru-RU" sz="16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дигитални</a:t>
            </a:r>
            <a:r>
              <a:rPr lang="ru-RU" sz="16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компетенции и умения.</a:t>
            </a:r>
            <a:endParaRPr lang="en-GB" sz="16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15932511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проф. д-р Росен Радев</a:t>
            </a: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</a:t>
            </a:r>
            <a:r>
              <a:rPr lang="en-GB" dirty="0"/>
              <a:t>= </a:t>
            </a:r>
            <a:r>
              <a:rPr lang="bg-BG" dirty="0"/>
              <a:t>1,24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0,33+0,33+0,33= </a:t>
            </a:r>
            <a:r>
              <a:rPr lang="bg-BG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73669436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Руси Минев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0,33+0,33= </a:t>
            </a:r>
            <a:r>
              <a:rPr lang="bg-BG" b="1" dirty="0"/>
              <a:t>0,66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96885691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Данаил Господинов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 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+0,33+0,25+0,33</a:t>
            </a:r>
            <a:r>
              <a:rPr lang="en-GB" dirty="0"/>
              <a:t>= </a:t>
            </a:r>
            <a:r>
              <a:rPr lang="bg-BG" dirty="0"/>
              <a:t>1,24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0,33+0,33+0,33= </a:t>
            </a:r>
            <a:r>
              <a:rPr lang="bg-BG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15469687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Емил Янков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0,33+0,33= </a:t>
            </a:r>
            <a:r>
              <a:rPr lang="bg-BG" b="1" dirty="0"/>
              <a:t>0,66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852495938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775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Димитър Димитров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</a:t>
            </a:r>
            <a:r>
              <a:rPr lang="bg-BG" b="1" dirty="0"/>
              <a:t>5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r>
              <a:rPr lang="bg-BG" dirty="0"/>
              <a:t>РАБОТИ ПО ПАТЕНТ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24536957"/>
      </p:ext>
    </p:extLst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BDD025-D50E-87E3-6DE0-BCE715AD8D26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AA0D682-D54A-3C9D-F178-7C94585E48F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4821302-C814-B2EB-5B85-54119257F76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Светлана Колева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bg-BG" b="1" i="1" dirty="0"/>
              <a:t>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1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E82EA90-F802-CF83-9260-A32C2EFACB3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C366DC40-22DE-3224-4DDE-7FB5ECE29DBD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0967232"/>
      </p:ext>
    </p:extLst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312516" y="1825625"/>
            <a:ext cx="11749496" cy="4351338"/>
          </a:xfrm>
        </p:spPr>
        <p:txBody>
          <a:bodyPr>
            <a:normAutofit fontScale="925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Адриана </a:t>
            </a:r>
            <a:r>
              <a:rPr lang="bg-BG" dirty="0" err="1">
                <a:solidFill>
                  <a:srgbClr val="FF0000"/>
                </a:solidFill>
              </a:rPr>
              <a:t>Бороджиева</a:t>
            </a:r>
            <a:endParaRPr lang="bg-BG" dirty="0">
              <a:solidFill>
                <a:srgbClr val="FF0000"/>
              </a:solidFill>
            </a:endParaRP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13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13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0,3</a:t>
            </a:r>
            <a:r>
              <a:rPr lang="bg-BG" b="1" i="1" dirty="0"/>
              <a:t>3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=.....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=…..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8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0,33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82470978"/>
      </p:ext>
    </p:extLst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проф. д-р Цветомир Василев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</a:t>
            </a:r>
            <a:r>
              <a:rPr lang="ru-RU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3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=.....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=…..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90432"/>
      </p:ext>
    </p:extLst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D15B8AE-2BE2-F274-5E4E-68E62B5B304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2A98DB4-DA22-AC99-05DF-27FCFBFF94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D2D1D6E-4F26-0AF3-B1DD-25672FEAFFE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Анелия Иванова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3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3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1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0,5+0,5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A7A84788-89DB-398C-6ED8-7F3F81F435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7375EF4-08FA-33F4-FD3F-FCCD8064B36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19779886"/>
      </p:ext>
    </p:extLst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Десислава Баева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4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0,5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4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,5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6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0.33+0.33+0.25+0.5+0.5 </a:t>
            </a:r>
            <a:r>
              <a:rPr lang="en-GB" b="1" dirty="0"/>
              <a:t>= 0,91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8830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85015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1581504" cy="5604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01. Александър Иванов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24.04.2024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02. Галина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03. Мария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Николова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водещ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учен  R4	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04.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Росен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Радев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05. Руси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Минев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06.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Данаил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Господинов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07.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Емил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Янков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08.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Димитър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Димитров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09. Светлана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Колева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10. Цветелин Георгиев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11. Адриана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Бороджиева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12.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Цветомир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Василев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13. Ангел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Смрикаров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 до 31.08.2024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14.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Анелия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Иванова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</p:txBody>
      </p:sp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2633A32C-021F-B053-8F96-01C02DAB01B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32720" y="3931920"/>
            <a:ext cx="1859280" cy="2384407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10962131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Юлиян Ангелов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,2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0124069"/>
      </p:ext>
    </p:extLst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Иво Драганов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0,2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b="1" i="1" dirty="0"/>
              <a:t>,2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34343363"/>
      </p:ext>
    </p:extLst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Иванка Пеева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0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1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0,5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6138681"/>
      </p:ext>
    </p:extLst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доц. д-р Данко Тонев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0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2581438"/>
      </p:ext>
    </p:extLst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Николай Станков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0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0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0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0</a:t>
            </a:r>
            <a:r>
              <a:rPr lang="bg-BG" dirty="0"/>
              <a:t> 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0,5+0,33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524953"/>
      </p:ext>
    </p:extLst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Мариана Илиева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3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0,3</a:t>
            </a:r>
            <a:r>
              <a:rPr lang="bg-BG" b="1" i="1" dirty="0"/>
              <a:t>3</a:t>
            </a:r>
            <a:r>
              <a:rPr lang="ru-RU" dirty="0"/>
              <a:t> +0,33+0,33</a:t>
            </a:r>
            <a:r>
              <a:rPr lang="en-GB" dirty="0"/>
              <a:t>= </a:t>
            </a:r>
            <a:r>
              <a:rPr lang="bg-BG" dirty="0"/>
              <a:t>1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en-GB" b="1" dirty="0"/>
              <a:t>0,33+0,33+0,33= </a:t>
            </a:r>
            <a:r>
              <a:rPr lang="bg-BG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050322363"/>
      </p:ext>
    </p:extLst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Цветелин Георгиев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3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2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52114763"/>
      </p:ext>
    </p:extLst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825625"/>
            <a:ext cx="10797988" cy="4351338"/>
          </a:xfrm>
        </p:spPr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Васил </a:t>
            </a:r>
            <a:r>
              <a:rPr lang="bg-BG" dirty="0" err="1">
                <a:solidFill>
                  <a:srgbClr val="FF0000"/>
                </a:solidFill>
              </a:rPr>
              <a:t>Козов</a:t>
            </a:r>
            <a:endParaRPr lang="bg-BG" dirty="0">
              <a:solidFill>
                <a:srgbClr val="FF0000"/>
              </a:solidFill>
            </a:endParaRP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,33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0,33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4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0,33+0,5+0,5+0,33</a:t>
            </a:r>
            <a:r>
              <a:rPr lang="en-US" b="1" dirty="0"/>
              <a:t>= 1,67</a:t>
            </a:r>
            <a:r>
              <a:rPr lang="bg-BG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95596969"/>
      </p:ext>
    </p:extLst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 д-р Юксел Алиев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1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,33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1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0,33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0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3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0,33+0,33+0,33</a:t>
            </a:r>
            <a:r>
              <a:rPr lang="en-US" b="1" dirty="0"/>
              <a:t>= 1</a:t>
            </a:r>
            <a:r>
              <a:rPr lang="bg-BG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938489899"/>
      </p:ext>
    </p:extLst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Павел Златаров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</a:t>
            </a:r>
            <a:r>
              <a:rPr lang="en-GB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</a:t>
            </a:r>
            <a:r>
              <a:rPr lang="en-GB" b="1" dirty="0"/>
              <a:t>,5</a:t>
            </a:r>
            <a:r>
              <a:rPr lang="bg-BG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GB" b="1" dirty="0"/>
              <a:t>2</a:t>
            </a:r>
            <a:r>
              <a:rPr lang="bg-BG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0,5+0,33</a:t>
            </a:r>
            <a:r>
              <a:rPr lang="en-US" b="1" dirty="0"/>
              <a:t>= 0,88</a:t>
            </a:r>
            <a:r>
              <a:rPr lang="bg-BG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35195559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342880" y="3606800"/>
            <a:ext cx="1849120" cy="300953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AE81C86-09DF-BDC9-2EE5-69B751A75ED9}"/>
              </a:ext>
            </a:extLst>
          </p:cNvPr>
          <p:cNvSpPr txBox="1"/>
          <p:nvPr/>
        </p:nvSpPr>
        <p:spPr>
          <a:xfrm>
            <a:off x="412376" y="1203160"/>
            <a:ext cx="10866120" cy="5604868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bg-BG" dirty="0"/>
              <a:t>Име на изследователя           	категория                           		назначен от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15.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Десислава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Баева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13.05.2024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16. Мариана Илиева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17.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Юлиян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Ангелов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18.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Иво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Драганов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19. Данко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Тонев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20. Иванка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Пеева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21. Николай Станков	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старши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сътрудник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22. Васил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Козов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23.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Юксел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Алиев			пост-докторант R2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24. Павел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Златаров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пост-докторант R2 		назначен от 17.06.2024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25.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Елица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Ибрямова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	специалист ТТИС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назначен от 03.06.2024</a:t>
            </a:r>
            <a:endParaRPr lang="en-US" sz="1800" kern="100" dirty="0">
              <a:effectLst/>
              <a:latin typeface="Aptos" panose="020B0004020202020204" pitchFamily="34" charset="0"/>
              <a:ea typeface="Aptos" panose="020B0004020202020204" pitchFamily="34" charset="0"/>
              <a:cs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Валентина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Войноховска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	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установен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</a:t>
            </a:r>
            <a:r>
              <a:rPr lang="ru-RU" sz="1800" kern="100" dirty="0" err="1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изследовател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  R3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26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Анчев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пост-докторант  R2 		назначен от 04.11.2024</a:t>
            </a:r>
          </a:p>
          <a:p>
            <a:pPr>
              <a:lnSpc>
                <a:spcPct val="107000"/>
              </a:lnSpc>
              <a:spcAft>
                <a:spcPts val="600"/>
              </a:spcAft>
            </a:pPr>
            <a:r>
              <a:rPr lang="en-US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2</a:t>
            </a:r>
            <a:r>
              <a:rPr lang="bg-BG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7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. Антон </a:t>
            </a:r>
            <a:r>
              <a:rPr lang="ru-RU" kern="100" dirty="0" err="1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Грозев</a:t>
            </a:r>
            <a:r>
              <a:rPr lang="ru-RU" kern="100" dirty="0"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			</a:t>
            </a:r>
            <a:r>
              <a:rPr lang="ru-RU" sz="1800" kern="100" dirty="0">
                <a:effectLst/>
                <a:latin typeface="Aptos" panose="020B0004020202020204" pitchFamily="34" charset="0"/>
                <a:ea typeface="Aptos" panose="020B0004020202020204" pitchFamily="34" charset="0"/>
                <a:cs typeface="Times New Roman" panose="02020603050405020304" pitchFamily="18" charset="0"/>
              </a:rPr>
              <a:t>млад учен или докторант  R1 	назначен от 04.11.2024</a:t>
            </a:r>
          </a:p>
        </p:txBody>
      </p:sp>
      <p:sp>
        <p:nvSpPr>
          <p:cNvPr id="6" name="Title 3">
            <a:extLst>
              <a:ext uri="{FF2B5EF4-FFF2-40B4-BE49-F238E27FC236}">
                <a16:creationId xmlns:a16="http://schemas.microsoft.com/office/drawing/2014/main" id="{55DA33A0-C00D-D673-784B-645EC86C32E7}"/>
              </a:ext>
            </a:extLst>
          </p:cNvPr>
          <p:cNvSpPr txBox="1">
            <a:spLocks/>
          </p:cNvSpPr>
          <p:nvPr/>
        </p:nvSpPr>
        <p:spPr>
          <a:xfrm>
            <a:off x="838200" y="850154"/>
            <a:ext cx="10515600" cy="592052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bg-BG" sz="1400" b="1">
                <a:latin typeface="Arial Black" panose="020B0A04020102020204" pitchFamily="34" charset="0"/>
              </a:rPr>
              <a:t>ПРЕДСТАВЯНЕ НА ЕКИПА НА НАУЧНАТА ГРУПА</a:t>
            </a:r>
            <a:endParaRPr lang="bg-BG" sz="1400" b="1" dirty="0">
              <a:latin typeface="Arial Black" panose="020B0A040201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46437826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гл. ас. д-р Елица Ибрямова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,5+0,5</a:t>
            </a:r>
            <a:r>
              <a:rPr lang="en-GB" b="1" i="1" dirty="0"/>
              <a:t>=1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1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</a:t>
            </a:r>
            <a:r>
              <a:rPr lang="en-GB" b="1" i="1" dirty="0"/>
              <a:t>,5</a:t>
            </a:r>
            <a:r>
              <a:rPr lang="bg-BG" b="1" i="1" dirty="0"/>
              <a:t>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</a:t>
            </a:r>
            <a:r>
              <a:rPr lang="en-GB" b="1" dirty="0"/>
              <a:t>0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</a:t>
            </a:r>
            <a:r>
              <a:rPr lang="en-GB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</a:t>
            </a:r>
            <a:r>
              <a:rPr lang="en-GB" b="1" dirty="0"/>
              <a:t>4</a:t>
            </a:r>
            <a:r>
              <a:rPr lang="bg-BG" b="1" dirty="0"/>
              <a:t>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0,5+</a:t>
            </a:r>
            <a:r>
              <a:rPr lang="en-GB" b="1" dirty="0"/>
              <a:t>0,5+0,5+</a:t>
            </a:r>
            <a:r>
              <a:rPr lang="bg-BG" b="1" dirty="0"/>
              <a:t>0,33</a:t>
            </a:r>
            <a:r>
              <a:rPr lang="en-US" b="1" dirty="0"/>
              <a:t>= 1,88</a:t>
            </a:r>
            <a:r>
              <a:rPr lang="bg-BG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268077272"/>
      </p:ext>
    </p:extLst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25C309F-6D42-74DC-07A9-5E2F2A1340A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7606404-472C-FB6F-AD66-FB82F570C6C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F5E3C10-4271-CC7A-A264-2F702D4054E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 проф. дн Валентина </a:t>
            </a:r>
            <a:r>
              <a:rPr lang="bg-BG" dirty="0" err="1">
                <a:solidFill>
                  <a:srgbClr val="FF0000"/>
                </a:solidFill>
              </a:rPr>
              <a:t>Войноховска</a:t>
            </a:r>
            <a:endParaRPr lang="bg-BG" dirty="0">
              <a:solidFill>
                <a:srgbClr val="FF0000"/>
              </a:solidFill>
            </a:endParaRP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2</a:t>
            </a:r>
            <a:r>
              <a:rPr lang="en-GB" i="1" dirty="0"/>
              <a:t>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2</a:t>
            </a:r>
            <a:r>
              <a:rPr lang="en-GB" dirty="0"/>
              <a:t>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</a:t>
            </a:r>
            <a:r>
              <a:rPr lang="bg-BG" b="1" dirty="0"/>
              <a:t>1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EAA880D3-C320-05CE-663D-5B8B9E2D8AB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BB23F5D2-62E1-F612-E491-4550C9E7400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3855960"/>
      </p:ext>
    </p:extLst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14BD6D54-885E-120F-24B4-8A7E4E04E1EF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13A77C9-8ACD-F1E8-A9E2-C532A0F5EAD4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AFB66E8C-8DD8-13FB-AC63-59E0DC14CA8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д-р Антон Анчев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</a:t>
            </a:r>
            <a:r>
              <a:rPr lang="bg-BG" b="1" dirty="0"/>
              <a:t>0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95852113-4245-5F71-031F-4CF357EE66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E0456C7-A06A-6352-E51C-98D9B49B45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06941573"/>
      </p:ext>
    </p:extLst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569FBF6-29B0-455F-E83D-99FB0708FAD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5E093566-8D73-C1D8-F497-7BE10505BA1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4B0215-81AC-312B-2CF1-98D006BD0CC7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20000"/>
          </a:bodyPr>
          <a:lstStyle/>
          <a:p>
            <a:r>
              <a:rPr lang="bg-BG" dirty="0">
                <a:solidFill>
                  <a:srgbClr val="FF0000"/>
                </a:solidFill>
              </a:rPr>
              <a:t>инж. Антон Грозев</a:t>
            </a:r>
          </a:p>
          <a:p>
            <a:r>
              <a:rPr lang="bg-BG" b="1" dirty="0"/>
              <a:t>общ брой публикации приети за публикуване или вече публикувани в издания индексирани във </a:t>
            </a:r>
            <a:r>
              <a:rPr lang="en-US" b="1" dirty="0" err="1"/>
              <a:t>WoS</a:t>
            </a:r>
            <a:r>
              <a:rPr lang="bg-BG" b="1" dirty="0"/>
              <a:t> </a:t>
            </a:r>
            <a:r>
              <a:rPr lang="bg-BG" i="1" dirty="0"/>
              <a:t>(с натрупване от началото на проекта)= </a:t>
            </a:r>
            <a:r>
              <a:rPr lang="en-GB" i="1" dirty="0"/>
              <a:t>0 </a:t>
            </a:r>
            <a:r>
              <a:rPr lang="bg-BG" dirty="0"/>
              <a:t>бр.;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i="1" dirty="0"/>
              <a:t>от </a:t>
            </a:r>
            <a:r>
              <a:rPr lang="ru-RU" b="1" i="1" dirty="0" err="1"/>
              <a:t>тях</a:t>
            </a:r>
            <a:r>
              <a:rPr lang="ru-RU" b="1" i="1" dirty="0"/>
              <a:t> в </a:t>
            </a:r>
            <a:r>
              <a:rPr lang="ru-RU" b="1" i="1" dirty="0" err="1"/>
              <a:t>съавторство</a:t>
            </a:r>
            <a:r>
              <a:rPr lang="ru-RU" b="1" i="1" dirty="0"/>
              <a:t> = </a:t>
            </a:r>
            <a:r>
              <a:rPr lang="en-GB" b="1" i="1" dirty="0"/>
              <a:t>0</a:t>
            </a:r>
            <a:r>
              <a:rPr lang="bg-BG" b="1" i="1" dirty="0"/>
              <a:t> </a:t>
            </a:r>
            <a:r>
              <a:rPr lang="ru-RU" dirty="0" err="1"/>
              <a:t>бр</a:t>
            </a:r>
            <a:r>
              <a:rPr lang="ru-RU" dirty="0"/>
              <a:t>.; </a:t>
            </a:r>
          </a:p>
          <a:p>
            <a:r>
              <a:rPr lang="bg-BG" b="1" dirty="0"/>
              <a:t>Общ брой публикации, приети за публикувани и/или вече публикувани в издания, индексирани в </a:t>
            </a:r>
            <a:r>
              <a:rPr lang="en-US" b="1" dirty="0"/>
              <a:t> </a:t>
            </a:r>
            <a:r>
              <a:rPr lang="en-US" b="1" dirty="0" err="1"/>
              <a:t>WoS</a:t>
            </a:r>
            <a:r>
              <a:rPr lang="en-US" b="1" dirty="0"/>
              <a:t> </a:t>
            </a:r>
            <a:r>
              <a:rPr lang="bg-BG" b="1" u="sng" dirty="0"/>
              <a:t>през отчетния периода </a:t>
            </a:r>
            <a:r>
              <a:rPr lang="bg-BG" dirty="0"/>
              <a:t>= </a:t>
            </a:r>
            <a:r>
              <a:rPr lang="en-GB" dirty="0"/>
              <a:t>0 </a:t>
            </a:r>
            <a:r>
              <a:rPr lang="bg-BG" dirty="0"/>
              <a:t>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bg-BG" b="1" i="1" dirty="0"/>
              <a:t>от тях в съавторство =</a:t>
            </a:r>
            <a:r>
              <a:rPr lang="en-GB" b="1" i="1" dirty="0"/>
              <a:t> </a:t>
            </a:r>
            <a:r>
              <a:rPr lang="bg-BG" b="1" i="1" dirty="0"/>
              <a:t>0 </a:t>
            </a:r>
            <a:r>
              <a:rPr lang="bg-BG" dirty="0"/>
              <a:t>бр.; </a:t>
            </a:r>
          </a:p>
          <a:p>
            <a:r>
              <a:rPr lang="ru-RU" b="1" dirty="0" err="1"/>
              <a:t>Бр</a:t>
            </a:r>
            <a:r>
              <a:rPr lang="ru-RU" b="1" dirty="0"/>
              <a:t>. </a:t>
            </a:r>
            <a:r>
              <a:rPr lang="ru-RU" b="1" dirty="0" err="1"/>
              <a:t>подадени</a:t>
            </a:r>
            <a:r>
              <a:rPr lang="ru-RU" b="1" dirty="0"/>
              <a:t> за </a:t>
            </a:r>
            <a:r>
              <a:rPr lang="ru-RU" b="1" dirty="0" err="1"/>
              <a:t>публикуване</a:t>
            </a:r>
            <a:r>
              <a:rPr lang="ru-RU" b="1" dirty="0"/>
              <a:t> в издания, </a:t>
            </a:r>
            <a:r>
              <a:rPr lang="ru-RU" b="1" dirty="0" err="1"/>
              <a:t>индексирани</a:t>
            </a:r>
            <a:r>
              <a:rPr lang="ru-RU" b="1" dirty="0"/>
              <a:t> в  </a:t>
            </a:r>
            <a:r>
              <a:rPr lang="ru-RU" b="1" dirty="0" err="1"/>
              <a:t>WoS</a:t>
            </a:r>
            <a:r>
              <a:rPr lang="ru-RU" b="1" dirty="0"/>
              <a:t> </a:t>
            </a:r>
            <a:r>
              <a:rPr lang="ru-RU" b="1" u="sng" dirty="0" err="1"/>
              <a:t>през</a:t>
            </a:r>
            <a:r>
              <a:rPr lang="ru-RU" b="1" u="sng" dirty="0"/>
              <a:t> </a:t>
            </a:r>
            <a:r>
              <a:rPr lang="ru-RU" b="1" u="sng" dirty="0" err="1"/>
              <a:t>отчетния</a:t>
            </a:r>
            <a:r>
              <a:rPr lang="ru-RU" b="1" u="sng" dirty="0"/>
              <a:t> период </a:t>
            </a:r>
            <a:r>
              <a:rPr lang="ru-RU" b="1" dirty="0"/>
              <a:t>= </a:t>
            </a:r>
            <a:r>
              <a:rPr lang="bg-BG" b="1" dirty="0"/>
              <a:t>0</a:t>
            </a:r>
            <a:r>
              <a:rPr lang="ru-RU" b="1" dirty="0"/>
              <a:t> </a:t>
            </a:r>
            <a:r>
              <a:rPr lang="ru-RU" b="1" dirty="0" err="1"/>
              <a:t>бр</a:t>
            </a:r>
            <a:r>
              <a:rPr lang="ru-RU" b="1" dirty="0"/>
              <a:t>. 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</a:t>
            </a:r>
            <a:r>
              <a:rPr lang="en-GB" b="1" dirty="0"/>
              <a:t>= </a:t>
            </a:r>
            <a:r>
              <a:rPr lang="bg-BG" b="1" dirty="0"/>
              <a:t>0 </a:t>
            </a:r>
            <a:r>
              <a:rPr lang="ru-RU" b="1" dirty="0" err="1"/>
              <a:t>бр</a:t>
            </a:r>
            <a:r>
              <a:rPr lang="ru-RU" b="1" dirty="0"/>
              <a:t>.; </a:t>
            </a:r>
            <a:endParaRPr lang="bg-BG" b="1" dirty="0"/>
          </a:p>
          <a:p>
            <a:r>
              <a:rPr lang="bg-BG" b="1" dirty="0"/>
              <a:t>Бр. в процес на разработка </a:t>
            </a:r>
            <a:r>
              <a:rPr lang="bg-BG" b="1" u="sng" dirty="0"/>
              <a:t>през отчетния период </a:t>
            </a:r>
            <a:r>
              <a:rPr lang="bg-BG" b="1" dirty="0"/>
              <a:t>= 1 бр.</a:t>
            </a:r>
          </a:p>
          <a:p>
            <a:pPr lvl="1">
              <a:buFont typeface="Wingdings" panose="05000000000000000000" pitchFamily="2" charset="2"/>
              <a:buChar char="ü"/>
            </a:pPr>
            <a:r>
              <a:rPr lang="ru-RU" b="1" dirty="0"/>
              <a:t>от </a:t>
            </a:r>
            <a:r>
              <a:rPr lang="ru-RU" b="1" dirty="0" err="1"/>
              <a:t>тях</a:t>
            </a:r>
            <a:r>
              <a:rPr lang="ru-RU" b="1" dirty="0"/>
              <a:t> в </a:t>
            </a:r>
            <a:r>
              <a:rPr lang="ru-RU" b="1" dirty="0" err="1"/>
              <a:t>съавторство</a:t>
            </a:r>
            <a:r>
              <a:rPr lang="ru-RU" b="1" dirty="0"/>
              <a:t> = </a:t>
            </a:r>
            <a:r>
              <a:rPr lang="bg-BG" b="1" dirty="0"/>
              <a:t>0,5 </a:t>
            </a:r>
            <a:r>
              <a:rPr lang="ru-RU" b="1" dirty="0" err="1"/>
              <a:t>бр</a:t>
            </a:r>
            <a:r>
              <a:rPr lang="ru-RU" b="1" dirty="0"/>
              <a:t>.;</a:t>
            </a:r>
            <a:endParaRPr lang="bg-BG" i="1" dirty="0">
              <a:solidFill>
                <a:srgbClr val="FF0000"/>
              </a:solidFill>
            </a:endParaRPr>
          </a:p>
          <a:p>
            <a:pPr marL="0" indent="0">
              <a:buNone/>
            </a:pPr>
            <a:endParaRPr lang="bg-BG" i="1" dirty="0">
              <a:solidFill>
                <a:srgbClr val="FF0000"/>
              </a:solidFill>
            </a:endParaRPr>
          </a:p>
          <a:p>
            <a:endParaRPr lang="bg-BG" dirty="0"/>
          </a:p>
          <a:p>
            <a:pPr marL="0" indent="0">
              <a:buNone/>
            </a:pPr>
            <a:endParaRPr lang="bg-BG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C6CA77D4-489E-7553-33E9-4712B72C91D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22A18169-7CB4-48D1-0CE2-410C32F49034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97147033"/>
      </p:ext>
    </p:extLst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9747F4EB-AC67-8E62-7E66-BA6DA9AAAB8A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F411F14C-1055-FD8F-E1E3-44D103E89A9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182880" y="877862"/>
            <a:ext cx="11755120" cy="592052"/>
          </a:xfrm>
        </p:spPr>
        <p:txBody>
          <a:bodyPr>
            <a:noAutofit/>
          </a:bodyPr>
          <a:lstStyle/>
          <a:p>
            <a:r>
              <a:rPr lang="bg-BG" sz="20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А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нализ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на </a:t>
            </a:r>
            <a:r>
              <a:rPr lang="ru-RU" sz="1800" b="1" i="0" dirty="0" err="1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финансите</a:t>
            </a:r>
            <a:r>
              <a:rPr lang="ru-RU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за НГ 3.1.4. / заплати, такси за публикации, командировки и др.</a:t>
            </a:r>
            <a:r>
              <a:rPr lang="en-GB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, към кра</a:t>
            </a:r>
            <a:r>
              <a:rPr lang="bg-BG" sz="1800" b="1" dirty="0">
                <a:solidFill>
                  <a:srgbClr val="333333"/>
                </a:solidFill>
                <a:latin typeface="Arial Black" panose="020B0A04020102020204" pitchFamily="34" charset="0"/>
              </a:rPr>
              <a:t>я на Ноември</a:t>
            </a:r>
            <a:r>
              <a:rPr lang="bg-BG" sz="1800" b="1" i="0" dirty="0">
                <a:solidFill>
                  <a:srgbClr val="333333"/>
                </a:solidFill>
                <a:effectLst/>
                <a:latin typeface="Arial Black" panose="020B0A04020102020204" pitchFamily="34" charset="0"/>
              </a:rPr>
              <a:t> 2024</a:t>
            </a:r>
            <a:endParaRPr lang="bg-BG" sz="1800" b="1" dirty="0">
              <a:latin typeface="Arial Black" panose="020B0A04020102020204" pitchFamily="34" charset="0"/>
            </a:endParaRPr>
          </a:p>
        </p:txBody>
      </p:sp>
      <p:graphicFrame>
        <p:nvGraphicFramePr>
          <p:cNvPr id="3" name="Content Placeholder 2">
            <a:extLst>
              <a:ext uri="{FF2B5EF4-FFF2-40B4-BE49-F238E27FC236}">
                <a16:creationId xmlns:a16="http://schemas.microsoft.com/office/drawing/2014/main" id="{A9BBF210-0073-7A1D-13B2-E1D7E8B7B22C}"/>
              </a:ext>
            </a:extLst>
          </p:cNvPr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368210929"/>
              </p:ext>
            </p:extLst>
          </p:nvPr>
        </p:nvGraphicFramePr>
        <p:xfrm>
          <a:off x="182881" y="1463040"/>
          <a:ext cx="10058401" cy="5153294"/>
        </p:xfrm>
        <a:graphic>
          <a:graphicData uri="http://schemas.openxmlformats.org/drawingml/2006/table">
            <a:tbl>
              <a:tblPr>
                <a:tableStyleId>{5C22544A-7EE6-4342-B048-85BDC9FD1C3A}</a:tableStyleId>
              </a:tblPr>
              <a:tblGrid>
                <a:gridCol w="785046">
                  <a:extLst>
                    <a:ext uri="{9D8B030D-6E8A-4147-A177-3AD203B41FA5}">
                      <a16:colId xmlns:a16="http://schemas.microsoft.com/office/drawing/2014/main" val="3731217551"/>
                    </a:ext>
                  </a:extLst>
                </a:gridCol>
                <a:gridCol w="785046">
                  <a:extLst>
                    <a:ext uri="{9D8B030D-6E8A-4147-A177-3AD203B41FA5}">
                      <a16:colId xmlns:a16="http://schemas.microsoft.com/office/drawing/2014/main" val="4218077201"/>
                    </a:ext>
                  </a:extLst>
                </a:gridCol>
                <a:gridCol w="785046">
                  <a:extLst>
                    <a:ext uri="{9D8B030D-6E8A-4147-A177-3AD203B41FA5}">
                      <a16:colId xmlns:a16="http://schemas.microsoft.com/office/drawing/2014/main" val="599062508"/>
                    </a:ext>
                  </a:extLst>
                </a:gridCol>
                <a:gridCol w="785046">
                  <a:extLst>
                    <a:ext uri="{9D8B030D-6E8A-4147-A177-3AD203B41FA5}">
                      <a16:colId xmlns:a16="http://schemas.microsoft.com/office/drawing/2014/main" val="2894152637"/>
                    </a:ext>
                  </a:extLst>
                </a:gridCol>
                <a:gridCol w="785046">
                  <a:extLst>
                    <a:ext uri="{9D8B030D-6E8A-4147-A177-3AD203B41FA5}">
                      <a16:colId xmlns:a16="http://schemas.microsoft.com/office/drawing/2014/main" val="2129965968"/>
                    </a:ext>
                  </a:extLst>
                </a:gridCol>
                <a:gridCol w="785046">
                  <a:extLst>
                    <a:ext uri="{9D8B030D-6E8A-4147-A177-3AD203B41FA5}">
                      <a16:colId xmlns:a16="http://schemas.microsoft.com/office/drawing/2014/main" val="381536212"/>
                    </a:ext>
                  </a:extLst>
                </a:gridCol>
                <a:gridCol w="964952">
                  <a:extLst>
                    <a:ext uri="{9D8B030D-6E8A-4147-A177-3AD203B41FA5}">
                      <a16:colId xmlns:a16="http://schemas.microsoft.com/office/drawing/2014/main" val="2845819224"/>
                    </a:ext>
                  </a:extLst>
                </a:gridCol>
                <a:gridCol w="850467">
                  <a:extLst>
                    <a:ext uri="{9D8B030D-6E8A-4147-A177-3AD203B41FA5}">
                      <a16:colId xmlns:a16="http://schemas.microsoft.com/office/drawing/2014/main" val="3976742511"/>
                    </a:ext>
                  </a:extLst>
                </a:gridCol>
                <a:gridCol w="801401">
                  <a:extLst>
                    <a:ext uri="{9D8B030D-6E8A-4147-A177-3AD203B41FA5}">
                      <a16:colId xmlns:a16="http://schemas.microsoft.com/office/drawing/2014/main" val="3370491324"/>
                    </a:ext>
                  </a:extLst>
                </a:gridCol>
                <a:gridCol w="801401">
                  <a:extLst>
                    <a:ext uri="{9D8B030D-6E8A-4147-A177-3AD203B41FA5}">
                      <a16:colId xmlns:a16="http://schemas.microsoft.com/office/drawing/2014/main" val="2519218033"/>
                    </a:ext>
                  </a:extLst>
                </a:gridCol>
                <a:gridCol w="964952">
                  <a:extLst>
                    <a:ext uri="{9D8B030D-6E8A-4147-A177-3AD203B41FA5}">
                      <a16:colId xmlns:a16="http://schemas.microsoft.com/office/drawing/2014/main" val="1245605930"/>
                    </a:ext>
                  </a:extLst>
                </a:gridCol>
                <a:gridCol w="964952">
                  <a:extLst>
                    <a:ext uri="{9D8B030D-6E8A-4147-A177-3AD203B41FA5}">
                      <a16:colId xmlns:a16="http://schemas.microsoft.com/office/drawing/2014/main" val="3718450200"/>
                    </a:ext>
                  </a:extLst>
                </a:gridCol>
              </a:tblGrid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 dirty="0">
                          <a:effectLst/>
                          <a:latin typeface="+mn-lt"/>
                        </a:rPr>
                        <a:t>№ Контролен лист </a:t>
                      </a:r>
                      <a:endParaRPr lang="bg-BG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 dirty="0">
                          <a:effectLst/>
                          <a:latin typeface="+mn-lt"/>
                        </a:rPr>
                        <a:t>Дата на контрол лист</a:t>
                      </a:r>
                      <a:endParaRPr lang="bg-BG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Научна група/УК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дата на плащане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Вид на разхода 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Параграф 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изплатена сума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Обратно начислено ДДС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Курсова разлика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Банкови такси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Общо разходи: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Признати разходи</a:t>
                      </a:r>
                      <a:endParaRPr lang="bg-BG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1770605398"/>
                  </a:ext>
                </a:extLst>
              </a:tr>
              <a:tr h="212884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МР-351А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13.6.2024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18.6.2024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услуга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4469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4469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4469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199668316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Р-471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18.7.2024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18.7.2024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публикация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4809.95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961.99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10.26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5832.2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5771.94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566907313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Р-520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13.8.2024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14.8.2024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публикация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391.17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391.17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391.17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211751423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Р-542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4.9.2024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5.9.2024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 dirty="0">
                          <a:effectLst/>
                          <a:latin typeface="+mn-lt"/>
                        </a:rPr>
                        <a:t>такса публикация</a:t>
                      </a:r>
                      <a:endParaRPr lang="bg-BG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1417.91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283.58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150.09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1901.58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1701.49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690976284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Р-556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16.9.2024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17.9.2024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публикация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5435.37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1087.07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11.59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6534.03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6522.44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4163089209"/>
                  </a:ext>
                </a:extLst>
              </a:tr>
              <a:tr h="516708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Р-557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16.9.2024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16.9.2024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стандартизационни документи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1015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269.62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269.62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269.62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2042506884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 dirty="0">
                          <a:effectLst/>
                          <a:latin typeface="+mn-lt"/>
                        </a:rPr>
                        <a:t>МР-635</a:t>
                      </a:r>
                      <a:endParaRPr lang="bg-BG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8.10.2024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8.10.2024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публикация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3748.52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749.7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4506.22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4498.22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1801266789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МР-662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участие в конф.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642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1842202426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МР-691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правоучастие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645.42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645.42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645.42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1961643825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Р-692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публикация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4314.68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862.94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9.2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5186.82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5177.62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2457766588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МР-695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21.10.2024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публикация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3858.93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771.79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8.23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4638.95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4630.72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2820936838"/>
                  </a:ext>
                </a:extLst>
              </a:tr>
              <a:tr h="346246"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МР-700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22.10.2024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3.1.4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23.10.2024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000" u="none" strike="noStrike">
                          <a:effectLst/>
                          <a:latin typeface="+mn-lt"/>
                        </a:rPr>
                        <a:t>такса правоучастие</a:t>
                      </a:r>
                      <a:endParaRPr lang="bg-BG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1020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1212.61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 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1212.61</a:t>
                      </a:r>
                      <a:endParaRPr lang="en-US" sz="1000" b="0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1212.61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4260171974"/>
                  </a:ext>
                </a:extLst>
              </a:tr>
              <a:tr h="30749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ОБЩО Р-ДИ ЗА ГРУПАТА БЕЗ ЗАПЛАТИ И ОСИГ.ВНОСКИ КЪМ 30</a:t>
                      </a:r>
                      <a:r>
                        <a:rPr lang="en-GB" sz="1200" b="1" u="none" strike="noStrike" dirty="0">
                          <a:effectLst/>
                          <a:latin typeface="+mn-lt"/>
                        </a:rPr>
                        <a:t>.</a:t>
                      </a:r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10</a:t>
                      </a:r>
                      <a:r>
                        <a:rPr lang="en-GB" sz="1200" b="1" u="none" strike="noStrike" dirty="0">
                          <a:effectLst/>
                          <a:latin typeface="+mn-lt"/>
                        </a:rPr>
                        <a:t>.</a:t>
                      </a:r>
                      <a:r>
                        <a:rPr lang="ru-RU" sz="1200" b="1" u="none" strike="noStrike" dirty="0">
                          <a:effectLst/>
                          <a:latin typeface="+mn-lt"/>
                        </a:rPr>
                        <a:t>24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31215.18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4717.07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 dirty="0">
                          <a:effectLst/>
                          <a:latin typeface="+mn-lt"/>
                        </a:rPr>
                        <a:t>197.37</a:t>
                      </a:r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100.00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000" u="none" strike="noStrike">
                          <a:effectLst/>
                          <a:latin typeface="+mn-lt"/>
                        </a:rPr>
                        <a:t>36229.62</a:t>
                      </a:r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en-US" sz="1400" b="1" u="none" strike="noStrike" dirty="0">
                          <a:effectLst/>
                          <a:latin typeface="+mn-lt"/>
                        </a:rPr>
                        <a:t>35932.25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3009385707"/>
                  </a:ext>
                </a:extLst>
              </a:tr>
              <a:tr h="307498">
                <a:tc gridSpan="6">
                  <a:txBody>
                    <a:bodyPr/>
                    <a:lstStyle/>
                    <a:p>
                      <a:pPr algn="ctr" fontAlgn="b"/>
                      <a:r>
                        <a:rPr lang="ru-RU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ЗАПЛАТИ</a:t>
                      </a:r>
                      <a:r>
                        <a:rPr lang="en-GB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 </a:t>
                      </a:r>
                      <a:r>
                        <a:rPr lang="bg-BG" sz="12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до Ноември вкл.</a:t>
                      </a:r>
                      <a:endParaRPr lang="ru-RU" sz="12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b"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endParaRPr lang="en-US" sz="1000" b="1" i="0" u="none" strike="noStrike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tc>
                  <a:txBody>
                    <a:bodyPr/>
                    <a:lstStyle/>
                    <a:p>
                      <a:pPr algn="ctr" fontAlgn="ctr"/>
                      <a:r>
                        <a:rPr lang="bg-BG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190 </a:t>
                      </a:r>
                      <a:r>
                        <a:rPr lang="en-GB" sz="1400" b="1" i="0" u="none" strike="noStrike" dirty="0">
                          <a:solidFill>
                            <a:srgbClr val="000000"/>
                          </a:solidFill>
                          <a:effectLst/>
                          <a:latin typeface="+mn-lt"/>
                        </a:rPr>
                        <a:t>k</a:t>
                      </a:r>
                      <a:endParaRPr lang="en-US" sz="1400" b="1" i="0" u="none" strike="noStrike" dirty="0">
                        <a:solidFill>
                          <a:srgbClr val="000000"/>
                        </a:solidFill>
                        <a:effectLst/>
                        <a:latin typeface="+mn-lt"/>
                      </a:endParaRPr>
                    </a:p>
                  </a:txBody>
                  <a:tcPr marL="4756" marR="4756" marT="4756" marB="0" anchor="ctr"/>
                </a:tc>
                <a:extLst>
                  <a:ext uri="{0D108BD9-81ED-4DB2-BD59-A6C34878D82A}">
                    <a16:rowId xmlns:a16="http://schemas.microsoft.com/office/drawing/2014/main" val="375430528"/>
                  </a:ext>
                </a:extLst>
              </a:tr>
            </a:tbl>
          </a:graphicData>
        </a:graphic>
      </p:graphicFrame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7B256340-27FA-14F2-2EB5-1DF46FC024C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10241283" y="2631440"/>
            <a:ext cx="1950718" cy="220027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65EE98DF-1584-1593-4613-710E5D9C8B17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92970151"/>
      </p:ext>
    </p:extLst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УЧАСТИЯ В МЕЖДУНАРОДНИ КОНФЕРЕНЦИИ</a:t>
            </a:r>
            <a:r>
              <a:rPr lang="bg-BG" sz="1400" b="1" dirty="0">
                <a:latin typeface="Arial" panose="020B0604020202020204" pitchFamily="34" charset="0"/>
                <a:cs typeface="Arial" panose="020B0604020202020204" pitchFamily="34" charset="0"/>
              </a:rPr>
              <a:t> ИЛИ ДРУГИ НАУЧНИ ФОРУМИ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 НА ЧЛЕНОВЕ НА НГ3</a:t>
            </a: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.1.4.</a:t>
            </a:r>
            <a:r>
              <a:rPr lang="ru-RU" sz="1400" b="1" dirty="0">
                <a:solidFill>
                  <a:srgbClr val="FF000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ru-RU" sz="1400" b="1" dirty="0">
                <a:latin typeface="Arial" panose="020B0604020202020204" pitchFamily="34" charset="0"/>
                <a:cs typeface="Arial" panose="020B0604020202020204" pitchFamily="34" charset="0"/>
              </a:rPr>
              <a:t>ПРЕЗ ОТЧЕТНИЯ ПЕРИОД</a:t>
            </a:r>
            <a:endParaRPr lang="bg-BG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ICAI2024 International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Conference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Automatics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Informatics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2024, 10-12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2024,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Varna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Bulgaria</a:t>
            </a: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SIITME2024 IEEE 30th International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Symposium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for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Design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and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Technology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Electronic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Packaging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16-19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October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2024,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Sibiu</a:t>
            </a:r>
            <a:r>
              <a:rPr lang="bg-BG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, </a:t>
            </a:r>
            <a:r>
              <a:rPr lang="bg-BG" sz="1800" dirty="0" err="1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Romania</a:t>
            </a:r>
            <a:endParaRPr lang="en-US" sz="1800" dirty="0"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342900" lvl="0" indent="-342900">
              <a:lnSpc>
                <a:spcPct val="107000"/>
              </a:lnSpc>
              <a:buFont typeface="+mj-lt"/>
              <a:buAutoNum type="arabicPeriod"/>
            </a:pPr>
            <a:r>
              <a:rPr lang="en-US" sz="1800" dirty="0"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CIEES 2024 5th </a:t>
            </a:r>
            <a:r>
              <a:rPr lang="en-US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International Conference on Communications, Information, Electronic and Energy Systems </a:t>
            </a:r>
            <a:r>
              <a:rPr lang="it-IT" sz="1800" dirty="0"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20.11.2024 – 22.11.2024 Veliko Tarnovo, Bulgaria</a:t>
            </a:r>
          </a:p>
          <a:p>
            <a:pPr marL="342900" lvl="0" indent="-342900">
              <a:lnSpc>
                <a:spcPct val="107000"/>
              </a:lnSpc>
              <a:spcAft>
                <a:spcPts val="800"/>
              </a:spcAft>
              <a:buFont typeface="+mj-lt"/>
              <a:buAutoNum type="arabicPeriod"/>
            </a:pPr>
            <a:endParaRPr lang="en-US" sz="18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  <a:p>
            <a:pPr marL="0" indent="0" algn="just">
              <a:buNone/>
            </a:pPr>
            <a:endParaRPr lang="ru-RU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56350"/>
            <a:ext cx="11040034" cy="36512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86410671"/>
      </p:ext>
    </p:extLst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" panose="020B0604020202020204" pitchFamily="34" charset="0"/>
                <a:cs typeface="Arial" panose="020B0604020202020204" pitchFamily="34" charset="0"/>
              </a:rPr>
              <a:t>ДЕЙНОСТИ ПО ТТИС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Работа по подготовка на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патенти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– доц.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Димитър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Димитров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работи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по </a:t>
            </a:r>
            <a:r>
              <a:rPr lang="ru-RU" sz="1600" b="1" dirty="0" err="1">
                <a:latin typeface="Arial" panose="020B0604020202020204" pitchFamily="34" charset="0"/>
                <a:cs typeface="Arial" panose="020B0604020202020204" pitchFamily="34" charset="0"/>
              </a:rPr>
              <a:t>подготовката</a:t>
            </a:r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 на заявка за патент</a:t>
            </a:r>
            <a:endParaRPr lang="ru-RU" sz="16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ru-RU" sz="1600" b="1" dirty="0">
                <a:latin typeface="Arial" panose="020B0604020202020204" pitchFamily="34" charset="0"/>
                <a:cs typeface="Arial" panose="020B0604020202020204" pitchFamily="34" charset="0"/>
              </a:rPr>
              <a:t>Други дейности по ТТИС 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56350"/>
            <a:ext cx="11040034" cy="36512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10139521"/>
      </p:ext>
    </p:extLst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КЛЮЧОВИ ПРОБЛЕМИ, РИСКОВЕ И ПРЕДИЗВИКАТЕЛСТВА ЗА ИЗПЪЛНЕНИЕТО НА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6" y="1825624"/>
            <a:ext cx="11223812" cy="4117975"/>
          </a:xfrm>
        </p:spPr>
        <p:txBody>
          <a:bodyPr>
            <a:noAutofit/>
          </a:bodyPr>
          <a:lstStyle/>
          <a:p>
            <a:r>
              <a:rPr lang="bg-BG" sz="2400" dirty="0">
                <a:solidFill>
                  <a:srgbClr val="FF0000"/>
                </a:solidFill>
              </a:rPr>
              <a:t>Липсва планираното в проекта специализирано оборудване – Електронен микроскоп, </a:t>
            </a:r>
            <a:r>
              <a:rPr lang="bg-BG" sz="2400" dirty="0" err="1">
                <a:solidFill>
                  <a:srgbClr val="FF0000"/>
                </a:solidFill>
              </a:rPr>
              <a:t>Стругов</a:t>
            </a:r>
            <a:r>
              <a:rPr lang="bg-BG" sz="2400" dirty="0">
                <a:solidFill>
                  <a:srgbClr val="FF0000"/>
                </a:solidFill>
              </a:rPr>
              <a:t> център, </a:t>
            </a:r>
            <a:r>
              <a:rPr lang="bg-BG" sz="2400" dirty="0" err="1">
                <a:solidFill>
                  <a:srgbClr val="FF0000"/>
                </a:solidFill>
              </a:rPr>
              <a:t>Потенциостат</a:t>
            </a:r>
            <a:r>
              <a:rPr lang="bg-BG" sz="2400" dirty="0">
                <a:solidFill>
                  <a:srgbClr val="FF0000"/>
                </a:solidFill>
              </a:rPr>
              <a:t>, Роботизирани манипулатори</a:t>
            </a:r>
            <a:r>
              <a:rPr lang="en-US" sz="2400" dirty="0">
                <a:solidFill>
                  <a:srgbClr val="FF0000"/>
                </a:solidFill>
              </a:rPr>
              <a:t>, </a:t>
            </a:r>
            <a:r>
              <a:rPr lang="bg-BG" sz="2400" dirty="0">
                <a:solidFill>
                  <a:srgbClr val="FF0000"/>
                </a:solidFill>
              </a:rPr>
              <a:t>специализирано </a:t>
            </a:r>
            <a:r>
              <a:rPr lang="en-US" sz="2400" dirty="0">
                <a:solidFill>
                  <a:srgbClr val="FF0000"/>
                </a:solidFill>
              </a:rPr>
              <a:t>IT </a:t>
            </a:r>
            <a:r>
              <a:rPr lang="bg-BG" sz="2400" dirty="0">
                <a:solidFill>
                  <a:srgbClr val="FF0000"/>
                </a:solidFill>
              </a:rPr>
              <a:t>оборудване; </a:t>
            </a:r>
          </a:p>
          <a:p>
            <a:r>
              <a:rPr lang="bg-BG" sz="2400" dirty="0">
                <a:solidFill>
                  <a:srgbClr val="FF0000"/>
                </a:solidFill>
              </a:rPr>
              <a:t>Целите и задачите на научната група (съответно публикациите) са планирани с идеята, че оборудването ще бъде налично и ще могат да се реализират нужните изследвания;</a:t>
            </a:r>
          </a:p>
          <a:p>
            <a:r>
              <a:rPr lang="bg-BG" sz="2400" dirty="0">
                <a:solidFill>
                  <a:srgbClr val="FF0000"/>
                </a:solidFill>
              </a:rPr>
              <a:t>Цените на специализираното оборудване се променят;</a:t>
            </a:r>
          </a:p>
          <a:p>
            <a:r>
              <a:rPr lang="bg-BG" sz="2400" dirty="0">
                <a:solidFill>
                  <a:srgbClr val="FF0000"/>
                </a:solidFill>
              </a:rPr>
              <a:t>Несигурна информация дали и кога конференциите ще се индексират в </a:t>
            </a:r>
            <a:r>
              <a:rPr lang="en-US" sz="2400" dirty="0" err="1">
                <a:solidFill>
                  <a:srgbClr val="FF0000"/>
                </a:solidFill>
              </a:rPr>
              <a:t>WoS</a:t>
            </a:r>
            <a:r>
              <a:rPr lang="bg-BG" sz="2400" dirty="0">
                <a:solidFill>
                  <a:srgbClr val="FF0000"/>
                </a:solidFill>
              </a:rPr>
              <a:t>;</a:t>
            </a:r>
          </a:p>
          <a:p>
            <a:r>
              <a:rPr lang="bg-BG" sz="2400" dirty="0">
                <a:solidFill>
                  <a:srgbClr val="FF0000"/>
                </a:solidFill>
              </a:rPr>
              <a:t>Форсмажорна ситуация беше продължителния болничен на установен изследовател от </a:t>
            </a:r>
            <a:r>
              <a:rPr lang="en-US" sz="2400" dirty="0">
                <a:solidFill>
                  <a:srgbClr val="FF0000"/>
                </a:solidFill>
              </a:rPr>
              <a:t>WP2</a:t>
            </a:r>
            <a:r>
              <a:rPr lang="bg-BG" sz="2400" dirty="0">
                <a:solidFill>
                  <a:srgbClr val="FF0000"/>
                </a:solidFill>
              </a:rPr>
              <a:t>.</a:t>
            </a:r>
            <a:endParaRPr lang="bg-BG" sz="2400" dirty="0"/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1602403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1083834"/>
            <a:ext cx="10515600" cy="592052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ПРЕДСТАВЯНЕ НА ЕКИПА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bg-BG" dirty="0"/>
              <a:t>Общ брой изследователи в научната група – 27 (24 до 04.11.2024)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група, чрез допълнителен подбор – 12</a:t>
            </a:r>
          </a:p>
          <a:p>
            <a:r>
              <a:rPr lang="bg-BG" dirty="0"/>
              <a:t>Брой привлечени изследователи извън одобрения със СНИИПР обхват на научната с доброволен труд – няма</a:t>
            </a:r>
          </a:p>
          <a:p>
            <a:r>
              <a:rPr lang="bg-BG" dirty="0"/>
              <a:t>Брой привлечени водещи изследователи извън одобрения със СНИИПР - няма</a:t>
            </a: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BG-RRP-2.013-0001-C01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224737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515470" y="1143880"/>
            <a:ext cx="11223812" cy="592052"/>
          </a:xfrm>
        </p:spPr>
        <p:txBody>
          <a:bodyPr>
            <a:normAutofit/>
          </a:bodyPr>
          <a:lstStyle/>
          <a:p>
            <a:r>
              <a:rPr lang="ru-RU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 </a:t>
            </a:r>
            <a:r>
              <a:rPr lang="bg-BG" sz="1800" b="1" dirty="0">
                <a:solidFill>
                  <a:srgbClr val="FF0000"/>
                </a:solidFill>
                <a:latin typeface="Arial Black" panose="020B0A04020102020204" pitchFamily="34" charset="0"/>
              </a:rPr>
              <a:t>от Април 2024 до Декември 2024</a:t>
            </a:r>
            <a:endParaRPr lang="bg-BG" sz="1400" b="1" dirty="0">
              <a:solidFill>
                <a:srgbClr val="FF0000"/>
              </a:solidFill>
              <a:latin typeface="Arial Black" panose="020B0A04020102020204" pitchFamily="34" charset="0"/>
            </a:endParaRP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412377" y="1825625"/>
            <a:ext cx="11465856" cy="4351338"/>
          </a:xfrm>
        </p:spPr>
        <p:txBody>
          <a:bodyPr>
            <a:normAutofit/>
          </a:bodyPr>
          <a:lstStyle/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Публикационна активност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</a:p>
          <a:p>
            <a:pPr marL="514350" indent="-514350" algn="just">
              <a:buAutoNum type="alphaLcParenR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34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публикувани в издания, индексирани в WoS,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(7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бр. </a:t>
            </a:r>
            <a:r>
              <a:rPr lang="en-GB" sz="2000" b="1" dirty="0">
                <a:latin typeface="Arial" panose="020B0604020202020204" pitchFamily="34" charset="0"/>
                <a:cs typeface="Arial" panose="020B0604020202020204" pitchFamily="34" charset="0"/>
              </a:rPr>
              <a:t>Q1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lphaLcParenR"/>
            </a:pP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7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приети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за публикуване в издания, индексирани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en-GB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514350" indent="-514350" algn="just">
              <a:buAutoNum type="alphaLcParenR"/>
            </a:pP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45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бр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.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процес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на подготовка за подаване към издания/конференции, индексирани в </a:t>
            </a:r>
            <a:r>
              <a:rPr lang="ru-RU" sz="2000" b="1" dirty="0" err="1">
                <a:latin typeface="Arial" panose="020B0604020202020204" pitchFamily="34" charset="0"/>
                <a:cs typeface="Arial" panose="020B0604020202020204" pitchFamily="34" charset="0"/>
              </a:rPr>
              <a:t>WoS</a:t>
            </a:r>
            <a:endParaRPr lang="ru-RU" sz="20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Процент на изпълнение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bg-BG" sz="2000" b="1" dirty="0">
                <a:latin typeface="Arial" panose="020B0604020202020204" pitchFamily="34" charset="0"/>
                <a:cs typeface="Arial" panose="020B0604020202020204" pitchFamily="34" charset="0"/>
              </a:rPr>
              <a:t>на дейността към края на отчетния период 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(</a:t>
            </a:r>
            <a:r>
              <a:rPr lang="bg-BG" sz="2000" i="1" dirty="0">
                <a:latin typeface="Arial" panose="020B0604020202020204" pitchFamily="34" charset="0"/>
                <a:cs typeface="Arial" panose="020B0604020202020204" pitchFamily="34" charset="0"/>
              </a:rPr>
              <a:t>отчита се с натрупване от началото на проекта</a:t>
            </a:r>
            <a:r>
              <a:rPr lang="bg-BG" sz="2000" dirty="0">
                <a:latin typeface="Arial" panose="020B0604020202020204" pitchFamily="34" charset="0"/>
                <a:cs typeface="Arial" panose="020B0604020202020204" pitchFamily="34" charset="0"/>
              </a:rPr>
              <a:t>)</a:t>
            </a:r>
            <a:r>
              <a:rPr lang="ru-RU" sz="2000" dirty="0"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68</a:t>
            </a:r>
            <a:r>
              <a:rPr lang="ru-RU" sz="2000" b="1" dirty="0">
                <a:latin typeface="Arial" panose="020B0604020202020204" pitchFamily="34" charset="0"/>
                <a:cs typeface="Arial" panose="020B0604020202020204" pitchFamily="34" charset="0"/>
              </a:rPr>
              <a:t> %</a:t>
            </a:r>
            <a:r>
              <a:rPr lang="en-US" sz="2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algn="just"/>
            <a:endParaRPr lang="en-US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just"/>
            <a:endParaRPr lang="ru-RU" sz="20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9" name="Footer Placeholder 8">
            <a:extLst>
              <a:ext uri="{FF2B5EF4-FFF2-40B4-BE49-F238E27FC236}">
                <a16:creationId xmlns:a16="http://schemas.microsoft.com/office/drawing/2014/main" id="{149DAA4C-C2E2-4F73-B143-8E57885B3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38201" y="6356350"/>
            <a:ext cx="11040034" cy="365125"/>
          </a:xfrm>
        </p:spPr>
        <p:txBody>
          <a:bodyPr/>
          <a:lstStyle/>
          <a:p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r>
              <a:rPr lang="bg-BG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по договор </a:t>
            </a:r>
            <a:r>
              <a:rPr lang="ru-RU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BG-RRP-2.013-0001-C0</a:t>
            </a:r>
            <a:r>
              <a:rPr lang="en-US" sz="1000" i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2</a:t>
            </a:r>
            <a:endParaRPr lang="bg-BG" sz="1000" i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6778954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857D459B-20B9-FA20-FE1A-6BDBF1F84F24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79AC10F5-334F-BCA2-77E8-110C01AD43D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93387"/>
            <a:ext cx="10515600" cy="1082499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  <a:r>
              <a:rPr lang="en-GB" sz="1400" b="1" dirty="0">
                <a:latin typeface="Arial Black" panose="020B0A04020102020204" pitchFamily="34" charset="0"/>
              </a:rPr>
              <a:t> </a:t>
            </a:r>
            <a:r>
              <a:rPr lang="bg-BG" sz="1400" b="1" dirty="0">
                <a:latin typeface="Arial Black" panose="020B0A04020102020204" pitchFamily="34" charset="0"/>
              </a:rPr>
              <a:t>3.1.4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F9D1A966-627E-C0B7-BC99-6609ADFCDBE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54868"/>
            <a:ext cx="11789924" cy="5488831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- </a:t>
            </a:r>
            <a:r>
              <a:rPr lang="bg-BG" sz="1400" i="1" dirty="0"/>
              <a:t>40 % напредък</a:t>
            </a:r>
            <a:endParaRPr lang="en-US" sz="1400" i="1" dirty="0"/>
          </a:p>
          <a:p>
            <a:pPr algn="just"/>
            <a:r>
              <a:rPr lang="bg-BG" sz="1400" b="1" dirty="0"/>
              <a:t>Дейност 1.1</a:t>
            </a:r>
            <a:r>
              <a:rPr lang="ru-RU" sz="1400" dirty="0"/>
              <a:t> </a:t>
            </a:r>
            <a:r>
              <a:rPr lang="ru-RU" sz="1400" dirty="0" err="1"/>
              <a:t>Създаване</a:t>
            </a:r>
            <a:r>
              <a:rPr lang="ru-RU" sz="1400" dirty="0"/>
              <a:t> на </a:t>
            </a:r>
            <a:r>
              <a:rPr lang="ru-RU" sz="1400" dirty="0" err="1"/>
              <a:t>възможности</a:t>
            </a:r>
            <a:r>
              <a:rPr lang="ru-RU" sz="1400" dirty="0"/>
              <a:t> за </a:t>
            </a:r>
            <a:r>
              <a:rPr lang="ru-RU" sz="1400" dirty="0" err="1"/>
              <a:t>инженеринг</a:t>
            </a:r>
            <a:r>
              <a:rPr lang="ru-RU" sz="1400" dirty="0"/>
              <a:t> и реинженеринг на </a:t>
            </a:r>
            <a:r>
              <a:rPr lang="ru-RU" sz="1400" dirty="0" err="1"/>
              <a:t>високотехнологични</a:t>
            </a:r>
            <a:r>
              <a:rPr lang="ru-RU" sz="1400" dirty="0"/>
              <a:t> </a:t>
            </a:r>
            <a:r>
              <a:rPr lang="ru-RU" sz="1400" dirty="0" err="1"/>
              <a:t>базови</a:t>
            </a:r>
            <a:r>
              <a:rPr lang="ru-RU" sz="1400" dirty="0"/>
              <a:t> </a:t>
            </a:r>
            <a:r>
              <a:rPr lang="ru-RU" sz="1400" dirty="0" err="1"/>
              <a:t>елементи</a:t>
            </a:r>
            <a:r>
              <a:rPr lang="ru-RU" sz="1400" dirty="0"/>
              <a:t>, </a:t>
            </a:r>
            <a:r>
              <a:rPr lang="ru-RU" sz="1400" dirty="0" err="1"/>
              <a:t>детайли</a:t>
            </a:r>
            <a:r>
              <a:rPr lang="ru-RU" sz="1400" dirty="0"/>
              <a:t>, </a:t>
            </a:r>
            <a:r>
              <a:rPr lang="ru-RU" sz="1400" dirty="0" err="1"/>
              <a:t>възли</a:t>
            </a:r>
            <a:r>
              <a:rPr lang="ru-RU" sz="1400" dirty="0"/>
              <a:t> и оборудване, с </a:t>
            </a:r>
            <a:r>
              <a:rPr lang="ru-RU" sz="1400" dirty="0" err="1"/>
              <a:t>използване</a:t>
            </a:r>
            <a:r>
              <a:rPr lang="ru-RU" sz="1400" dirty="0"/>
              <a:t> на чисти технологии. </a:t>
            </a:r>
            <a:r>
              <a:rPr lang="ru-RU" sz="1400" dirty="0" err="1"/>
              <a:t>Възстановяване</a:t>
            </a:r>
            <a:r>
              <a:rPr lang="ru-RU" sz="1400" dirty="0"/>
              <a:t> и модернизация на </a:t>
            </a:r>
            <a:r>
              <a:rPr lang="ru-RU" sz="1400" dirty="0" err="1"/>
              <a:t>лабораторната</a:t>
            </a:r>
            <a:r>
              <a:rPr lang="ru-RU" sz="1400" dirty="0"/>
              <a:t> инфраструктура и </a:t>
            </a:r>
            <a:r>
              <a:rPr lang="ru-RU" sz="1400" dirty="0" err="1"/>
              <a:t>технологичното</a:t>
            </a:r>
            <a:r>
              <a:rPr lang="ru-RU" sz="1400" dirty="0"/>
              <a:t> оборудване, </a:t>
            </a:r>
            <a:r>
              <a:rPr lang="ru-RU" sz="1400" dirty="0" err="1"/>
              <a:t>които</a:t>
            </a:r>
            <a:r>
              <a:rPr lang="ru-RU" sz="1400" dirty="0"/>
              <a:t> да </a:t>
            </a:r>
            <a:r>
              <a:rPr lang="ru-RU" sz="1400" dirty="0" err="1"/>
              <a:t>дадат</a:t>
            </a:r>
            <a:r>
              <a:rPr lang="ru-RU" sz="1400" dirty="0"/>
              <a:t> </a:t>
            </a:r>
            <a:r>
              <a:rPr lang="ru-RU" sz="1400" dirty="0" err="1"/>
              <a:t>възможност</a:t>
            </a:r>
            <a:r>
              <a:rPr lang="ru-RU" sz="1400" dirty="0"/>
              <a:t> за </a:t>
            </a:r>
            <a:r>
              <a:rPr lang="ru-RU" sz="1400" dirty="0" err="1"/>
              <a:t>изследователска</a:t>
            </a:r>
            <a:r>
              <a:rPr lang="ru-RU" sz="1400" dirty="0"/>
              <a:t> </a:t>
            </a:r>
            <a:r>
              <a:rPr lang="ru-RU" sz="1400" dirty="0" err="1"/>
              <a:t>дейност</a:t>
            </a:r>
            <a:r>
              <a:rPr lang="ru-RU" sz="1400" dirty="0"/>
              <a:t> с </a:t>
            </a:r>
            <a:r>
              <a:rPr lang="ru-RU" sz="1400" dirty="0" err="1"/>
              <a:t>висока</a:t>
            </a:r>
            <a:r>
              <a:rPr lang="ru-RU" sz="1400" dirty="0"/>
              <a:t> </a:t>
            </a:r>
            <a:r>
              <a:rPr lang="ru-RU" sz="1400" dirty="0" err="1"/>
              <a:t>добавена</a:t>
            </a:r>
            <a:r>
              <a:rPr lang="ru-RU" sz="1400" dirty="0"/>
              <a:t> </a:t>
            </a:r>
            <a:r>
              <a:rPr lang="ru-RU" sz="1400" dirty="0" err="1"/>
              <a:t>стойност</a:t>
            </a:r>
            <a:r>
              <a:rPr lang="ru-RU" sz="1400" dirty="0"/>
              <a:t>. </a:t>
            </a:r>
            <a:r>
              <a:rPr lang="ru-RU" sz="1400" dirty="0" err="1"/>
              <a:t>Разработваната</a:t>
            </a:r>
            <a:r>
              <a:rPr lang="ru-RU" sz="1400" dirty="0"/>
              <a:t> чиста </a:t>
            </a:r>
            <a:r>
              <a:rPr lang="ru-RU" sz="1400" dirty="0" err="1"/>
              <a:t>интегрирана</a:t>
            </a:r>
            <a:r>
              <a:rPr lang="ru-RU" sz="1400" dirty="0"/>
              <a:t> верига от: CAD </a:t>
            </a:r>
            <a:r>
              <a:rPr lang="ru-RU" sz="1400" dirty="0" err="1"/>
              <a:t>проектиране</a:t>
            </a:r>
            <a:r>
              <a:rPr lang="ru-RU" sz="1400" dirty="0"/>
              <a:t>/</a:t>
            </a:r>
            <a:r>
              <a:rPr lang="ru-RU" sz="1400" dirty="0" err="1"/>
              <a:t>сканиране</a:t>
            </a:r>
            <a:r>
              <a:rPr lang="ru-RU" sz="1400" dirty="0"/>
              <a:t>; послойно </a:t>
            </a:r>
            <a:r>
              <a:rPr lang="ru-RU" sz="1400" dirty="0" err="1"/>
              <a:t>изграждане</a:t>
            </a:r>
            <a:r>
              <a:rPr lang="ru-RU" sz="1400" dirty="0"/>
              <a:t> на </a:t>
            </a:r>
            <a:r>
              <a:rPr lang="ru-RU" sz="1400" dirty="0" err="1"/>
              <a:t>леярски</a:t>
            </a:r>
            <a:r>
              <a:rPr lang="ru-RU" sz="1400" dirty="0"/>
              <a:t> модели; </a:t>
            </a:r>
            <a:r>
              <a:rPr lang="ru-RU" sz="1400" dirty="0" err="1"/>
              <a:t>прецизно</a:t>
            </a:r>
            <a:r>
              <a:rPr lang="ru-RU" sz="1400" dirty="0"/>
              <a:t> </a:t>
            </a:r>
            <a:r>
              <a:rPr lang="ru-RU" sz="1400" dirty="0" err="1"/>
              <a:t>вакуумно</a:t>
            </a:r>
            <a:r>
              <a:rPr lang="ru-RU" sz="1400" dirty="0"/>
              <a:t> </a:t>
            </a:r>
            <a:r>
              <a:rPr lang="ru-RU" sz="1400" dirty="0" err="1"/>
              <a:t>леене</a:t>
            </a:r>
            <a:r>
              <a:rPr lang="ru-RU" sz="1400" dirty="0"/>
              <a:t> в </a:t>
            </a:r>
            <a:r>
              <a:rPr lang="ru-RU" sz="1400" dirty="0" err="1"/>
              <a:t>керамични</a:t>
            </a:r>
            <a:r>
              <a:rPr lang="ru-RU" sz="1400" dirty="0"/>
              <a:t> блок-</a:t>
            </a:r>
            <a:r>
              <a:rPr lang="ru-RU" sz="1400" dirty="0" err="1"/>
              <a:t>форми</a:t>
            </a:r>
            <a:r>
              <a:rPr lang="ru-RU" sz="1400" dirty="0"/>
              <a:t>. </a:t>
            </a:r>
            <a:r>
              <a:rPr lang="ru-RU" sz="1400" dirty="0" err="1"/>
              <a:t>Изследване</a:t>
            </a:r>
            <a:r>
              <a:rPr lang="ru-RU" sz="1400" dirty="0"/>
              <a:t> на </a:t>
            </a:r>
            <a:r>
              <a:rPr lang="ru-RU" sz="1400" dirty="0" err="1"/>
              <a:t>процеси</a:t>
            </a:r>
            <a:r>
              <a:rPr lang="ru-RU" sz="1400" dirty="0"/>
              <a:t>, </a:t>
            </a:r>
            <a:r>
              <a:rPr lang="ru-RU" sz="1400" dirty="0" err="1"/>
              <a:t>базирани</a:t>
            </a:r>
            <a:r>
              <a:rPr lang="ru-RU" sz="1400" dirty="0"/>
              <a:t> на обработка на </a:t>
            </a:r>
            <a:r>
              <a:rPr lang="ru-RU" sz="1400" dirty="0" err="1"/>
              <a:t>повърхности</a:t>
            </a:r>
            <a:r>
              <a:rPr lang="ru-RU" sz="1400" dirty="0"/>
              <a:t> с </a:t>
            </a:r>
            <a:r>
              <a:rPr lang="ru-RU" sz="1400" dirty="0" err="1"/>
              <a:t>високоенергийни</a:t>
            </a:r>
            <a:r>
              <a:rPr lang="ru-RU" sz="1400" dirty="0"/>
              <a:t> </a:t>
            </a:r>
            <a:r>
              <a:rPr lang="ru-RU" sz="1400" dirty="0" err="1"/>
              <a:t>потоци</a:t>
            </a:r>
            <a:r>
              <a:rPr lang="ru-RU" sz="1400" dirty="0"/>
              <a:t> - </a:t>
            </a:r>
            <a:r>
              <a:rPr lang="ru-RU" sz="1400" dirty="0" err="1"/>
              <a:t>лазерно</a:t>
            </a:r>
            <a:r>
              <a:rPr lang="ru-RU" sz="1400" dirty="0"/>
              <a:t> </a:t>
            </a:r>
            <a:r>
              <a:rPr lang="ru-RU" sz="1400" dirty="0" err="1"/>
              <a:t>обработване</a:t>
            </a:r>
            <a:r>
              <a:rPr lang="ru-RU" sz="1400" dirty="0"/>
              <a:t> и </a:t>
            </a:r>
            <a:r>
              <a:rPr lang="ru-RU" sz="1400" dirty="0" err="1"/>
              <a:t>гравиране</a:t>
            </a:r>
            <a:r>
              <a:rPr lang="ru-RU" sz="1400" dirty="0"/>
              <a:t> на </a:t>
            </a:r>
            <a:r>
              <a:rPr lang="ru-RU" sz="1400" dirty="0" err="1"/>
              <a:t>различни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;</a:t>
            </a:r>
          </a:p>
          <a:p>
            <a:pPr algn="just"/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en-US" sz="1400" dirty="0"/>
              <a:t>- </a:t>
            </a: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algn="just">
              <a:spcBef>
                <a:spcPts val="600"/>
              </a:spcBef>
            </a:pPr>
            <a:r>
              <a:rPr lang="ru-RU" sz="1400" dirty="0"/>
              <a:t> </a:t>
            </a:r>
            <a:r>
              <a:rPr lang="bg-BG" sz="1400" b="1" dirty="0"/>
              <a:t>Отчитан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en-US" sz="1400" dirty="0"/>
              <a:t> 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algn="just">
              <a:spcBef>
                <a:spcPts val="600"/>
              </a:spcBef>
            </a:pPr>
            <a:endParaRPr lang="en-US" sz="1400" dirty="0"/>
          </a:p>
          <a:p>
            <a:pPr algn="just">
              <a:spcBef>
                <a:spcPts val="600"/>
              </a:spcBef>
            </a:pPr>
            <a:r>
              <a:rPr lang="bg-BG" sz="1400" dirty="0"/>
              <a:t>Процент на изпълнение: 3</a:t>
            </a:r>
            <a:r>
              <a:rPr lang="en-US" sz="1400" dirty="0"/>
              <a:t>0</a:t>
            </a:r>
            <a:r>
              <a:rPr lang="bg-BG" sz="1400" dirty="0"/>
              <a:t> %</a:t>
            </a:r>
          </a:p>
          <a:p>
            <a:pPr algn="just">
              <a:spcBef>
                <a:spcPts val="600"/>
              </a:spcBef>
            </a:pPr>
            <a:r>
              <a:rPr lang="bg-BG" sz="1400" dirty="0"/>
              <a:t>Бр. реализирани научни публикации ЗА ПЕРИОДА: 0</a:t>
            </a:r>
          </a:p>
          <a:p>
            <a:pPr algn="just">
              <a:spcBef>
                <a:spcPts val="600"/>
              </a:spcBef>
            </a:pPr>
            <a:r>
              <a:rPr lang="bg-BG" sz="1400" dirty="0"/>
              <a:t>Бр. други планирани научни публикации: 2 </a:t>
            </a: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A0C0D5B4-62C4-2B74-9654-D9E7CCCD4E5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5559220B-FD53-2FC4-2027-CFC52713C8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09041357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B008A6F1-09A1-47EE-9FA1-894F3EC4B58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83660"/>
            <a:ext cx="10515600" cy="1092226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CE6E2140-7C51-47BE-BD47-7E79AF2EFD5D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62647" y="1459149"/>
            <a:ext cx="11673191" cy="5321030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- </a:t>
            </a:r>
            <a:r>
              <a:rPr lang="bg-BG" sz="1400" i="1" dirty="0"/>
              <a:t>40 % напредък</a:t>
            </a:r>
            <a:endParaRPr lang="en-US" sz="1400" i="1" dirty="0"/>
          </a:p>
          <a:p>
            <a:pPr algn="just"/>
            <a:r>
              <a:rPr lang="bg-BG" sz="1400" b="1" dirty="0"/>
              <a:t>Дейност 1.2</a:t>
            </a:r>
            <a:r>
              <a:rPr lang="ru-RU" sz="1400" dirty="0"/>
              <a:t>. </a:t>
            </a:r>
            <a:r>
              <a:rPr lang="ru-RU" sz="1400" dirty="0" err="1"/>
              <a:t>Използване</a:t>
            </a:r>
            <a:r>
              <a:rPr lang="ru-RU" sz="1400" dirty="0"/>
              <a:t> на </a:t>
            </a:r>
            <a:r>
              <a:rPr lang="ru-RU" sz="1400" dirty="0" err="1"/>
              <a:t>съвременни</a:t>
            </a:r>
            <a:r>
              <a:rPr lang="ru-RU" sz="1400" dirty="0"/>
              <a:t> </a:t>
            </a:r>
            <a:r>
              <a:rPr lang="ru-RU" sz="1400" dirty="0" err="1"/>
              <a:t>методи</a:t>
            </a:r>
            <a:r>
              <a:rPr lang="ru-RU" sz="1400" dirty="0"/>
              <a:t> и технологии за </a:t>
            </a:r>
            <a:r>
              <a:rPr lang="ru-RU" sz="1400" dirty="0" err="1"/>
              <a:t>заваряване</a:t>
            </a:r>
            <a:r>
              <a:rPr lang="ru-RU" sz="1400" dirty="0"/>
              <a:t> на </a:t>
            </a:r>
            <a:r>
              <a:rPr lang="ru-RU" sz="1400" dirty="0" err="1"/>
              <a:t>материалите</a:t>
            </a:r>
            <a:r>
              <a:rPr lang="ru-RU" sz="1400" dirty="0"/>
              <a:t>, в </a:t>
            </a:r>
            <a:r>
              <a:rPr lang="ru-RU" sz="1400" dirty="0" err="1"/>
              <a:t>това</a:t>
            </a:r>
            <a:r>
              <a:rPr lang="ru-RU" sz="1400" dirty="0"/>
              <a:t> число на </a:t>
            </a:r>
            <a:r>
              <a:rPr lang="ru-RU" sz="1400" dirty="0" err="1"/>
              <a:t>металургично</a:t>
            </a:r>
            <a:r>
              <a:rPr lang="ru-RU" sz="1400" dirty="0"/>
              <a:t> </a:t>
            </a:r>
            <a:r>
              <a:rPr lang="ru-RU" sz="1400" dirty="0" err="1"/>
              <a:t>несъвместими</a:t>
            </a:r>
            <a:r>
              <a:rPr lang="ru-RU" sz="1400" dirty="0"/>
              <a:t> </a:t>
            </a:r>
            <a:r>
              <a:rPr lang="ru-RU" sz="1400" dirty="0" err="1"/>
              <a:t>материали</a:t>
            </a:r>
            <a:r>
              <a:rPr lang="ru-RU" sz="1400" dirty="0"/>
              <a:t> и </a:t>
            </a:r>
            <a:r>
              <a:rPr lang="ru-RU" sz="1400" dirty="0" err="1"/>
              <a:t>такива</a:t>
            </a:r>
            <a:r>
              <a:rPr lang="ru-RU" sz="1400" dirty="0"/>
              <a:t> </a:t>
            </a:r>
            <a:r>
              <a:rPr lang="ru-RU" sz="1400" dirty="0" err="1"/>
              <a:t>със</a:t>
            </a:r>
            <a:r>
              <a:rPr lang="ru-RU" sz="1400" dirty="0"/>
              <a:t> </a:t>
            </a:r>
            <a:r>
              <a:rPr lang="ru-RU" sz="1400" dirty="0" err="1"/>
              <a:t>специфични</a:t>
            </a:r>
            <a:r>
              <a:rPr lang="ru-RU" sz="1400" dirty="0"/>
              <a:t> комбинации от свойства чрез </a:t>
            </a:r>
            <a:r>
              <a:rPr lang="ru-RU" sz="1400" dirty="0" err="1"/>
              <a:t>заваряване</a:t>
            </a:r>
            <a:r>
              <a:rPr lang="ru-RU" sz="1400" dirty="0"/>
              <a:t> с </a:t>
            </a:r>
            <a:r>
              <a:rPr lang="ru-RU" sz="1400" dirty="0" err="1"/>
              <a:t>триене</a:t>
            </a:r>
            <a:r>
              <a:rPr lang="ru-RU" sz="1400" dirty="0"/>
              <a:t> и </a:t>
            </a:r>
            <a:r>
              <a:rPr lang="ru-RU" sz="1400" dirty="0" err="1"/>
              <a:t>разбъркване</a:t>
            </a:r>
            <a:r>
              <a:rPr lang="ru-RU" sz="1400" dirty="0"/>
              <a:t> - “</a:t>
            </a:r>
            <a:r>
              <a:rPr lang="ru-RU" sz="1400" dirty="0" err="1"/>
              <a:t>Friction</a:t>
            </a:r>
            <a:r>
              <a:rPr lang="ru-RU" sz="1400" dirty="0"/>
              <a:t> </a:t>
            </a:r>
            <a:r>
              <a:rPr lang="ru-RU" sz="1400" dirty="0" err="1"/>
              <a:t>Stir</a:t>
            </a:r>
            <a:r>
              <a:rPr lang="ru-RU" sz="1400" dirty="0"/>
              <a:t> </a:t>
            </a:r>
            <a:r>
              <a:rPr lang="ru-RU" sz="1400" dirty="0" err="1"/>
              <a:t>Welding</a:t>
            </a:r>
            <a:r>
              <a:rPr lang="ru-RU" sz="1400" dirty="0"/>
              <a:t>” (FSW).</a:t>
            </a:r>
          </a:p>
          <a:p>
            <a:pPr algn="just"/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algn="just"/>
            <a:r>
              <a:rPr lang="bg-BG" sz="1400" b="1" dirty="0"/>
              <a:t>Отчитан резултат</a:t>
            </a:r>
            <a:r>
              <a:rPr lang="bg-BG" sz="1400" dirty="0"/>
              <a:t>: 4 бр. научни публикации във </a:t>
            </a:r>
            <a:r>
              <a:rPr lang="en-US" sz="1400" dirty="0" err="1"/>
              <a:t>WoS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algn="just"/>
            <a:r>
              <a:rPr lang="bg-BG" sz="1400" dirty="0"/>
              <a:t>Процент на изпълнение: 50 %</a:t>
            </a:r>
          </a:p>
          <a:p>
            <a:pPr algn="just"/>
            <a:r>
              <a:rPr lang="bg-BG" sz="1400" dirty="0"/>
              <a:t>Бр. реализирани научни публикации ЗА ПЕРИОДА : 3</a:t>
            </a:r>
          </a:p>
          <a:p>
            <a:pPr algn="just"/>
            <a:r>
              <a:rPr lang="bg-BG" sz="1400" dirty="0"/>
              <a:t>Бр. други планирани научни публикации: 4</a:t>
            </a: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4CE0E426-3BD6-4506-9E51-420132C3F046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1D1A3D50-38BD-1EEF-05D9-B09195C1190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0406678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E3DC4E1-B59F-0F8C-9598-21E4D24C66D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32D5DA8B-B320-D3E2-3CA5-E83E92250B6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573933"/>
            <a:ext cx="10515600" cy="1101954"/>
          </a:xfrm>
        </p:spPr>
        <p:txBody>
          <a:bodyPr>
            <a:normAutofit/>
          </a:bodyPr>
          <a:lstStyle/>
          <a:p>
            <a:r>
              <a:rPr lang="bg-BG" sz="1400" b="1" dirty="0">
                <a:latin typeface="Arial Black" panose="020B0A04020102020204" pitchFamily="34" charset="0"/>
              </a:rPr>
              <a:t>ИЗПЪЛНЕНИЕ НА РАБОТНАТА ПРОГРАМА НА НАУЧНАТА ГРУПА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3FBEC88D-BC3D-F225-784D-3A255D0C2C7E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252919" y="1273089"/>
            <a:ext cx="11692647" cy="4903874"/>
          </a:xfrm>
        </p:spPr>
        <p:txBody>
          <a:bodyPr>
            <a:noAutofit/>
          </a:bodyPr>
          <a:lstStyle/>
          <a:p>
            <a:pPr marL="0" indent="0" algn="just">
              <a:buNone/>
            </a:pPr>
            <a:r>
              <a:rPr lang="ru-RU" sz="1400" b="1" i="1" dirty="0"/>
              <a:t>WP1</a:t>
            </a:r>
            <a:r>
              <a:rPr lang="en-US" sz="1400" b="1" i="1" dirty="0"/>
              <a:t> </a:t>
            </a:r>
            <a:r>
              <a:rPr lang="ru-RU" sz="1400" i="1" dirty="0" err="1"/>
              <a:t>Цифрови</a:t>
            </a:r>
            <a:r>
              <a:rPr lang="ru-RU" sz="1400" i="1" dirty="0"/>
              <a:t> </a:t>
            </a:r>
            <a:r>
              <a:rPr lang="ru-RU" sz="1400" i="1" dirty="0" err="1"/>
              <a:t>индустриални</a:t>
            </a:r>
            <a:r>
              <a:rPr lang="ru-RU" sz="1400" i="1" dirty="0"/>
              <a:t> </a:t>
            </a:r>
            <a:r>
              <a:rPr lang="ru-RU" sz="1400" i="1" dirty="0" err="1"/>
              <a:t>производствени</a:t>
            </a:r>
            <a:r>
              <a:rPr lang="ru-RU" sz="1400" i="1" dirty="0"/>
              <a:t> </a:t>
            </a:r>
            <a:r>
              <a:rPr lang="ru-RU" sz="1400" i="1" dirty="0" err="1"/>
              <a:t>системи</a:t>
            </a:r>
            <a:r>
              <a:rPr lang="ru-RU" sz="1400" i="1" dirty="0"/>
              <a:t>, бързо прототипиране и производство на изделия и </a:t>
            </a:r>
            <a:r>
              <a:rPr lang="ru-RU" sz="1400" i="1" dirty="0" err="1"/>
              <a:t>инструменти</a:t>
            </a:r>
            <a:r>
              <a:rPr lang="ru-RU" sz="1400" i="1" dirty="0"/>
              <a:t>, чрез </a:t>
            </a:r>
            <a:r>
              <a:rPr lang="ru-RU" sz="1400" i="1" dirty="0" err="1"/>
              <a:t>съвременни</a:t>
            </a:r>
            <a:r>
              <a:rPr lang="ru-RU" sz="1400" i="1" dirty="0"/>
              <a:t> </a:t>
            </a:r>
            <a:r>
              <a:rPr lang="ru-RU" sz="1400" i="1" dirty="0" err="1"/>
              <a:t>методи</a:t>
            </a:r>
            <a:r>
              <a:rPr lang="ru-RU" sz="1400" i="1" dirty="0"/>
              <a:t>. </a:t>
            </a:r>
            <a:r>
              <a:rPr lang="ru-RU" sz="1400" i="1" dirty="0" err="1"/>
              <a:t>Обработване</a:t>
            </a:r>
            <a:r>
              <a:rPr lang="ru-RU" sz="1400" i="1" dirty="0"/>
              <a:t> на </a:t>
            </a:r>
            <a:r>
              <a:rPr lang="ru-RU" sz="1400" i="1" dirty="0" err="1"/>
              <a:t>материали</a:t>
            </a:r>
            <a:r>
              <a:rPr lang="ru-RU" sz="1400" i="1" dirty="0"/>
              <a:t> и </a:t>
            </a:r>
            <a:r>
              <a:rPr lang="ru-RU" sz="1400" i="1" dirty="0" err="1"/>
              <a:t>получаване</a:t>
            </a:r>
            <a:r>
              <a:rPr lang="ru-RU" sz="1400" i="1" dirty="0"/>
              <a:t> на </a:t>
            </a:r>
            <a:r>
              <a:rPr lang="ru-RU" sz="1400" i="1" dirty="0" err="1"/>
              <a:t>слоеве</a:t>
            </a:r>
            <a:r>
              <a:rPr lang="ru-RU" sz="1400" i="1" dirty="0"/>
              <a:t> и </a:t>
            </a:r>
            <a:r>
              <a:rPr lang="ru-RU" sz="1400" i="1" dirty="0" err="1"/>
              <a:t>покрития</a:t>
            </a:r>
            <a:r>
              <a:rPr lang="ru-RU" sz="1400" i="1" dirty="0"/>
              <a:t>, </a:t>
            </a:r>
            <a:r>
              <a:rPr lang="ru-RU" sz="1400" i="1" dirty="0" err="1"/>
              <a:t>използвайки</a:t>
            </a:r>
            <a:r>
              <a:rPr lang="ru-RU" sz="1400" i="1" dirty="0"/>
              <a:t> </a:t>
            </a:r>
            <a:r>
              <a:rPr lang="ru-RU" sz="1400" i="1" dirty="0" err="1"/>
              <a:t>методите</a:t>
            </a:r>
            <a:r>
              <a:rPr lang="ru-RU" sz="1400" i="1" dirty="0"/>
              <a:t> на </a:t>
            </a:r>
            <a:r>
              <a:rPr lang="ru-RU" sz="1400" i="1" dirty="0" err="1"/>
              <a:t>физично</a:t>
            </a:r>
            <a:r>
              <a:rPr lang="ru-RU" sz="1400" i="1" dirty="0"/>
              <a:t> </a:t>
            </a:r>
            <a:r>
              <a:rPr lang="ru-RU" sz="1400" i="1" dirty="0" err="1"/>
              <a:t>парово</a:t>
            </a:r>
            <a:r>
              <a:rPr lang="ru-RU" sz="1400" i="1" dirty="0"/>
              <a:t> </a:t>
            </a:r>
            <a:r>
              <a:rPr lang="ru-RU" sz="1400" i="1" dirty="0" err="1"/>
              <a:t>отлагане</a:t>
            </a:r>
            <a:r>
              <a:rPr lang="ru-RU" sz="1400" i="1" dirty="0"/>
              <a:t> (PVD) - </a:t>
            </a:r>
            <a:r>
              <a:rPr lang="bg-BG" sz="1400" i="1" dirty="0"/>
              <a:t>40 % напредък</a:t>
            </a:r>
            <a:endParaRPr lang="en-US" sz="1400" i="1" dirty="0"/>
          </a:p>
          <a:p>
            <a:pPr algn="l"/>
            <a:r>
              <a:rPr lang="bg-BG" sz="1400" b="1" dirty="0"/>
              <a:t>Дейност </a:t>
            </a:r>
            <a:r>
              <a:rPr lang="ru-RU" sz="1400" b="1" dirty="0"/>
              <a:t>1.3. </a:t>
            </a:r>
            <a:r>
              <a:rPr lang="ru-RU" sz="1400" dirty="0"/>
              <a:t>Развитие на </a:t>
            </a:r>
            <a:r>
              <a:rPr lang="ru-RU" sz="1400" dirty="0" err="1"/>
              <a:t>високоефективни</a:t>
            </a:r>
            <a:r>
              <a:rPr lang="ru-RU" sz="1400" dirty="0"/>
              <a:t> и </a:t>
            </a:r>
            <a:r>
              <a:rPr lang="ru-RU" sz="1400" dirty="0" err="1"/>
              <a:t>еколого-ориентирани</a:t>
            </a:r>
            <a:r>
              <a:rPr lang="ru-RU" sz="1400" dirty="0"/>
              <a:t> PVD технологии за </a:t>
            </a:r>
            <a:r>
              <a:rPr lang="ru-RU" sz="1400" dirty="0" err="1"/>
              <a:t>получаване</a:t>
            </a:r>
            <a:r>
              <a:rPr lang="ru-RU" sz="1400" dirty="0"/>
              <a:t> на </a:t>
            </a:r>
            <a:r>
              <a:rPr lang="ru-RU" sz="1400" dirty="0" err="1"/>
              <a:t>функционални</a:t>
            </a:r>
            <a:r>
              <a:rPr lang="ru-RU" sz="1400" dirty="0"/>
              <a:t> наноструктурирани </a:t>
            </a:r>
            <a:r>
              <a:rPr lang="ru-RU" sz="1400" dirty="0" err="1"/>
              <a:t>покрития</a:t>
            </a:r>
            <a:r>
              <a:rPr lang="ru-RU" sz="1400" dirty="0"/>
              <a:t> с приложение в </a:t>
            </a:r>
            <a:r>
              <a:rPr lang="ru-RU" sz="1400" dirty="0" err="1"/>
              <a:t>машиностроенето</a:t>
            </a:r>
            <a:r>
              <a:rPr lang="ru-RU" sz="1400" dirty="0"/>
              <a:t> и </a:t>
            </a:r>
            <a:r>
              <a:rPr lang="ru-RU" sz="1400" dirty="0" err="1"/>
              <a:t>биомедицината</a:t>
            </a:r>
            <a:r>
              <a:rPr lang="ru-RU" sz="1400" dirty="0"/>
              <a:t>. </a:t>
            </a:r>
            <a:r>
              <a:rPr lang="ru-RU" sz="1400" dirty="0" err="1"/>
              <a:t>Модернизиране</a:t>
            </a:r>
            <a:r>
              <a:rPr lang="ru-RU" sz="1400" dirty="0"/>
              <a:t> на </a:t>
            </a:r>
            <a:r>
              <a:rPr lang="ru-RU" sz="1400" dirty="0" err="1"/>
              <a:t>лабораторната</a:t>
            </a:r>
            <a:r>
              <a:rPr lang="ru-RU" sz="1400" dirty="0"/>
              <a:t> инфраструктура и </a:t>
            </a:r>
            <a:r>
              <a:rPr lang="ru-RU" sz="1400" dirty="0" err="1"/>
              <a:t>технологичното</a:t>
            </a:r>
            <a:r>
              <a:rPr lang="ru-RU" sz="1400" dirty="0"/>
              <a:t> оборудване с цел </a:t>
            </a:r>
            <a:r>
              <a:rPr lang="ru-RU" sz="1400" dirty="0" err="1"/>
              <a:t>получаване</a:t>
            </a:r>
            <a:r>
              <a:rPr lang="ru-RU" sz="1400" dirty="0"/>
              <a:t> и </a:t>
            </a:r>
            <a:r>
              <a:rPr lang="ru-RU" sz="1400" dirty="0" err="1"/>
              <a:t>изследване</a:t>
            </a:r>
            <a:r>
              <a:rPr lang="ru-RU" sz="1400" dirty="0"/>
              <a:t> на </a:t>
            </a:r>
            <a:r>
              <a:rPr lang="ru-RU" sz="1400" dirty="0" err="1"/>
              <a:t>висококачествени</a:t>
            </a:r>
            <a:r>
              <a:rPr lang="ru-RU" sz="1400" dirty="0"/>
              <a:t> </a:t>
            </a:r>
            <a:r>
              <a:rPr lang="ru-RU" sz="1400" dirty="0" err="1"/>
              <a:t>кондензати</a:t>
            </a:r>
            <a:r>
              <a:rPr lang="ru-RU" sz="1400" dirty="0"/>
              <a:t> с </a:t>
            </a:r>
            <a:r>
              <a:rPr lang="ru-RU" sz="1400" dirty="0" err="1"/>
              <a:t>висока</a:t>
            </a:r>
            <a:r>
              <a:rPr lang="ru-RU" sz="1400" dirty="0"/>
              <a:t> </a:t>
            </a:r>
            <a:r>
              <a:rPr lang="ru-RU" sz="1400" dirty="0" err="1"/>
              <a:t>адхезионна</a:t>
            </a:r>
            <a:r>
              <a:rPr lang="ru-RU" sz="1400" dirty="0"/>
              <a:t> </a:t>
            </a:r>
            <a:r>
              <a:rPr lang="ru-RU" sz="1400" dirty="0" err="1"/>
              <a:t>якост</a:t>
            </a:r>
            <a:r>
              <a:rPr lang="ru-RU" sz="1400" dirty="0"/>
              <a:t> и </a:t>
            </a:r>
            <a:r>
              <a:rPr lang="ru-RU" sz="1400" dirty="0" err="1"/>
              <a:t>други</a:t>
            </a:r>
            <a:r>
              <a:rPr lang="ru-RU" sz="1400" dirty="0"/>
              <a:t> </a:t>
            </a:r>
            <a:r>
              <a:rPr lang="ru-RU" sz="1400" dirty="0" err="1"/>
              <a:t>желани</a:t>
            </a:r>
            <a:r>
              <a:rPr lang="ru-RU" sz="1400" dirty="0"/>
              <a:t> </a:t>
            </a:r>
            <a:r>
              <a:rPr lang="ru-RU" sz="1400" dirty="0" err="1"/>
              <a:t>функционални</a:t>
            </a:r>
            <a:r>
              <a:rPr lang="ru-RU" sz="1400" dirty="0"/>
              <a:t> свойства.</a:t>
            </a:r>
          </a:p>
          <a:p>
            <a:pPr algn="just"/>
            <a:r>
              <a:rPr lang="bg-BG" sz="1400" b="1" dirty="0"/>
              <a:t>Очакван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информация за </a:t>
            </a:r>
            <a:r>
              <a:rPr lang="ru-RU" sz="1400" dirty="0" err="1"/>
              <a:t>технологичните</a:t>
            </a:r>
            <a:r>
              <a:rPr lang="ru-RU" sz="1400" dirty="0"/>
              <a:t> </a:t>
            </a:r>
            <a:r>
              <a:rPr lang="ru-RU" sz="1400" dirty="0" err="1"/>
              <a:t>възможности</a:t>
            </a:r>
            <a:r>
              <a:rPr lang="ru-RU" sz="1400" dirty="0"/>
              <a:t> и </a:t>
            </a:r>
            <a:r>
              <a:rPr lang="ru-RU" sz="1400" dirty="0" err="1"/>
              <a:t>зрялост</a:t>
            </a:r>
            <a:r>
              <a:rPr lang="ru-RU" sz="1400" dirty="0"/>
              <a:t> </a:t>
            </a:r>
            <a:r>
              <a:rPr lang="ru-RU" sz="1400" dirty="0" err="1"/>
              <a:t>наапаратурата</a:t>
            </a:r>
            <a:r>
              <a:rPr lang="ru-RU" sz="1400" dirty="0"/>
              <a:t> и </a:t>
            </a:r>
            <a:r>
              <a:rPr lang="ru-RU" sz="1400" dirty="0" err="1"/>
              <a:t>софтуера</a:t>
            </a:r>
            <a:r>
              <a:rPr lang="ru-RU" sz="1400" dirty="0"/>
              <a:t>.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 </a:t>
            </a:r>
            <a:r>
              <a:rPr lang="ru-RU" sz="1400" dirty="0" err="1"/>
              <a:t>Закупуване</a:t>
            </a:r>
            <a:r>
              <a:rPr lang="ru-RU" sz="1400" dirty="0"/>
              <a:t> /</a:t>
            </a:r>
            <a:r>
              <a:rPr lang="ru-RU" sz="1400" dirty="0" err="1"/>
              <a:t>модернизиране</a:t>
            </a:r>
            <a:r>
              <a:rPr lang="ru-RU" sz="1400" dirty="0"/>
              <a:t>  на научно оборудване, </a:t>
            </a:r>
            <a:r>
              <a:rPr lang="ru-RU" sz="1400" dirty="0" err="1"/>
              <a:t>позволяващо</a:t>
            </a:r>
            <a:r>
              <a:rPr lang="ru-RU" sz="1400" dirty="0"/>
              <a:t> </a:t>
            </a:r>
            <a:r>
              <a:rPr lang="ru-RU" sz="1400" dirty="0" err="1"/>
              <a:t>провеждане</a:t>
            </a:r>
            <a:r>
              <a:rPr lang="ru-RU" sz="1400" dirty="0"/>
              <a:t> на широка гама от </a:t>
            </a:r>
            <a:r>
              <a:rPr lang="ru-RU" sz="1400" dirty="0" err="1"/>
              <a:t>експерименти</a:t>
            </a:r>
            <a:r>
              <a:rPr lang="ru-RU" sz="1400" dirty="0"/>
              <a:t>. -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 err="1"/>
              <a:t>Усвояване</a:t>
            </a:r>
            <a:r>
              <a:rPr lang="ru-RU" sz="1400" dirty="0"/>
              <a:t> на нови знания и умения от обучения персонал.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Провеждане</a:t>
            </a:r>
            <a:r>
              <a:rPr lang="ru-RU" sz="1400" dirty="0"/>
              <a:t> на </a:t>
            </a:r>
            <a:r>
              <a:rPr lang="ru-RU" sz="1400" dirty="0" err="1"/>
              <a:t>високоточни</a:t>
            </a:r>
            <a:r>
              <a:rPr lang="ru-RU" sz="1400" dirty="0"/>
              <a:t> </a:t>
            </a:r>
            <a:r>
              <a:rPr lang="ru-RU" sz="1400" dirty="0" err="1"/>
              <a:t>експерименти</a:t>
            </a:r>
            <a:r>
              <a:rPr lang="ru-RU" sz="1400" dirty="0"/>
              <a:t> и </a:t>
            </a:r>
            <a:r>
              <a:rPr lang="ru-RU" sz="1400" dirty="0" err="1"/>
              <a:t>изследвания</a:t>
            </a:r>
            <a:r>
              <a:rPr lang="ru-RU" sz="1400" dirty="0"/>
              <a:t> с </a:t>
            </a:r>
            <a:r>
              <a:rPr lang="ru-RU" sz="1400" dirty="0" err="1"/>
              <a:t>помощта</a:t>
            </a:r>
            <a:r>
              <a:rPr lang="ru-RU" sz="1400" dirty="0"/>
              <a:t> на </a:t>
            </a:r>
            <a:r>
              <a:rPr lang="ru-RU" sz="1400" dirty="0" err="1"/>
              <a:t>съвременна</a:t>
            </a:r>
            <a:r>
              <a:rPr lang="ru-RU" sz="1400" dirty="0"/>
              <a:t> </a:t>
            </a:r>
            <a:r>
              <a:rPr lang="ru-RU" sz="1400" dirty="0" err="1"/>
              <a:t>апаратура</a:t>
            </a:r>
            <a:r>
              <a:rPr lang="ru-RU" sz="1400" dirty="0"/>
              <a:t> и </a:t>
            </a:r>
            <a:r>
              <a:rPr lang="ru-RU" sz="1400" dirty="0" err="1"/>
              <a:t>софтуер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</a:p>
          <a:p>
            <a:pPr algn="just"/>
            <a:r>
              <a:rPr lang="bg-BG" sz="1400" b="1" dirty="0"/>
              <a:t>Отчитан резултат: </a:t>
            </a:r>
            <a:endParaRPr lang="en-US" sz="1400" b="1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Натрупване</a:t>
            </a:r>
            <a:r>
              <a:rPr lang="ru-RU" sz="1400" dirty="0"/>
              <a:t> на </a:t>
            </a:r>
            <a:r>
              <a:rPr lang="ru-RU" sz="1400" dirty="0" err="1"/>
              <a:t>данни</a:t>
            </a:r>
            <a:r>
              <a:rPr lang="ru-RU" sz="1400" dirty="0"/>
              <a:t> за </a:t>
            </a:r>
            <a:r>
              <a:rPr lang="ru-RU" sz="1400" dirty="0" err="1"/>
              <a:t>оптимални</a:t>
            </a:r>
            <a:r>
              <a:rPr lang="ru-RU" sz="1400" dirty="0"/>
              <a:t> </a:t>
            </a:r>
            <a:r>
              <a:rPr lang="ru-RU" sz="1400" dirty="0" err="1"/>
              <a:t>параметри</a:t>
            </a:r>
            <a:r>
              <a:rPr lang="ru-RU" sz="1400" dirty="0"/>
              <a:t> на </a:t>
            </a:r>
            <a:r>
              <a:rPr lang="ru-RU" sz="1400" dirty="0" err="1"/>
              <a:t>процесите</a:t>
            </a:r>
            <a:r>
              <a:rPr lang="ru-RU" sz="1400" dirty="0"/>
              <a:t>, </a:t>
            </a:r>
            <a:r>
              <a:rPr lang="ru-RU" sz="1400" dirty="0" err="1"/>
              <a:t>изучаване</a:t>
            </a:r>
            <a:r>
              <a:rPr lang="ru-RU" sz="1400" dirty="0"/>
              <a:t> </a:t>
            </a:r>
            <a:r>
              <a:rPr lang="ru-RU" sz="1400" dirty="0" err="1"/>
              <a:t>тяхното</a:t>
            </a:r>
            <a:r>
              <a:rPr lang="ru-RU" sz="1400" dirty="0"/>
              <a:t> влияние </a:t>
            </a:r>
            <a:r>
              <a:rPr lang="ru-RU" sz="1400" dirty="0" err="1"/>
              <a:t>върху</a:t>
            </a:r>
            <a:r>
              <a:rPr lang="ru-RU" sz="1400" dirty="0"/>
              <a:t> </a:t>
            </a:r>
            <a:r>
              <a:rPr lang="ru-RU" sz="1400" dirty="0" err="1"/>
              <a:t>структурата</a:t>
            </a:r>
            <a:r>
              <a:rPr lang="ru-RU" sz="1400" dirty="0"/>
              <a:t>, </a:t>
            </a:r>
            <a:r>
              <a:rPr lang="ru-RU" sz="1400" dirty="0" err="1"/>
              <a:t>свойствата</a:t>
            </a:r>
            <a:r>
              <a:rPr lang="ru-RU" sz="1400" dirty="0"/>
              <a:t> и </a:t>
            </a:r>
            <a:r>
              <a:rPr lang="ru-RU" sz="1400" dirty="0" err="1"/>
              <a:t>качеството</a:t>
            </a:r>
            <a:r>
              <a:rPr lang="ru-RU" sz="1400" dirty="0"/>
              <a:t> на </a:t>
            </a:r>
            <a:r>
              <a:rPr lang="ru-RU" sz="1400" dirty="0" err="1"/>
              <a:t>изследваните</a:t>
            </a:r>
            <a:r>
              <a:rPr lang="ru-RU" sz="1400" dirty="0"/>
              <a:t> </a:t>
            </a:r>
            <a:r>
              <a:rPr lang="ru-RU" sz="1400" dirty="0" err="1"/>
              <a:t>обекти</a:t>
            </a:r>
            <a:r>
              <a:rPr lang="ru-RU" sz="1400" dirty="0"/>
              <a:t>.  </a:t>
            </a:r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r>
              <a:rPr lang="ru-RU" sz="1400" dirty="0"/>
              <a:t>-</a:t>
            </a:r>
            <a:r>
              <a:rPr lang="ru-RU" sz="1400" dirty="0" err="1"/>
              <a:t>Обобщаване</a:t>
            </a:r>
            <a:r>
              <a:rPr lang="ru-RU" sz="1400" dirty="0"/>
              <a:t> на </a:t>
            </a:r>
            <a:r>
              <a:rPr lang="ru-RU" sz="1400" dirty="0" err="1"/>
              <a:t>резултатите</a:t>
            </a:r>
            <a:r>
              <a:rPr lang="ru-RU" sz="1400" dirty="0"/>
              <a:t> и </a:t>
            </a:r>
            <a:r>
              <a:rPr lang="ru-RU" sz="1400" dirty="0" err="1"/>
              <a:t>извеждане</a:t>
            </a:r>
            <a:r>
              <a:rPr lang="ru-RU" sz="1400" dirty="0"/>
              <a:t> на </a:t>
            </a:r>
            <a:r>
              <a:rPr lang="ru-RU" sz="1400" dirty="0" err="1"/>
              <a:t>фундаментални</a:t>
            </a:r>
            <a:r>
              <a:rPr lang="ru-RU" sz="1400" dirty="0"/>
              <a:t> или важни за </a:t>
            </a:r>
            <a:r>
              <a:rPr lang="ru-RU" sz="1400" dirty="0" err="1"/>
              <a:t>практиката</a:t>
            </a:r>
            <a:r>
              <a:rPr lang="ru-RU" sz="1400" dirty="0"/>
              <a:t> зависимости. </a:t>
            </a:r>
            <a:endParaRPr lang="en-US" sz="1400" dirty="0"/>
          </a:p>
          <a:p>
            <a:pPr marL="0" indent="0" algn="just">
              <a:lnSpc>
                <a:spcPct val="100000"/>
              </a:lnSpc>
              <a:spcBef>
                <a:spcPts val="0"/>
              </a:spcBef>
              <a:buNone/>
            </a:pPr>
            <a:endParaRPr lang="ru-RU" sz="1400" dirty="0"/>
          </a:p>
          <a:p>
            <a:pPr algn="just"/>
            <a:r>
              <a:rPr lang="bg-BG" sz="1400" dirty="0"/>
              <a:t>Процент на изпълнение: 50 %</a:t>
            </a:r>
          </a:p>
          <a:p>
            <a:pPr algn="just"/>
            <a:r>
              <a:rPr lang="bg-BG" sz="1400" dirty="0"/>
              <a:t>Бр. реализирани научни публикации ЗА ПЕРИОДА : 2</a:t>
            </a:r>
          </a:p>
          <a:p>
            <a:pPr algn="just"/>
            <a:r>
              <a:rPr lang="bg-BG" sz="1400" dirty="0"/>
              <a:t>Бр. други планирани научни публикации: 2</a:t>
            </a:r>
          </a:p>
          <a:p>
            <a:endParaRPr lang="bg-BG" sz="1400" dirty="0"/>
          </a:p>
          <a:p>
            <a:pPr marL="0" indent="0">
              <a:buNone/>
            </a:pPr>
            <a:endParaRPr lang="bg-BG" sz="1400" dirty="0"/>
          </a:p>
        </p:txBody>
      </p:sp>
      <p:pic>
        <p:nvPicPr>
          <p:cNvPr id="2" name="Picture 1">
            <a:extLst>
              <a:ext uri="{FF2B5EF4-FFF2-40B4-BE49-F238E27FC236}">
                <a16:creationId xmlns:a16="http://schemas.microsoft.com/office/drawing/2014/main" id="{85129C54-C7AD-DD4D-DF19-103C42DA84D8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2376" y="241666"/>
            <a:ext cx="11223812" cy="592052"/>
          </a:xfrm>
          <a:prstGeom prst="rect">
            <a:avLst/>
          </a:prstGeom>
        </p:spPr>
      </p:pic>
      <p:sp>
        <p:nvSpPr>
          <p:cNvPr id="3" name="Footer Placeholder 8">
            <a:extLst>
              <a:ext uri="{FF2B5EF4-FFF2-40B4-BE49-F238E27FC236}">
                <a16:creationId xmlns:a16="http://schemas.microsoft.com/office/drawing/2014/main" id="{6874EB63-A4A0-5497-C38F-9CC4DBE08A1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>
          <a:xfrm>
            <a:off x="8747760" y="6106197"/>
            <a:ext cx="3239959" cy="365125"/>
          </a:xfrm>
        </p:spPr>
        <p:txBody>
          <a:bodyPr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Проект "Русенски изследователски университет", финансиран от Европейския съюз - NextGenerationEU, чрез Националния план за възстановяване и устойчивост на Република България,</a:t>
            </a:r>
            <a:r>
              <a:rPr kumimoji="0" lang="en-US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 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bg-BG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по договор </a:t>
            </a:r>
            <a:r>
              <a:rPr kumimoji="0" lang="ru-RU" sz="1000" b="0" i="1" u="none" strike="noStrike" kern="1200" cap="none" spc="0" normalizeH="0" baseline="0" noProof="0" dirty="0">
                <a:ln>
                  <a:noFill/>
                </a:ln>
                <a:solidFill>
                  <a:prstClr val="black">
                    <a:tint val="75000"/>
                  </a:prstClr>
                </a:solidFill>
                <a:effectLst/>
                <a:uLnTx/>
                <a:uFillTx/>
                <a:latin typeface="Times New Roman" panose="02020603050405020304" pitchFamily="18" charset="0"/>
                <a:ea typeface="+mn-ea"/>
                <a:cs typeface="Times New Roman" panose="02020603050405020304" pitchFamily="18" charset="0"/>
              </a:rPr>
              <a:t>BG-RRP-2.013-0001-C01</a:t>
            </a:r>
            <a:endParaRPr kumimoji="0" lang="bg-BG" sz="1000" b="0" i="1" u="none" strike="noStrike" kern="1200" cap="none" spc="0" normalizeH="0" baseline="0" noProof="0" dirty="0">
              <a:ln>
                <a:noFill/>
              </a:ln>
              <a:solidFill>
                <a:prstClr val="black">
                  <a:tint val="75000"/>
                </a:prstClr>
              </a:solidFill>
              <a:effectLst/>
              <a:uLnTx/>
              <a:uFillTx/>
              <a:latin typeface="Times New Roman" panose="02020603050405020304" pitchFamily="18" charset="0"/>
              <a:ea typeface="+mn-ea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285343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4004</TotalTime>
  <Words>8332</Words>
  <Application>Microsoft Office PowerPoint</Application>
  <PresentationFormat>Widescreen</PresentationFormat>
  <Paragraphs>785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8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6" baseType="lpstr">
      <vt:lpstr>Aptos</vt:lpstr>
      <vt:lpstr>Arial</vt:lpstr>
      <vt:lpstr>Arial Black</vt:lpstr>
      <vt:lpstr>Calibri</vt:lpstr>
      <vt:lpstr>Calibri Light</vt:lpstr>
      <vt:lpstr>Symbol</vt:lpstr>
      <vt:lpstr>Times New Roman</vt:lpstr>
      <vt:lpstr>Wingdings</vt:lpstr>
      <vt:lpstr>Office Theme</vt:lpstr>
      <vt:lpstr>PowerPoint Presentation</vt:lpstr>
      <vt:lpstr>КРАТКО ПРЕДСТАВЯНЕ НА ЦЕЛИТЕ НА ИЗСЛЕДОВАТЕЛСКАТА ПРОГРАМА НА НАУЧНАТА ГРУПА</vt:lpstr>
      <vt:lpstr>ПРЕДСТАВЯНЕ НА ЕКИПА НА НАУЧНАТА ГРУПА</vt:lpstr>
      <vt:lpstr>PowerPoint Presentation</vt:lpstr>
      <vt:lpstr>ПРЕДСТАВЯНЕ НА ЕКИПА НА НАУЧНАТА ГРУПА</vt:lpstr>
      <vt:lpstr>ИЗПЪЛНЕНИЕ НА РАБОТНАТА ПРОГРАМА НА НАУЧНАТА ГРУПА  от Април 2024 до Декември 2024</vt:lpstr>
      <vt:lpstr>ИЗПЪЛНЕНИЕ НА РАБОТНАТА ПРОГРАМА НА НАУЧНАТА ГРУПА 3.1.4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PowerPoint Presentation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ИЗПЪЛНЕНИЕ НА РАБОТНАТА ПРОГРАМА НА НАУЧНАТА ГРУПА</vt:lpstr>
      <vt:lpstr>Анализ на финансите за НГ 3.1.4. / заплати, такси за публикации, командировки и др. , към края на Ноември 2024</vt:lpstr>
      <vt:lpstr>УЧАСТИЯ В МЕЖДУНАРОДНИ КОНФЕРЕНЦИИ ИЛИ ДРУГИ НАУЧНИ ФОРУМИ НА ЧЛЕНОВЕ НА НГ3.1.4. ПРЕЗ ОТЧЕТНИЯ ПЕРИОД</vt:lpstr>
      <vt:lpstr>ДЕЙНОСТИ ПО ТТИС</vt:lpstr>
      <vt:lpstr>КЛЮЧОВИ ПРОБЛЕМИ, РИСКОВЕ И ПРЕДИЗВИКАТЕЛСТВА ЗА ИЗПЪЛНЕНИЕТО НА ПРОГРАМА НА НАУЧНАТА ГРУПА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Наталия Венелинова</dc:creator>
  <cp:lastModifiedBy>Aleksandar Ivanov</cp:lastModifiedBy>
  <cp:revision>76</cp:revision>
  <dcterms:created xsi:type="dcterms:W3CDTF">2024-04-13T08:35:21Z</dcterms:created>
  <dcterms:modified xsi:type="dcterms:W3CDTF">2026-04-02T11:13:50Z</dcterms:modified>
</cp:coreProperties>
</file>