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44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23.xml" ContentType="application/vnd.openxmlformats-officedocument.presentationml.slide+xml"/>
  <Override PartName="/ppt/slides/slide35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34.xml" ContentType="application/vnd.openxmlformats-officedocument.presentationml.slide+xml"/>
  <Override PartName="/ppt/slides/slide22.xml" ContentType="application/vnd.openxmlformats-officedocument.presentationml.slide+xml"/>
  <Override PartName="/ppt/slides/slide32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3.xml" ContentType="application/vnd.openxmlformats-officedocument.presentationml.slide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6" r:id="rId2"/>
    <p:sldMasterId id="2147483759" r:id="rId3"/>
    <p:sldMasterId id="2147483774" r:id="rId4"/>
  </p:sldMasterIdLst>
  <p:notesMasterIdLst>
    <p:notesMasterId r:id="rId49"/>
  </p:notesMasterIdLst>
  <p:handoutMasterIdLst>
    <p:handoutMasterId r:id="rId50"/>
  </p:handoutMasterIdLst>
  <p:sldIdLst>
    <p:sldId id="514" r:id="rId5"/>
    <p:sldId id="575" r:id="rId6"/>
    <p:sldId id="576" r:id="rId7"/>
    <p:sldId id="565" r:id="rId8"/>
    <p:sldId id="569" r:id="rId9"/>
    <p:sldId id="580" r:id="rId10"/>
    <p:sldId id="631" r:id="rId11"/>
    <p:sldId id="567" r:id="rId12"/>
    <p:sldId id="579" r:id="rId13"/>
    <p:sldId id="539" r:id="rId14"/>
    <p:sldId id="543" r:id="rId15"/>
    <p:sldId id="533" r:id="rId16"/>
    <p:sldId id="553" r:id="rId17"/>
    <p:sldId id="548" r:id="rId18"/>
    <p:sldId id="547" r:id="rId19"/>
    <p:sldId id="586" r:id="rId20"/>
    <p:sldId id="588" r:id="rId21"/>
    <p:sldId id="584" r:id="rId22"/>
    <p:sldId id="587" r:id="rId23"/>
    <p:sldId id="549" r:id="rId24"/>
    <p:sldId id="613" r:id="rId25"/>
    <p:sldId id="614" r:id="rId26"/>
    <p:sldId id="615" r:id="rId27"/>
    <p:sldId id="616" r:id="rId28"/>
    <p:sldId id="617" r:id="rId29"/>
    <p:sldId id="618" r:id="rId30"/>
    <p:sldId id="619" r:id="rId31"/>
    <p:sldId id="620" r:id="rId32"/>
    <p:sldId id="621" r:id="rId33"/>
    <p:sldId id="622" r:id="rId34"/>
    <p:sldId id="623" r:id="rId35"/>
    <p:sldId id="624" r:id="rId36"/>
    <p:sldId id="625" r:id="rId37"/>
    <p:sldId id="626" r:id="rId38"/>
    <p:sldId id="627" r:id="rId39"/>
    <p:sldId id="628" r:id="rId40"/>
    <p:sldId id="629" r:id="rId41"/>
    <p:sldId id="630" r:id="rId42"/>
    <p:sldId id="551" r:id="rId43"/>
    <p:sldId id="566" r:id="rId44"/>
    <p:sldId id="574" r:id="rId45"/>
    <p:sldId id="585" r:id="rId46"/>
    <p:sldId id="555" r:id="rId47"/>
    <p:sldId id="554" r:id="rId48"/>
  </p:sldIdLst>
  <p:sldSz cx="9144000" cy="6858000" type="screen4x3"/>
  <p:notesSz cx="6718300" cy="9855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F5494"/>
        </a:solidFill>
        <a:latin typeface="Tahoma" pitchFamily="34" charset="0"/>
        <a:ea typeface="ＭＳ Ｐゴシック" pitchFamily="6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F5494"/>
        </a:solidFill>
        <a:latin typeface="Tahoma" pitchFamily="34" charset="0"/>
        <a:ea typeface="ＭＳ Ｐゴシック" pitchFamily="6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F5494"/>
        </a:solidFill>
        <a:latin typeface="Tahoma" pitchFamily="34" charset="0"/>
        <a:ea typeface="ＭＳ Ｐゴシック" pitchFamily="6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F5494"/>
        </a:solidFill>
        <a:latin typeface="Tahoma" pitchFamily="34" charset="0"/>
        <a:ea typeface="ＭＳ Ｐゴシック" pitchFamily="6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F5494"/>
        </a:solidFill>
        <a:latin typeface="Tahoma" pitchFamily="34" charset="0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sz="2400" kern="1200">
        <a:solidFill>
          <a:srgbClr val="0F5494"/>
        </a:solidFill>
        <a:latin typeface="Tahoma" pitchFamily="34" charset="0"/>
        <a:ea typeface="ＭＳ Ｐゴシック" pitchFamily="64" charset="-128"/>
        <a:cs typeface="+mn-cs"/>
      </a:defRPr>
    </a:lvl6pPr>
    <a:lvl7pPr marL="2743200" algn="l" defTabSz="914400" rtl="0" eaLnBrk="1" latinLnBrk="0" hangingPunct="1">
      <a:defRPr sz="2400" kern="1200">
        <a:solidFill>
          <a:srgbClr val="0F5494"/>
        </a:solidFill>
        <a:latin typeface="Tahoma" pitchFamily="34" charset="0"/>
        <a:ea typeface="ＭＳ Ｐゴシック" pitchFamily="64" charset="-128"/>
        <a:cs typeface="+mn-cs"/>
      </a:defRPr>
    </a:lvl7pPr>
    <a:lvl8pPr marL="3200400" algn="l" defTabSz="914400" rtl="0" eaLnBrk="1" latinLnBrk="0" hangingPunct="1">
      <a:defRPr sz="2400" kern="1200">
        <a:solidFill>
          <a:srgbClr val="0F5494"/>
        </a:solidFill>
        <a:latin typeface="Tahoma" pitchFamily="34" charset="0"/>
        <a:ea typeface="ＭＳ Ｐゴシック" pitchFamily="64" charset="-128"/>
        <a:cs typeface="+mn-cs"/>
      </a:defRPr>
    </a:lvl8pPr>
    <a:lvl9pPr marL="3657600" algn="l" defTabSz="914400" rtl="0" eaLnBrk="1" latinLnBrk="0" hangingPunct="1">
      <a:defRPr sz="2400" kern="1200">
        <a:solidFill>
          <a:srgbClr val="0F5494"/>
        </a:solidFill>
        <a:latin typeface="Tahoma" pitchFamily="34" charset="0"/>
        <a:ea typeface="ＭＳ Ｐゴシック" pitchFamily="6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4386"/>
    <a:srgbClr val="CC00CC"/>
    <a:srgbClr val="008000"/>
    <a:srgbClr val="404040"/>
    <a:srgbClr val="E4B4B2"/>
    <a:srgbClr val="FFFFBD"/>
    <a:srgbClr val="FDE6D3"/>
    <a:srgbClr val="B9CDE5"/>
    <a:srgbClr val="D7E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2294" autoAdjust="0"/>
  </p:normalViewPr>
  <p:slideViewPr>
    <p:cSldViewPr>
      <p:cViewPr>
        <p:scale>
          <a:sx n="75" d="100"/>
          <a:sy n="75" d="100"/>
        </p:scale>
        <p:origin x="-1092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customXml" Target="../customXml/item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8" Type="http://schemas.openxmlformats.org/officeDocument/2006/relationships/customXml" Target="../customXml/item4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ustomXml" Target="../customXml/item2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57" Type="http://schemas.openxmlformats.org/officeDocument/2006/relationships/customXml" Target="../customXml/item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fld id="{6584980F-E21E-43FB-9BE1-1296A8D4C5E9}" type="datetimeFigureOut">
              <a:rPr lang="en-GB"/>
              <a:pPr>
                <a:defRPr/>
              </a:pPr>
              <a:t>08/02/2016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fld id="{E4FFDAB2-45AE-480B-B707-9EE5EA154B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3256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263" cy="49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482" y="0"/>
            <a:ext cx="2911263" cy="49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</a:lstStyle>
          <a:p>
            <a:pPr>
              <a:defRPr/>
            </a:pPr>
            <a:fld id="{99AB071D-0373-4578-9285-D4D70F3B4A1D}" type="datetimeFigureOut">
              <a:rPr lang="en-GB"/>
              <a:pPr>
                <a:defRPr/>
              </a:pPr>
              <a:t>08/02/2016</a:t>
            </a:fld>
            <a:endParaRPr lang="en-GB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830" y="4681220"/>
            <a:ext cx="5374640" cy="443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730"/>
            <a:ext cx="2911263" cy="49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482" y="9360730"/>
            <a:ext cx="2911263" cy="49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</a:lstStyle>
          <a:p>
            <a:pPr>
              <a:defRPr/>
            </a:pPr>
            <a:fld id="{4DAE8817-8887-4514-BF0E-170309878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4583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en-GB" b="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973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701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870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944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870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21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352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Font typeface="Arial" panose="020B0604020202020204" pitchFamily="34" charset="0"/>
              <a:buNone/>
            </a:pPr>
            <a:endParaRPr lang="bg-B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B1A24-7C5D-42A4-9FD4-2D0B2F45255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9179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362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5006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429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4953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B501ED-F541-402F-BCDF-FAF6AF425F56}" type="slidenum">
              <a:rPr lang="en-GB" smtClean="0"/>
              <a:pPr/>
              <a:t>41</a:t>
            </a:fld>
            <a:endParaRPr lang="en-GB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080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bg-BG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2BFE9B-83C4-4BA3-BC74-98701EF1C4D6}" type="slidenum">
              <a:rPr lang="en-GB" smtClean="0">
                <a:latin typeface="Arial" pitchFamily="34" charset="0"/>
              </a:rPr>
              <a:pPr/>
              <a:t>5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674D23-4B51-4F27-904F-DDD9021A54C3}" type="slidenum">
              <a:rPr lang="en-GB" altLang="en-US" smtClean="0"/>
              <a:pPr/>
              <a:t>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243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5BD9F-F136-4876-B12E-7CE74C918087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jpe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e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2" cstate="print">
            <a:lum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31"/>
          <p:cNvSpPr>
            <a:spLocks noChangeArrowheads="1"/>
          </p:cNvSpPr>
          <p:nvPr userDrawn="1"/>
        </p:nvSpPr>
        <p:spPr bwMode="auto">
          <a:xfrm>
            <a:off x="0" y="-458788"/>
            <a:ext cx="9144000" cy="1511301"/>
          </a:xfrm>
          <a:prstGeom prst="wave">
            <a:avLst>
              <a:gd name="adj1" fmla="val 9560"/>
              <a:gd name="adj2" fmla="val 0"/>
            </a:avLst>
          </a:prstGeom>
          <a:solidFill>
            <a:schemeClr val="bg1"/>
          </a:solidFill>
          <a:ln w="9525" algn="ctr">
            <a:solidFill>
              <a:srgbClr val="2D5EC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6" name="Picture 6" descr="LOGO CE-EN-quadri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080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3" descr="eu2020_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88913"/>
            <a:ext cx="10080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24075" y="1916113"/>
            <a:ext cx="5040313" cy="1728787"/>
          </a:xfrm>
        </p:spPr>
        <p:txBody>
          <a:bodyPr/>
          <a:lstStyle>
            <a:lvl1pPr marL="3175">
              <a:defRPr sz="7200">
                <a:solidFill>
                  <a:srgbClr val="EEC100"/>
                </a:solidFill>
                <a:effectLst/>
              </a:defRPr>
            </a:lvl1pPr>
          </a:lstStyle>
          <a:p>
            <a:pPr lvl="0"/>
            <a:r>
              <a:rPr lang="en-GB" noProof="0" smtClean="0"/>
              <a:t>Title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3716338"/>
            <a:ext cx="5113338" cy="1081087"/>
          </a:xfrm>
        </p:spPr>
        <p:txBody>
          <a:bodyPr/>
          <a:lstStyle>
            <a:lvl1pPr marL="0" indent="0">
              <a:buFontTx/>
              <a:buNone/>
              <a:defRPr sz="3400" b="0">
                <a:solidFill>
                  <a:schemeClr val="bg1"/>
                </a:solidFill>
                <a:latin typeface="Consolas" pitchFamily="49" charset="0"/>
              </a:defRPr>
            </a:lvl1pPr>
          </a:lstStyle>
          <a:p>
            <a:pPr lvl="0"/>
            <a:r>
              <a:rPr lang="en-GB" noProof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366032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Tahoma" pitchFamily="34" charset="0"/>
              <a:ea typeface="ＭＳ Ｐゴシック" pitchFamily="-109" charset="-128"/>
            </a:endParaRPr>
          </a:p>
        </p:txBody>
      </p:sp>
      <p:pic>
        <p:nvPicPr>
          <p:cNvPr id="6" name="Picture 10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907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4" b="-2"/>
          <a:stretch>
            <a:fillRect/>
          </a:stretch>
        </p:blipFill>
        <p:spPr bwMode="auto">
          <a:xfrm>
            <a:off x="-17463" y="1340768"/>
            <a:ext cx="9197976" cy="556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5"/>
          <p:cNvSpPr>
            <a:spLocks noChangeArrowheads="1"/>
          </p:cNvSpPr>
          <p:nvPr userDrawn="1"/>
        </p:nvSpPr>
        <p:spPr bwMode="auto">
          <a:xfrm>
            <a:off x="4211960" y="6430963"/>
            <a:ext cx="685801" cy="4635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122000" y="3212976"/>
            <a:ext cx="4536504" cy="18722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1520" y="1951427"/>
            <a:ext cx="8640960" cy="2088232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122000" y="5301208"/>
            <a:ext cx="4456881" cy="7200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0" descr="logo_ce-eac_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330200"/>
            <a:ext cx="205422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139952" y="6381328"/>
            <a:ext cx="811536" cy="3651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BE" smtClean="0"/>
              <a:t>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106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REA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E183-A342-45DB-9E43-A5E8790D36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Tahoma" pitchFamily="34" charset="0"/>
              <a:ea typeface="ＭＳ Ｐゴシック" pitchFamily="-109" charset="-128"/>
            </a:endParaRPr>
          </a:p>
        </p:txBody>
      </p:sp>
      <p:pic>
        <p:nvPicPr>
          <p:cNvPr id="6" name="Picture 10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50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6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6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6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6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6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6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6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6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64" charset="-128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FFFFFF"/>
              </a:solidFill>
              <a:latin typeface="Verdana Bold" pitchFamily="34" charset="0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  <a:ea typeface="ＭＳ Ｐゴシック" pitchFamily="1" charset="-128"/>
              </a:rPr>
              <a:t>Date: in 12 pts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REA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REA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5D3C9-BC57-45F8-8070-E38F685109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750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REA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E23BD-2C86-40A6-82EE-7E5F1B6061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502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REA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08A1F-A118-40BB-A2D0-702BE683F6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696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REA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DD032-1DC5-4E35-B250-9E73183E8E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37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REA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7E407-67A4-4F07-98BF-77E88FA312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28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lternat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+mn-lt"/>
                <a:ea typeface="+mn-ea"/>
              </a:rPr>
              <a:t>Date: in 12 pts</a:t>
            </a:r>
          </a:p>
        </p:txBody>
      </p:sp>
      <p:sp>
        <p:nvSpPr>
          <p:cNvPr id="8" name="Rectangle 14"/>
          <p:cNvSpPr/>
          <p:nvPr/>
        </p:nvSpPr>
        <p:spPr>
          <a:xfrm>
            <a:off x="0" y="1341438"/>
            <a:ext cx="9144000" cy="5516562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pic>
        <p:nvPicPr>
          <p:cNvPr id="10" name="Picture 10" descr="logo_ce-eac_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330200"/>
            <a:ext cx="205422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448" y="2420888"/>
            <a:ext cx="4932040" cy="1470025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8208912" cy="1224136"/>
          </a:xfrm>
        </p:spPr>
        <p:txBody>
          <a:bodyPr>
            <a:noAutofit/>
          </a:bodyPr>
          <a:lstStyle>
            <a:lvl1pPr marL="0" indent="0" algn="l">
              <a:buNone/>
              <a:defRPr sz="7600" baseline="0">
                <a:solidFill>
                  <a:srgbClr val="FFD62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308304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032200" y="5301208"/>
            <a:ext cx="4932288" cy="864096"/>
          </a:xfrm>
        </p:spPr>
        <p:txBody>
          <a:bodyPr>
            <a:noAutofit/>
          </a:bodyPr>
          <a:lstStyle>
            <a:lvl1pPr marL="0">
              <a:buNone/>
              <a:defRPr sz="2400" b="0" i="1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668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REA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FF2D1-7EC7-452D-9A43-772811A75E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663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REA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A0538-F6CD-4E94-8434-DB422FE58B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399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REA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306D1-CA2F-4380-AEE8-6FEC218E3D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620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REA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1613A-E93B-408A-B8C6-1CE573E757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390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REA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90F1C-0C87-4C0B-8981-6AAA375DC6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012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REA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3C4BC-022B-498B-87AA-D6AB0E361C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528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2" cstate="print">
            <a:lum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31"/>
          <p:cNvSpPr>
            <a:spLocks noChangeArrowheads="1"/>
          </p:cNvSpPr>
          <p:nvPr userDrawn="1"/>
        </p:nvSpPr>
        <p:spPr bwMode="auto">
          <a:xfrm>
            <a:off x="0" y="-458788"/>
            <a:ext cx="9144000" cy="1511301"/>
          </a:xfrm>
          <a:prstGeom prst="wave">
            <a:avLst>
              <a:gd name="adj1" fmla="val 9560"/>
              <a:gd name="adj2" fmla="val 0"/>
            </a:avLst>
          </a:prstGeom>
          <a:solidFill>
            <a:schemeClr val="bg1"/>
          </a:solidFill>
          <a:ln w="9525" algn="ctr">
            <a:solidFill>
              <a:srgbClr val="2D5EC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6" name="Picture 6" descr="LOGO CE-EN-quadri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080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3" descr="eu2020_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88913"/>
            <a:ext cx="10080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24075" y="1916113"/>
            <a:ext cx="5040313" cy="1728787"/>
          </a:xfrm>
        </p:spPr>
        <p:txBody>
          <a:bodyPr/>
          <a:lstStyle>
            <a:lvl1pPr marL="3175">
              <a:defRPr sz="7200">
                <a:solidFill>
                  <a:srgbClr val="EEC100"/>
                </a:solidFill>
                <a:effectLst/>
              </a:defRPr>
            </a:lvl1pPr>
          </a:lstStyle>
          <a:p>
            <a:pPr lvl="0"/>
            <a:r>
              <a:rPr lang="en-GB" noProof="0" smtClean="0"/>
              <a:t>Title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3716338"/>
            <a:ext cx="5113338" cy="1081087"/>
          </a:xfrm>
        </p:spPr>
        <p:txBody>
          <a:bodyPr/>
          <a:lstStyle>
            <a:lvl1pPr marL="0" indent="0">
              <a:buFontTx/>
              <a:buNone/>
              <a:defRPr sz="3400" b="0">
                <a:solidFill>
                  <a:schemeClr val="bg1"/>
                </a:solidFill>
                <a:latin typeface="Consolas" pitchFamily="49" charset="0"/>
              </a:defRPr>
            </a:lvl1pPr>
          </a:lstStyle>
          <a:p>
            <a:pPr lvl="0"/>
            <a:r>
              <a:rPr lang="en-GB" noProof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69907630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lternat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"/>
                <a:ea typeface="+mn-ea"/>
              </a:rPr>
              <a:t>Date: in 12 pts</a:t>
            </a:r>
          </a:p>
        </p:txBody>
      </p:sp>
      <p:sp>
        <p:nvSpPr>
          <p:cNvPr id="8" name="Rectangle 14"/>
          <p:cNvSpPr/>
          <p:nvPr/>
        </p:nvSpPr>
        <p:spPr>
          <a:xfrm>
            <a:off x="0" y="1341438"/>
            <a:ext cx="9144000" cy="5516562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pic>
        <p:nvPicPr>
          <p:cNvPr id="10" name="Picture 10" descr="logo_ce-eac_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330200"/>
            <a:ext cx="205422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448" y="2420888"/>
            <a:ext cx="4932040" cy="1470025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8208912" cy="1224136"/>
          </a:xfrm>
        </p:spPr>
        <p:txBody>
          <a:bodyPr>
            <a:noAutofit/>
          </a:bodyPr>
          <a:lstStyle>
            <a:lvl1pPr marL="0" indent="0" algn="l">
              <a:buNone/>
              <a:defRPr sz="7600" baseline="0">
                <a:solidFill>
                  <a:srgbClr val="FFD62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308304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032200" y="5301208"/>
            <a:ext cx="4932288" cy="864096"/>
          </a:xfrm>
        </p:spPr>
        <p:txBody>
          <a:bodyPr>
            <a:noAutofit/>
          </a:bodyPr>
          <a:lstStyle>
            <a:lvl1pPr marL="0">
              <a:buNone/>
              <a:defRPr sz="2400" b="0" i="1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442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15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"/>
                <a:ea typeface="+mn-ea"/>
              </a:rPr>
              <a:t>Date: in 12 pts</a:t>
            </a:r>
          </a:p>
        </p:txBody>
      </p:sp>
      <p:sp>
        <p:nvSpPr>
          <p:cNvPr id="7" name="Rectangle 11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7600" b="1" cap="all" baseline="0">
                <a:solidFill>
                  <a:srgbClr val="FFD62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75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95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"/>
                <a:ea typeface="+mn-ea"/>
              </a:rPr>
              <a:t>Date: in 12 pts</a:t>
            </a:r>
          </a:p>
        </p:txBody>
      </p:sp>
      <p:sp>
        <p:nvSpPr>
          <p:cNvPr id="8" name="Rectangle 13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9" name="Picture 10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47663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57606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5004048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392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"/>
                <a:ea typeface="+mn-ea"/>
              </a:rPr>
              <a:t>Date: in 12 pts</a:t>
            </a:r>
          </a:p>
        </p:txBody>
      </p:sp>
      <p:sp>
        <p:nvSpPr>
          <p:cNvPr id="9" name="Rectangle 14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0" name="Picture 11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3682752" cy="576064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1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2"/>
          </p:nvPr>
        </p:nvSpPr>
        <p:spPr>
          <a:xfrm>
            <a:off x="467544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3"/>
          </p:nvPr>
        </p:nvSpPr>
        <p:spPr>
          <a:xfrm>
            <a:off x="5004048" y="2348880"/>
            <a:ext cx="3678560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4"/>
          </p:nvPr>
        </p:nvSpPr>
        <p:spPr>
          <a:xfrm>
            <a:off x="5004048" y="1772816"/>
            <a:ext cx="3680148" cy="567754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1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08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"/>
                <a:ea typeface="+mn-ea"/>
              </a:rPr>
              <a:t>Date: in 12 pts</a:t>
            </a:r>
          </a:p>
        </p:txBody>
      </p:sp>
      <p:sp>
        <p:nvSpPr>
          <p:cNvPr id="6" name="Rectangle 10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7" name="Picture 11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25960"/>
            <a:ext cx="8229600" cy="1143000"/>
          </a:xfrm>
        </p:spPr>
        <p:txBody>
          <a:bodyPr>
            <a:normAutofit/>
          </a:bodyPr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7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"/>
                <a:ea typeface="+mn-ea"/>
              </a:rPr>
              <a:t>Date: in 12 pts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6" name="Picture 11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14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"/>
                <a:ea typeface="+mn-ea"/>
              </a:rPr>
              <a:t>Date: in 12 pts</a:t>
            </a:r>
          </a:p>
        </p:txBody>
      </p:sp>
      <p:sp>
        <p:nvSpPr>
          <p:cNvPr id="7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72816"/>
            <a:ext cx="2057400" cy="4353347"/>
          </a:xfrm>
        </p:spPr>
        <p:txBody>
          <a:bodyPr vert="eaVert">
            <a:normAutofit/>
          </a:bodyPr>
          <a:lstStyle>
            <a:lvl1pPr algn="l">
              <a:defRPr sz="30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 rot="5400000">
            <a:off x="1277634" y="926722"/>
            <a:ext cx="4392488" cy="6084676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86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Tahoma" pitchFamily="34" charset="0"/>
              <a:ea typeface="ＭＳ Ｐゴシック" pitchFamily="-109" charset="-128"/>
            </a:endParaRPr>
          </a:p>
        </p:txBody>
      </p:sp>
      <p:pic>
        <p:nvPicPr>
          <p:cNvPr id="6" name="Picture 10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109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4" b="-2"/>
          <a:stretch>
            <a:fillRect/>
          </a:stretch>
        </p:blipFill>
        <p:spPr bwMode="auto">
          <a:xfrm>
            <a:off x="-17463" y="1104900"/>
            <a:ext cx="9197976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122000" y="3212976"/>
            <a:ext cx="4536504" cy="18722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1520" y="1951427"/>
            <a:ext cx="8640960" cy="2088232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122000" y="5301208"/>
            <a:ext cx="4456881" cy="7200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3824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Tahoma" pitchFamily="34" charset="0"/>
              <a:ea typeface="ＭＳ Ｐゴシック" pitchFamily="-109" charset="-128"/>
            </a:endParaRPr>
          </a:p>
        </p:txBody>
      </p:sp>
      <p:pic>
        <p:nvPicPr>
          <p:cNvPr id="6" name="Picture 10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864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6" name="Picture 11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61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6" name="Picture 11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1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+mn-lt"/>
                <a:ea typeface="+mn-ea"/>
              </a:rPr>
              <a:t>Date: in 12 pts</a:t>
            </a:r>
          </a:p>
        </p:txBody>
      </p:sp>
      <p:sp>
        <p:nvSpPr>
          <p:cNvPr id="7" name="Rectangle 11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7600" b="1" cap="all" baseline="0">
                <a:solidFill>
                  <a:srgbClr val="FFD62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002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2" cstate="print">
            <a:lum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31"/>
          <p:cNvSpPr>
            <a:spLocks noChangeArrowheads="1"/>
          </p:cNvSpPr>
          <p:nvPr userDrawn="1"/>
        </p:nvSpPr>
        <p:spPr bwMode="auto">
          <a:xfrm>
            <a:off x="0" y="-458788"/>
            <a:ext cx="9144000" cy="1511301"/>
          </a:xfrm>
          <a:prstGeom prst="wave">
            <a:avLst>
              <a:gd name="adj1" fmla="val 9560"/>
              <a:gd name="adj2" fmla="val 0"/>
            </a:avLst>
          </a:prstGeom>
          <a:solidFill>
            <a:schemeClr val="bg1"/>
          </a:solidFill>
          <a:ln w="9525" algn="ctr">
            <a:solidFill>
              <a:srgbClr val="2D5EC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6" name="Picture 6" descr="LOGO CE-EN-quadri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080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3" descr="eu2020_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88913"/>
            <a:ext cx="10080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24075" y="1916113"/>
            <a:ext cx="5040313" cy="1728787"/>
          </a:xfrm>
        </p:spPr>
        <p:txBody>
          <a:bodyPr/>
          <a:lstStyle>
            <a:lvl1pPr marL="3175">
              <a:defRPr sz="7200">
                <a:solidFill>
                  <a:srgbClr val="EEC100"/>
                </a:solidFill>
                <a:effectLst/>
              </a:defRPr>
            </a:lvl1pPr>
          </a:lstStyle>
          <a:p>
            <a:pPr lvl="0"/>
            <a:r>
              <a:rPr lang="en-GB" noProof="0" smtClean="0"/>
              <a:t>Title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3716338"/>
            <a:ext cx="5113338" cy="1081087"/>
          </a:xfrm>
        </p:spPr>
        <p:txBody>
          <a:bodyPr/>
          <a:lstStyle>
            <a:lvl1pPr marL="0" indent="0">
              <a:buFontTx/>
              <a:buNone/>
              <a:defRPr sz="3400" b="0">
                <a:solidFill>
                  <a:schemeClr val="bg1"/>
                </a:solidFill>
                <a:latin typeface="Consolas" pitchFamily="49" charset="0"/>
              </a:defRPr>
            </a:lvl1pPr>
          </a:lstStyle>
          <a:p>
            <a:pPr lvl="0"/>
            <a:r>
              <a:rPr lang="en-GB" noProof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2415632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lternat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"/>
                <a:ea typeface="+mn-ea"/>
              </a:rPr>
              <a:t>Date: in 12 pts</a:t>
            </a:r>
          </a:p>
        </p:txBody>
      </p:sp>
      <p:sp>
        <p:nvSpPr>
          <p:cNvPr id="8" name="Rectangle 14"/>
          <p:cNvSpPr/>
          <p:nvPr/>
        </p:nvSpPr>
        <p:spPr>
          <a:xfrm>
            <a:off x="0" y="1341438"/>
            <a:ext cx="9144000" cy="5516562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pic>
        <p:nvPicPr>
          <p:cNvPr id="10" name="Picture 10" descr="logo_ce-eac_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330200"/>
            <a:ext cx="205422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448" y="2420888"/>
            <a:ext cx="4932040" cy="1470025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8208912" cy="1224136"/>
          </a:xfrm>
        </p:spPr>
        <p:txBody>
          <a:bodyPr>
            <a:noAutofit/>
          </a:bodyPr>
          <a:lstStyle>
            <a:lvl1pPr marL="0" indent="0" algn="l">
              <a:buNone/>
              <a:defRPr sz="7600" baseline="0">
                <a:solidFill>
                  <a:srgbClr val="FFD62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308304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032200" y="5301208"/>
            <a:ext cx="4932288" cy="864096"/>
          </a:xfrm>
        </p:spPr>
        <p:txBody>
          <a:bodyPr>
            <a:noAutofit/>
          </a:bodyPr>
          <a:lstStyle>
            <a:lvl1pPr marL="0">
              <a:buNone/>
              <a:defRPr sz="2400" b="0" i="1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0287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18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"/>
                <a:ea typeface="+mn-ea"/>
              </a:rPr>
              <a:t>Date: in 12 pts</a:t>
            </a:r>
          </a:p>
        </p:txBody>
      </p:sp>
      <p:sp>
        <p:nvSpPr>
          <p:cNvPr id="7" name="Rectangle 11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7600" b="1" cap="all" baseline="0">
                <a:solidFill>
                  <a:srgbClr val="FFD62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827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"/>
                <a:ea typeface="+mn-ea"/>
              </a:rPr>
              <a:t>Date: in 12 pts</a:t>
            </a:r>
          </a:p>
        </p:txBody>
      </p:sp>
      <p:sp>
        <p:nvSpPr>
          <p:cNvPr id="8" name="Rectangle 13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9" name="Picture 10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47663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57606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5004048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290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"/>
                <a:ea typeface="+mn-ea"/>
              </a:rPr>
              <a:t>Date: in 12 pts</a:t>
            </a:r>
          </a:p>
        </p:txBody>
      </p:sp>
      <p:sp>
        <p:nvSpPr>
          <p:cNvPr id="9" name="Rectangle 14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0" name="Picture 11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3682752" cy="576064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1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2"/>
          </p:nvPr>
        </p:nvSpPr>
        <p:spPr>
          <a:xfrm>
            <a:off x="467544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3"/>
          </p:nvPr>
        </p:nvSpPr>
        <p:spPr>
          <a:xfrm>
            <a:off x="5004048" y="2348880"/>
            <a:ext cx="3678560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4"/>
          </p:nvPr>
        </p:nvSpPr>
        <p:spPr>
          <a:xfrm>
            <a:off x="5004048" y="1772816"/>
            <a:ext cx="3680148" cy="567754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1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17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"/>
                <a:ea typeface="+mn-ea"/>
              </a:rPr>
              <a:t>Date: in 12 pts</a:t>
            </a:r>
          </a:p>
        </p:txBody>
      </p:sp>
      <p:sp>
        <p:nvSpPr>
          <p:cNvPr id="6" name="Rectangle 10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7" name="Picture 11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25960"/>
            <a:ext cx="8229600" cy="1143000"/>
          </a:xfrm>
        </p:spPr>
        <p:txBody>
          <a:bodyPr>
            <a:normAutofit/>
          </a:bodyPr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428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"/>
                <a:ea typeface="+mn-ea"/>
              </a:rPr>
              <a:t>Date: in 12 pts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6" name="Picture 11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103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"/>
                <a:ea typeface="+mn-ea"/>
              </a:rPr>
              <a:t>Date: in 12 pts</a:t>
            </a:r>
          </a:p>
        </p:txBody>
      </p:sp>
      <p:sp>
        <p:nvSpPr>
          <p:cNvPr id="7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72816"/>
            <a:ext cx="2057400" cy="4353347"/>
          </a:xfrm>
        </p:spPr>
        <p:txBody>
          <a:bodyPr vert="eaVert">
            <a:normAutofit/>
          </a:bodyPr>
          <a:lstStyle>
            <a:lvl1pPr algn="l">
              <a:defRPr sz="30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 rot="5400000">
            <a:off x="1277634" y="926722"/>
            <a:ext cx="4392488" cy="6084676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628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Tahoma" pitchFamily="34" charset="0"/>
              <a:ea typeface="ＭＳ Ｐゴシック" pitchFamily="-109" charset="-128"/>
            </a:endParaRPr>
          </a:p>
        </p:txBody>
      </p:sp>
      <p:pic>
        <p:nvPicPr>
          <p:cNvPr id="6" name="Picture 10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5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+mn-lt"/>
                <a:ea typeface="+mn-ea"/>
              </a:rPr>
              <a:t>Date: in 12 pts</a:t>
            </a:r>
          </a:p>
        </p:txBody>
      </p:sp>
      <p:sp>
        <p:nvSpPr>
          <p:cNvPr id="8" name="Rectangle 13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9" name="Picture 10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47663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57606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5004048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419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4" b="-2"/>
          <a:stretch>
            <a:fillRect/>
          </a:stretch>
        </p:blipFill>
        <p:spPr bwMode="auto">
          <a:xfrm>
            <a:off x="-17463" y="1104900"/>
            <a:ext cx="9197976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122000" y="3212976"/>
            <a:ext cx="4536504" cy="18722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1520" y="1951427"/>
            <a:ext cx="8640960" cy="2088232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122000" y="5301208"/>
            <a:ext cx="4456881" cy="7200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04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+mn-lt"/>
                <a:ea typeface="+mn-ea"/>
              </a:rPr>
              <a:t>Date: in 12 pts</a:t>
            </a:r>
          </a:p>
        </p:txBody>
      </p:sp>
      <p:sp>
        <p:nvSpPr>
          <p:cNvPr id="9" name="Rectangle 14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" name="Picture 11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3682752" cy="576064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1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2"/>
          </p:nvPr>
        </p:nvSpPr>
        <p:spPr>
          <a:xfrm>
            <a:off x="467544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3"/>
          </p:nvPr>
        </p:nvSpPr>
        <p:spPr>
          <a:xfrm>
            <a:off x="5004048" y="2348880"/>
            <a:ext cx="3678560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4"/>
          </p:nvPr>
        </p:nvSpPr>
        <p:spPr>
          <a:xfrm>
            <a:off x="5004048" y="1772816"/>
            <a:ext cx="3680148" cy="567754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1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53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+mn-lt"/>
                <a:ea typeface="+mn-ea"/>
              </a:rPr>
              <a:t>Date: in 12 pts</a:t>
            </a:r>
          </a:p>
        </p:txBody>
      </p:sp>
      <p:sp>
        <p:nvSpPr>
          <p:cNvPr id="6" name="Rectangle 10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7" name="Picture 11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25960"/>
            <a:ext cx="8229600" cy="1143000"/>
          </a:xfrm>
        </p:spPr>
        <p:txBody>
          <a:bodyPr>
            <a:normAutofit/>
          </a:bodyPr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971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+mn-lt"/>
                <a:ea typeface="+mn-ea"/>
              </a:rPr>
              <a:t>Date: in 12 pts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6" name="Picture 11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913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+mn-lt"/>
                <a:ea typeface="+mn-ea"/>
              </a:rPr>
              <a:t>Date: in 12 pts</a:t>
            </a:r>
          </a:p>
        </p:txBody>
      </p:sp>
      <p:sp>
        <p:nvSpPr>
          <p:cNvPr id="7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72816"/>
            <a:ext cx="2057400" cy="4353347"/>
          </a:xfrm>
        </p:spPr>
        <p:txBody>
          <a:bodyPr vert="eaVert">
            <a:normAutofit/>
          </a:bodyPr>
          <a:lstStyle>
            <a:lvl1pPr algn="l">
              <a:defRPr sz="30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 rot="5400000">
            <a:off x="1277634" y="926722"/>
            <a:ext cx="4392488" cy="6084676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81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5492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8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 i="1">
                <a:solidFill>
                  <a:schemeClr val="tx1"/>
                </a:solidFill>
                <a:latin typeface="Verdana Bold" pitchFamily="34" charset="0"/>
                <a:ea typeface="ＭＳ Ｐゴシック" pitchFamily="64" charset="-128"/>
              </a:defRPr>
            </a:lvl1pPr>
          </a:lstStyle>
          <a:p>
            <a:pPr>
              <a:defRPr/>
            </a:pPr>
            <a:r>
              <a:rPr lang="fr-BE" smtClean="0"/>
              <a:t>REA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87" r:id="rId12"/>
    <p:sldLayoutId id="2147483788" r:id="rId13"/>
    <p:sldLayoutId id="2147483789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-109" charset="-128"/>
              </a:defRPr>
            </a:lvl1pPr>
          </a:lstStyle>
          <a:p>
            <a:pPr>
              <a:defRPr/>
            </a:pPr>
            <a:r>
              <a:rPr lang="en-GB" smtClean="0"/>
              <a:t>REA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-109" charset="-128"/>
              </a:defRPr>
            </a:lvl1pPr>
          </a:lstStyle>
          <a:p>
            <a:pPr>
              <a:defRPr/>
            </a:pPr>
            <a:fld id="{ADD9C052-4FB5-4A66-8BED-D9E7208733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5492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8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 i="1">
                <a:solidFill>
                  <a:schemeClr val="tx1"/>
                </a:solidFill>
                <a:latin typeface="Verdana Bold" pitchFamily="34" charset="0"/>
                <a:ea typeface="ＭＳ Ｐゴシック" pitchFamily="64" charset="-128"/>
              </a:defRPr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4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5492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8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 i="1">
                <a:solidFill>
                  <a:schemeClr val="tx1"/>
                </a:solidFill>
                <a:latin typeface="Verdana Bold" pitchFamily="34" charset="0"/>
                <a:ea typeface="ＭＳ Ｐゴシック" pitchFamily="64" charset="-128"/>
              </a:defRPr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9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programmes/horizon2020" TargetMode="External"/><Relationship Id="rId2" Type="http://schemas.openxmlformats.org/officeDocument/2006/relationships/hyperlink" Target="http://ec.europa.eu/mariecurieactions" TargetMode="Externa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s://www.mariecuriealumni.eu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index.cfm?pg=enquiries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 bwMode="auto">
          <a:xfrm>
            <a:off x="251520" y="2132856"/>
            <a:ext cx="8642350" cy="8298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"/>
            </a:scene3d>
            <a:sp3d extrusionH="57150" prstMaterial="matte">
              <a:bevelT w="38100" h="38100"/>
            </a:sp3d>
          </a:bodyPr>
          <a:lstStyle/>
          <a:p>
            <a:pPr eaLnBrk="1" hangingPunct="1"/>
            <a:r>
              <a:rPr lang="en-GB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Marie </a:t>
            </a:r>
            <a:r>
              <a:rPr lang="en-GB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Skłodowska</a:t>
            </a:r>
            <a:r>
              <a:rPr lang="en-GB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-Curie </a:t>
            </a:r>
            <a:r>
              <a:rPr lang="en-GB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actions</a:t>
            </a:r>
            <a:r>
              <a:rPr lang="bg-BG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bg-BG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bg-BG" sz="3200" b="1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research career in Europe</a:t>
            </a:r>
            <a:endParaRPr lang="en-GB" sz="3200" b="1" dirty="0" smtClean="0">
              <a:solidFill>
                <a:srgbClr val="FF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2" name="Content Placeholder 2"/>
          <p:cNvSpPr>
            <a:spLocks noGrp="1"/>
          </p:cNvSpPr>
          <p:nvPr>
            <p:ph idx="11"/>
          </p:nvPr>
        </p:nvSpPr>
        <p:spPr bwMode="auto">
          <a:xfrm>
            <a:off x="5148064" y="4797152"/>
            <a:ext cx="4456112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FF6600"/>
              </a:buClr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en-GB" dirty="0" smtClean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51920" y="4437112"/>
            <a:ext cx="5292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110000"/>
              </a:lnSpc>
              <a:buClr>
                <a:srgbClr val="FF6600"/>
              </a:buClr>
            </a:pPr>
            <a:r>
              <a:rPr lang="bg-BG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Dr. Desislava KOLAROVA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bg-BG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European Commission</a:t>
            </a:r>
            <a:r>
              <a:rPr lang="bg-BG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Research 	Executive Agency -</a:t>
            </a:r>
            <a:r>
              <a:rPr lang="en-GB" altLang="en-US" sz="1800" i="1" dirty="0" smtClean="0">
                <a:solidFill>
                  <a:schemeClr val="bg1"/>
                </a:solidFill>
              </a:rPr>
              <a:t>Excellent Science </a:t>
            </a:r>
            <a:r>
              <a:rPr lang="bg-BG" altLang="en-US" sz="1800" i="1" dirty="0" smtClean="0">
                <a:solidFill>
                  <a:schemeClr val="bg1"/>
                </a:solidFill>
              </a:rPr>
              <a:t> 	</a:t>
            </a:r>
            <a:r>
              <a:rPr lang="en-GB" altLang="en-US" sz="1800" i="1" dirty="0" smtClean="0">
                <a:solidFill>
                  <a:schemeClr val="bg1"/>
                </a:solidFill>
              </a:rPr>
              <a:t>Department</a:t>
            </a:r>
          </a:p>
          <a:p>
            <a:pPr algn="l">
              <a:lnSpc>
                <a:spcPct val="110000"/>
              </a:lnSpc>
              <a:buClr>
                <a:srgbClr val="FF6600"/>
              </a:buClr>
            </a:pPr>
            <a:endParaRPr lang="en-US" sz="2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lnSpc>
                <a:spcPct val="110000"/>
              </a:lnSpc>
              <a:buClr>
                <a:srgbClr val="FF6600"/>
              </a:buClr>
            </a:pPr>
            <a:endParaRPr lang="bg-BG" sz="2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lnSpc>
                <a:spcPct val="110000"/>
              </a:lnSpc>
              <a:buClr>
                <a:srgbClr val="FF6600"/>
              </a:buClr>
            </a:pPr>
            <a:endParaRPr lang="bg-BG" sz="2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lnSpc>
                <a:spcPct val="110000"/>
              </a:lnSpc>
              <a:buClr>
                <a:srgbClr val="FF6600"/>
              </a:buClr>
            </a:pP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453336"/>
            <a:ext cx="884448" cy="28803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b="1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b="1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5616" y="6453336"/>
            <a:ext cx="756084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0000"/>
              </a:lnSpc>
              <a:buClr>
                <a:srgbClr val="FF6600"/>
              </a:buClr>
            </a:pPr>
            <a:r>
              <a:rPr lang="bg-BG" b="1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8 February 2016, Sofia    	</a:t>
            </a:r>
            <a:r>
              <a:rPr lang="bg-BG" sz="2000" b="1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bg-BG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UNWE</a:t>
            </a:r>
            <a:endParaRPr lang="en-US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5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b="1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b="1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5190794" y="5445224"/>
            <a:ext cx="1116000" cy="684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950" b="1" dirty="0" smtClean="0">
                <a:solidFill>
                  <a:srgbClr val="3434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Universities</a:t>
            </a:r>
            <a:endParaRPr lang="en-GB" sz="950" b="1" dirty="0">
              <a:solidFill>
                <a:srgbClr val="34343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7429987" y="5445224"/>
            <a:ext cx="1116000" cy="684000"/>
          </a:xfrm>
          <a:prstGeom prst="ellipse">
            <a:avLst/>
          </a:prstGeom>
          <a:solidFill>
            <a:srgbClr val="B9CDE5"/>
          </a:solidFill>
          <a:ln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100" b="1" dirty="0" smtClean="0">
                <a:solidFill>
                  <a:srgbClr val="3434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IEIOs</a:t>
            </a:r>
            <a:endParaRPr lang="en-GB" sz="1100" b="1" dirty="0">
              <a:solidFill>
                <a:srgbClr val="34343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657023" y="5445223"/>
            <a:ext cx="1116000" cy="684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100" b="1" dirty="0" smtClean="0">
                <a:solidFill>
                  <a:srgbClr val="3434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Industry</a:t>
            </a:r>
            <a:endParaRPr lang="en-GB" sz="1100" b="1" dirty="0">
              <a:solidFill>
                <a:srgbClr val="34343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356539" y="1988840"/>
            <a:ext cx="3960000" cy="42185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and non-academia</a:t>
            </a:r>
            <a:endParaRPr lang="en-GB" sz="2000" b="1" dirty="0">
              <a:solidFill>
                <a:srgbClr val="FF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4860032" y="1988841"/>
            <a:ext cx="3960208" cy="42185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Academia</a:t>
            </a:r>
            <a:endParaRPr lang="en-GB" sz="2000" b="1" dirty="0">
              <a:solidFill>
                <a:srgbClr val="FF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2889023" y="5445223"/>
            <a:ext cx="1116000" cy="684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900" b="1" dirty="0" smtClean="0">
                <a:solidFill>
                  <a:srgbClr val="3434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socio-economic actors</a:t>
            </a:r>
            <a:endParaRPr lang="en-GB" sz="900" b="1" dirty="0">
              <a:solidFill>
                <a:srgbClr val="34343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1773023" y="5445223"/>
            <a:ext cx="1116000" cy="684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100" b="1" dirty="0" smtClean="0">
                <a:solidFill>
                  <a:srgbClr val="3434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SMEs</a:t>
            </a:r>
            <a:endParaRPr lang="en-GB" sz="1100" b="1" dirty="0">
              <a:solidFill>
                <a:srgbClr val="34343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6827" y="3428999"/>
            <a:ext cx="3528392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008000"/>
              </a:buClr>
            </a:pPr>
            <a:r>
              <a:rPr lang="en-GB" sz="2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Broad </a:t>
            </a:r>
            <a:r>
              <a:rPr lang="en-GB" sz="2000" b="1" dirty="0" smtClean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definition</a:t>
            </a:r>
            <a:r>
              <a:rPr lang="en-GB" sz="2000" dirty="0" smtClean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>
              <a:spcAft>
                <a:spcPts val="1800"/>
              </a:spcAft>
              <a:buClr>
                <a:srgbClr val="008000"/>
              </a:buClr>
            </a:pPr>
            <a:r>
              <a:rPr lang="en-GB" sz="20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Any socio-economic actor </a:t>
            </a:r>
            <a:r>
              <a:rPr lang="en-GB" sz="20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not included in the academic sector definition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59891" y="3098140"/>
            <a:ext cx="352839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008000"/>
              </a:buClr>
            </a:pPr>
            <a:r>
              <a:rPr lang="en-GB" sz="18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Public </a:t>
            </a:r>
            <a:r>
              <a:rPr lang="en-GB" sz="18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or private </a:t>
            </a:r>
            <a:r>
              <a:rPr lang="en-GB" sz="1800" b="1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HEI</a:t>
            </a:r>
            <a:r>
              <a:rPr lang="en-GB" sz="18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awarding academic </a:t>
            </a:r>
            <a:r>
              <a:rPr lang="en-GB" sz="18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degrees</a:t>
            </a:r>
          </a:p>
          <a:p>
            <a:pPr>
              <a:spcAft>
                <a:spcPts val="1800"/>
              </a:spcAft>
              <a:buClr>
                <a:srgbClr val="008000"/>
              </a:buClr>
            </a:pPr>
            <a:r>
              <a:rPr lang="en-GB" sz="18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Public </a:t>
            </a:r>
            <a:r>
              <a:rPr lang="en-GB" sz="18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or private </a:t>
            </a:r>
            <a:r>
              <a:rPr lang="en-GB" sz="1800" b="1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non-profit research </a:t>
            </a:r>
            <a:r>
              <a:rPr lang="en-GB" sz="18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organisations</a:t>
            </a:r>
          </a:p>
          <a:p>
            <a:pPr>
              <a:spcAft>
                <a:spcPts val="1800"/>
              </a:spcAft>
              <a:buClr>
                <a:srgbClr val="008000"/>
              </a:buClr>
            </a:pPr>
            <a:r>
              <a:rPr lang="en-GB" sz="18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International </a:t>
            </a:r>
            <a:r>
              <a:rPr lang="en-GB" sz="1800" b="1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European interest </a:t>
            </a:r>
            <a:r>
              <a:rPr lang="en-GB" sz="18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organisations</a:t>
            </a:r>
          </a:p>
        </p:txBody>
      </p:sp>
      <p:sp>
        <p:nvSpPr>
          <p:cNvPr id="81" name="Oval 80"/>
          <p:cNvSpPr/>
          <p:nvPr/>
        </p:nvSpPr>
        <p:spPr>
          <a:xfrm>
            <a:off x="6306794" y="5445224"/>
            <a:ext cx="1116000" cy="684000"/>
          </a:xfrm>
          <a:prstGeom prst="ellipse">
            <a:avLst/>
          </a:prstGeom>
          <a:solidFill>
            <a:srgbClr val="FFF1B7"/>
          </a:solidFill>
          <a:ln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000" b="1" dirty="0" smtClean="0">
                <a:solidFill>
                  <a:srgbClr val="3434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Non-profit research</a:t>
            </a:r>
          </a:p>
          <a:p>
            <a:r>
              <a:rPr lang="en-US" sz="1000" b="1" dirty="0" smtClean="0">
                <a:solidFill>
                  <a:srgbClr val="3434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institutes</a:t>
            </a:r>
            <a:endParaRPr lang="en-GB" sz="1000" b="1" dirty="0">
              <a:solidFill>
                <a:srgbClr val="34343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" y="404664"/>
            <a:ext cx="37079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en-US" sz="2800" b="1" dirty="0" smtClean="0">
                <a:solidFill>
                  <a:srgbClr val="F7C943"/>
                </a:solidFill>
              </a:rPr>
              <a:t>Who can participate?</a:t>
            </a:r>
            <a:endParaRPr lang="en-US" sz="2800" b="1" dirty="0">
              <a:solidFill>
                <a:srgbClr val="F7C94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4564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2" grpId="0" animBg="1"/>
      <p:bldP spid="84" grpId="0" animBg="1"/>
      <p:bldP spid="87" grpId="0" animBg="1"/>
      <p:bldP spid="83" grpId="0" animBg="1"/>
      <p:bldP spid="2" grpId="0"/>
      <p:bldP spid="19" grpId="0" uiExpand="1" build="p"/>
      <p:bldP spid="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b="1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b="1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91605" y="1886010"/>
            <a:ext cx="8184851" cy="1404000"/>
          </a:xfrm>
          <a:prstGeom prst="roundRect">
            <a:avLst/>
          </a:prstGeom>
          <a:noFill/>
          <a:ln w="158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51519" y="260648"/>
            <a:ext cx="33123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en-US" sz="2800" b="1" dirty="0" smtClean="0">
                <a:solidFill>
                  <a:srgbClr val="F7C943"/>
                </a:solidFill>
              </a:rPr>
              <a:t>What can be funded?</a:t>
            </a:r>
            <a:endParaRPr lang="en-GB" sz="2800" b="1" dirty="0" smtClean="0">
              <a:solidFill>
                <a:srgbClr val="F7C943"/>
              </a:solidFill>
              <a:effectLst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817549" y="1901734"/>
            <a:ext cx="3937943" cy="45140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algn="l" eaLnBrk="1" hangingPunct="1">
              <a:lnSpc>
                <a:spcPct val="1500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US" sz="18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1) </a:t>
            </a:r>
            <a:r>
              <a:rPr lang="bg-BG" sz="18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Institutional </a:t>
            </a:r>
            <a:r>
              <a:rPr lang="en-US" sz="18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costs</a:t>
            </a:r>
            <a:endParaRPr lang="en-GB" sz="1800" b="1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1605" y="3687690"/>
            <a:ext cx="8184851" cy="1404000"/>
          </a:xfrm>
          <a:prstGeom prst="roundRect">
            <a:avLst/>
          </a:prstGeom>
          <a:noFill/>
          <a:ln w="15875">
            <a:solidFill>
              <a:srgbClr val="008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8000"/>
              </a:solidFill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795961" y="3687690"/>
            <a:ext cx="6424728" cy="5078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algn="l" eaLnBrk="1" hangingPunct="1">
              <a:lnSpc>
                <a:spcPct val="1500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US" sz="1800" b="1" dirty="0">
                <a:solidFill>
                  <a:srgbClr val="008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800" b="1" dirty="0" smtClean="0">
                <a:solidFill>
                  <a:srgbClr val="008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 Costs of researchers and seconded staff</a:t>
            </a:r>
            <a:endParaRPr lang="en-GB" sz="1800" b="1" dirty="0" smtClean="0">
              <a:solidFill>
                <a:srgbClr val="008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82502" y="5373216"/>
            <a:ext cx="8640960" cy="10161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marL="342900" indent="-342900" algn="l" eaLnBrk="1" hangingPunct="1">
              <a:lnSpc>
                <a:spcPct val="150000"/>
              </a:lnSpc>
              <a:spcAft>
                <a:spcPts val="1500"/>
              </a:spcAft>
              <a:buClr>
                <a:srgbClr val="008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100% in Innovative Training Networks, Individual </a:t>
            </a:r>
            <a:r>
              <a:rPr lang="en-US" sz="1600" b="1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sz="16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ellowships and RISE</a:t>
            </a:r>
          </a:p>
          <a:p>
            <a:pPr marL="342900" indent="-342900" algn="l" eaLnBrk="1" hangingPunct="1">
              <a:lnSpc>
                <a:spcPct val="150000"/>
              </a:lnSpc>
              <a:spcAft>
                <a:spcPts val="1500"/>
              </a:spcAft>
              <a:buClr>
                <a:srgbClr val="008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Co-funding for doctoral and fellowship </a:t>
            </a:r>
            <a:r>
              <a:rPr lang="en-US" sz="1600" b="1" dirty="0" err="1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programmes</a:t>
            </a:r>
            <a:endParaRPr lang="en-GB" sz="1600" b="1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5639" y="2561604"/>
            <a:ext cx="3600000" cy="468000"/>
          </a:xfrm>
          <a:prstGeom prst="roundRect">
            <a:avLst/>
          </a:prstGeom>
          <a:solidFill>
            <a:srgbClr val="D7E4BD"/>
          </a:solidFill>
          <a:ln w="19050"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38100" h="38100"/>
            </a:sp3d>
          </a:bodyPr>
          <a:lstStyle/>
          <a:p>
            <a:pPr algn="ctr">
              <a:lnSpc>
                <a:spcPts val="2200"/>
              </a:lnSpc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Research, networking and training costs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39699" y="2561604"/>
            <a:ext cx="3600000" cy="46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38100" h="38100"/>
            </a:sp3d>
          </a:bodyPr>
          <a:lstStyle/>
          <a:p>
            <a:pPr algn="ctr">
              <a:lnSpc>
                <a:spcPts val="2200"/>
              </a:lnSpc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 and indirect costs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5961" y="4335762"/>
            <a:ext cx="3600000" cy="468000"/>
          </a:xfrm>
          <a:prstGeom prst="roundRect">
            <a:avLst/>
          </a:prstGeom>
          <a:solidFill>
            <a:srgbClr val="E4B4B2"/>
          </a:solidFill>
          <a:ln w="19050"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38100" h="38100"/>
            </a:sp3d>
          </a:bodyPr>
          <a:lstStyle/>
          <a:p>
            <a:pPr algn="ctr">
              <a:lnSpc>
                <a:spcPts val="2200"/>
              </a:lnSpc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Living allowance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Top-up allowance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720021" y="4330032"/>
            <a:ext cx="1692000" cy="468000"/>
          </a:xfrm>
          <a:prstGeom prst="roundRect">
            <a:avLst/>
          </a:prstGeom>
          <a:solidFill>
            <a:srgbClr val="FDE6D3"/>
          </a:solidFill>
          <a:ln w="19050"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38100" h="38100"/>
            </a:sp3d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Mobility allowance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28021" y="4335762"/>
            <a:ext cx="1692000" cy="468000"/>
          </a:xfrm>
          <a:prstGeom prst="roundRect">
            <a:avLst/>
          </a:prstGeom>
          <a:solidFill>
            <a:srgbClr val="FFFFBD"/>
          </a:solidFill>
          <a:ln w="19050"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38100" h="38100"/>
            </a:sp3d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Family allowance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5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5" grpId="0"/>
      <p:bldP spid="10" grpId="0" animBg="1"/>
      <p:bldP spid="16" grpId="0"/>
      <p:bldP spid="17" grpId="0"/>
      <p:bldP spid="9" grpId="0" animBg="1"/>
      <p:bldP spid="11" grpId="0" animBg="1"/>
      <p:bldP spid="14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8"/>
          <p:cNvSpPr/>
          <p:nvPr/>
        </p:nvSpPr>
        <p:spPr>
          <a:xfrm>
            <a:off x="977130" y="2327677"/>
            <a:ext cx="7128792" cy="4176831"/>
          </a:xfrm>
          <a:prstGeom prst="swooshArrow">
            <a:avLst>
              <a:gd name="adj1" fmla="val 16106"/>
              <a:gd name="adj2" fmla="val 40051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47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b="1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b="1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91717" y="3507148"/>
            <a:ext cx="2340000" cy="72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2700" cap="rnd"/>
          <a:scene3d>
            <a:camera prst="orthographicFront"/>
            <a:lightRig rig="soft" dir="t"/>
          </a:scene3d>
          <a:sp3d prstMaterial="matte">
            <a:bevelT w="127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7095" y="4470289"/>
            <a:ext cx="2340000" cy="72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2700" cap="rnd"/>
          <a:scene3d>
            <a:camera prst="orthographicFront"/>
            <a:lightRig rig="soft" dir="t"/>
          </a:scene3d>
          <a:sp3d prstMaterial="matte">
            <a:bevelT w="127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21311" y="2561945"/>
            <a:ext cx="2340000" cy="72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2700" cap="rnd"/>
          <a:scene3d>
            <a:camera prst="orthographicFront"/>
            <a:lightRig rig="soft" dir="t"/>
          </a:scene3d>
          <a:sp3d prstMaterial="matte">
            <a:bevelT w="127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68524" y="3556292"/>
            <a:ext cx="2196777" cy="732243"/>
          </a:xfrm>
          <a:prstGeom prst="roundRect">
            <a:avLst/>
          </a:prstGeom>
          <a:solidFill>
            <a:srgbClr val="FFFFBD"/>
          </a:solidFill>
          <a:ln w="19050"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38100" h="38100"/>
            </a:sp3d>
          </a:bodyPr>
          <a:lstStyle/>
          <a:p>
            <a:r>
              <a:rPr lang="en-US" sz="1600" b="1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involved</a:t>
            </a:r>
            <a:endParaRPr lang="en-GB" sz="1600" b="1" dirty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443137" y="2561945"/>
            <a:ext cx="2196777" cy="732243"/>
          </a:xfrm>
          <a:prstGeom prst="roundRect">
            <a:avLst/>
          </a:prstGeom>
          <a:solidFill>
            <a:srgbClr val="FFFFBD"/>
          </a:solidFill>
          <a:ln w="19050"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38100" h="38100"/>
            </a:sp3d>
          </a:bodyPr>
          <a:lstStyle/>
          <a:p>
            <a:r>
              <a:rPr lang="en-US" sz="1600" b="1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 capacities</a:t>
            </a:r>
            <a:endParaRPr lang="en-GB" sz="1600" b="1" dirty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592922" y="1595434"/>
            <a:ext cx="2196777" cy="732243"/>
          </a:xfrm>
          <a:prstGeom prst="roundRect">
            <a:avLst/>
          </a:prstGeom>
          <a:solidFill>
            <a:srgbClr val="FFFFBD"/>
          </a:solidFill>
          <a:ln w="19050"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38100" h="38100"/>
            </a:sp3d>
          </a:bodyPr>
          <a:lstStyle/>
          <a:p>
            <a:r>
              <a:rPr lang="en-US" sz="1600" b="1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 long-term partnerships</a:t>
            </a:r>
            <a:endParaRPr lang="en-GB" sz="1600" b="1" dirty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323143" y="4852456"/>
            <a:ext cx="2340001" cy="137473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Host secondments and internships</a:t>
            </a: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GB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Provide specific training modules</a:t>
            </a:r>
            <a:endParaRPr lang="en-GB" sz="10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3391717" y="3874351"/>
            <a:ext cx="2620442" cy="265713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Recruit one or more researchers during their entire fellowship</a:t>
            </a: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Build around a common research project</a:t>
            </a:r>
            <a:endParaRPr lang="en-US" sz="1400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Get co-funding for your fellowship </a:t>
            </a:r>
            <a:r>
              <a:rPr lang="en-US" sz="1400" dirty="0" err="1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programme</a:t>
            </a:r>
            <a:endParaRPr lang="en-US" sz="1400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US" sz="1400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6521310" y="2947877"/>
            <a:ext cx="2443177" cy="342657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Gain and transfer knowledge/expertise through staff exchange</a:t>
            </a: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US" sz="1400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Take part in shaping the training of researchers you would like to hire</a:t>
            </a:r>
            <a:endParaRPr lang="en-US" sz="1400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Develop a European Industrial Doctorate with academic partner(s) from another country 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51519" y="260648"/>
            <a:ext cx="33123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en-US" sz="2800" b="1" dirty="0" smtClean="0">
                <a:solidFill>
                  <a:srgbClr val="F7C943"/>
                </a:solidFill>
                <a:effectLst/>
              </a:rPr>
              <a:t>Levels of involvement</a:t>
            </a:r>
            <a:endParaRPr lang="en-GB" sz="2800" b="1" dirty="0" smtClean="0">
              <a:solidFill>
                <a:srgbClr val="F7C94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083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0" grpId="0" animBg="1"/>
      <p:bldP spid="22" grpId="0" animBg="1"/>
      <p:bldP spid="25" grpId="0" animBg="1"/>
      <p:bldP spid="35" grpId="0" animBg="1"/>
      <p:bldP spid="36" grpId="0" uiExpand="1" build="allAtOnce"/>
      <p:bldP spid="37" grpId="0" uiExpand="1" build="allAtOnce"/>
      <p:bldP spid="38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b="1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b="1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36080" y="1969479"/>
            <a:ext cx="4212468" cy="5078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algn="l" eaLnBrk="1" hangingPunct="1">
              <a:lnSpc>
                <a:spcPct val="1500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US" sz="18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1) </a:t>
            </a:r>
            <a:r>
              <a:rPr lang="en-US" sz="18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Early-stage</a:t>
            </a:r>
            <a:r>
              <a:rPr lang="en-US" sz="18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Researchers (ESR)</a:t>
            </a:r>
            <a:endParaRPr lang="en-GB" sz="1800" b="1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9454" y="2617551"/>
            <a:ext cx="3614257" cy="16561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38100" h="38100"/>
            </a:sp3d>
          </a:bodyPr>
          <a:lstStyle/>
          <a:p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 four years of research 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experience</a:t>
            </a:r>
          </a:p>
          <a:p>
            <a:endParaRPr lang="en-GB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 </a:t>
            </a:r>
          </a:p>
          <a:p>
            <a:endParaRPr lang="en-GB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doctoral 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degree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788024" y="1969480"/>
            <a:ext cx="4212468" cy="5078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algn="l" eaLnBrk="1" hangingPunct="1">
              <a:lnSpc>
                <a:spcPct val="1500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US" sz="1800" b="1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8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18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Experienced</a:t>
            </a:r>
            <a:r>
              <a:rPr lang="en-US" sz="18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Researchers (ER)</a:t>
            </a:r>
            <a:endParaRPr lang="en-GB" sz="1800" b="1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21398" y="2617552"/>
            <a:ext cx="3614257" cy="16561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38100" h="38100"/>
            </a:sp3d>
          </a:bodyPr>
          <a:lstStyle/>
          <a:p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least four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years of research 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experience</a:t>
            </a:r>
          </a:p>
          <a:p>
            <a:endParaRPr lang="en-GB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 / or </a:t>
            </a:r>
          </a:p>
          <a:p>
            <a:endParaRPr lang="en-GB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doctoral 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degree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569218" y="5163610"/>
            <a:ext cx="1253036" cy="13080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eaLnBrk="1" hangingPunct="1"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US" sz="18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ITN</a:t>
            </a:r>
            <a:endParaRPr lang="en-US" sz="1800" b="1" dirty="0" smtClean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US" sz="18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RISE</a:t>
            </a:r>
          </a:p>
          <a:p>
            <a:pPr eaLnBrk="1" hangingPunct="1"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US" sz="1800" b="1" dirty="0" smtClean="0">
                <a:solidFill>
                  <a:srgbClr val="008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COFUND</a:t>
            </a:r>
            <a:endParaRPr lang="en-GB" sz="1800" b="1" dirty="0" smtClean="0">
              <a:solidFill>
                <a:srgbClr val="008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195736" y="4442222"/>
            <a:ext cx="0" cy="504056"/>
          </a:xfrm>
          <a:prstGeom prst="straightConnector1">
            <a:avLst/>
          </a:prstGeom>
          <a:ln w="38100" cap="rnd">
            <a:solidFill>
              <a:schemeClr val="accent1">
                <a:shade val="95000"/>
                <a:satMod val="105000"/>
              </a:schemeClr>
            </a:solidFill>
            <a:tailEnd type="arrow"/>
          </a:ln>
          <a:scene3d>
            <a:camera prst="orthographicFront"/>
            <a:lightRig rig="threePt" dir="t"/>
          </a:scene3d>
          <a:sp3d prstMaterial="matte">
            <a:bevelT w="1905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6202008" y="5163610"/>
            <a:ext cx="1253036" cy="13080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eaLnBrk="1" hangingPunct="1"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US" sz="18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IF</a:t>
            </a:r>
          </a:p>
          <a:p>
            <a:pPr eaLnBrk="1" hangingPunct="1"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US" sz="18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RISE</a:t>
            </a:r>
          </a:p>
          <a:p>
            <a:pPr eaLnBrk="1" hangingPunct="1"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US" sz="1800" b="1" dirty="0" smtClean="0">
                <a:solidFill>
                  <a:srgbClr val="008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COFUND</a:t>
            </a:r>
            <a:endParaRPr lang="en-GB" sz="1800" b="1" dirty="0" smtClean="0">
              <a:solidFill>
                <a:srgbClr val="008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828526" y="4442222"/>
            <a:ext cx="0" cy="504056"/>
          </a:xfrm>
          <a:prstGeom prst="straightConnector1">
            <a:avLst/>
          </a:prstGeom>
          <a:ln w="38100" cap="rnd">
            <a:solidFill>
              <a:schemeClr val="accent1">
                <a:shade val="95000"/>
                <a:satMod val="105000"/>
              </a:schemeClr>
            </a:solidFill>
            <a:tailEnd type="arrow"/>
          </a:ln>
          <a:scene3d>
            <a:camera prst="orthographicFront"/>
            <a:lightRig rig="threePt" dir="t"/>
          </a:scene3d>
          <a:sp3d prstMaterial="matte">
            <a:bevelT w="1905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0" y="404664"/>
            <a:ext cx="3779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en-US" sz="2800" b="1" dirty="0" smtClean="0">
                <a:solidFill>
                  <a:srgbClr val="F7C943"/>
                </a:solidFill>
              </a:rPr>
              <a:t>Eligible researchers</a:t>
            </a:r>
            <a:endParaRPr lang="en-GB" sz="2800" b="1" dirty="0">
              <a:solidFill>
                <a:srgbClr val="F7C94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882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 animBg="1"/>
      <p:bldP spid="17" grpId="0"/>
      <p:bldP spid="20" grpId="0" animBg="1"/>
      <p:bldP spid="21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512113" y="1857364"/>
            <a:ext cx="4611856" cy="384721"/>
          </a:xfrm>
          <a:prstGeom prst="rect">
            <a:avLst/>
          </a:prstGeom>
          <a:noFill/>
        </p:spPr>
        <p:txBody>
          <a:bodyPr wrap="square" rtlCol="0" anchor="b">
            <a:spAutoFit/>
            <a:scene3d>
              <a:camera prst="orthographicFront"/>
              <a:lightRig rig="soft" dir="t"/>
            </a:scene3d>
            <a:sp3d extrusionH="57150" prstMaterial="matte">
              <a:bevelT w="12700" h="12700"/>
            </a:sp3d>
          </a:bodyPr>
          <a:lstStyle/>
          <a:p>
            <a:pPr algn="l"/>
            <a:r>
              <a:rPr lang="en-US" sz="1900" b="1" dirty="0" smtClean="0"/>
              <a:t>Innovative Training Networks - </a:t>
            </a:r>
            <a:r>
              <a:rPr lang="en-US" sz="1900" b="1" dirty="0" smtClean="0">
                <a:solidFill>
                  <a:srgbClr val="CC00CC"/>
                </a:solidFill>
              </a:rPr>
              <a:t>ITN</a:t>
            </a:r>
            <a:endParaRPr lang="en-GB" sz="1900" b="1" dirty="0">
              <a:solidFill>
                <a:srgbClr val="CC00CC"/>
              </a:solidFill>
            </a:endParaRPr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251520" y="404664"/>
            <a:ext cx="3312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en-US" sz="2800" b="1" dirty="0" smtClean="0">
                <a:solidFill>
                  <a:srgbClr val="F7C943"/>
                </a:solidFill>
              </a:rPr>
              <a:t>MSC actions</a:t>
            </a:r>
            <a:endParaRPr lang="en-GB" sz="2800" b="1" dirty="0">
              <a:solidFill>
                <a:srgbClr val="F7C943"/>
              </a:solidFill>
              <a:effectLst/>
            </a:endParaRPr>
          </a:p>
        </p:txBody>
      </p:sp>
      <p:sp>
        <p:nvSpPr>
          <p:cNvPr id="9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b="1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b="1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0" y="2257271"/>
            <a:ext cx="5220072" cy="1589"/>
          </a:xfrm>
          <a:prstGeom prst="straightConnector1">
            <a:avLst/>
          </a:prstGeom>
          <a:ln w="25400" cap="rnd">
            <a:solidFill>
              <a:srgbClr val="004386"/>
            </a:solidFill>
            <a:headEnd type="oval"/>
            <a:tailEnd type="non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617917"/>
              </p:ext>
            </p:extLst>
          </p:nvPr>
        </p:nvGraphicFramePr>
        <p:xfrm>
          <a:off x="370556" y="4873966"/>
          <a:ext cx="2712876" cy="1080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1676"/>
                <a:gridCol w="781200"/>
              </a:tblGrid>
              <a:tr h="5400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Research,</a:t>
                      </a:r>
                      <a:r>
                        <a:rPr lang="en-US" sz="1400" baseline="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networking, training costs</a:t>
                      </a:r>
                      <a:endParaRPr lang="en-GB" sz="1400" dirty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1800 </a:t>
                      </a:r>
                      <a:r>
                        <a:rPr lang="en-GB" sz="1400" b="1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€</a:t>
                      </a:r>
                      <a:endParaRPr lang="en-GB" sz="1400" dirty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D7E4BD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Management and indirect costs</a:t>
                      </a:r>
                      <a:endParaRPr lang="en-GB" sz="1400" dirty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1200 </a:t>
                      </a:r>
                      <a:r>
                        <a:rPr lang="en-GB" sz="1400" b="1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€</a:t>
                      </a:r>
                      <a:endParaRPr lang="en-GB" sz="1400" dirty="0" smtClean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065858"/>
              </p:ext>
            </p:extLst>
          </p:nvPr>
        </p:nvGraphicFramePr>
        <p:xfrm>
          <a:off x="3176386" y="4869160"/>
          <a:ext cx="2579748" cy="10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00"/>
                <a:gridCol w="779548"/>
              </a:tblGrid>
              <a:tr h="36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Living allowance</a:t>
                      </a:r>
                      <a:r>
                        <a:rPr lang="bg-BG" sz="14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lang="en-GB" sz="14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E4B4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3110 </a:t>
                      </a:r>
                      <a:r>
                        <a:rPr lang="en-GB" sz="1400" b="1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€</a:t>
                      </a:r>
                      <a:endParaRPr lang="en-GB" sz="1400" dirty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E4B4B2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Mobility</a:t>
                      </a:r>
                      <a:r>
                        <a:rPr lang="en-US" sz="1400" baseline="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allowance</a:t>
                      </a:r>
                      <a:r>
                        <a:rPr lang="bg-BG" sz="14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lang="en-GB" sz="1400" b="1" dirty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F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 </a:t>
                      </a:r>
                      <a:r>
                        <a:rPr lang="en-GB" sz="1400" b="1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€</a:t>
                      </a:r>
                      <a:endParaRPr lang="en-GB" sz="1400" dirty="0" smtClean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FDE6D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Family allowance</a:t>
                      </a:r>
                      <a:r>
                        <a:rPr lang="bg-BG" sz="14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lang="en-GB" sz="1400" b="1" dirty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 </a:t>
                      </a:r>
                      <a:r>
                        <a:rPr lang="en-GB" sz="1400" b="1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€</a:t>
                      </a:r>
                      <a:endParaRPr lang="en-GB" sz="1400" dirty="0" smtClean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FFFFBD"/>
                    </a:solidFill>
                  </a:tcPr>
                </a:tc>
              </a:tr>
            </a:tbl>
          </a:graphicData>
        </a:graphic>
      </p:graphicFrame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03844" y="4225894"/>
            <a:ext cx="3937943" cy="45140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algn="l" eaLnBrk="1" hangingPunct="1">
              <a:lnSpc>
                <a:spcPct val="1500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US" sz="18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 financial dimension</a:t>
            </a:r>
            <a:endParaRPr lang="en-GB" sz="1800" b="1" dirty="0" smtClean="0">
              <a:solidFill>
                <a:srgbClr val="FF00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2930" y="2564904"/>
            <a:ext cx="5038352" cy="122413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38100" h="38100"/>
            </a:sp3d>
          </a:bodyPr>
          <a:lstStyle/>
          <a:p>
            <a:pPr marL="0" lvl="1" algn="just" eaLnBrk="1" hangingPunct="1">
              <a:lnSpc>
                <a:spcPts val="22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bg-BG" sz="16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Innovative</a:t>
            </a:r>
            <a:r>
              <a:rPr lang="en-US" sz="16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doctoral</a:t>
            </a:r>
            <a:r>
              <a:rPr lang="bg-BG" sz="16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-level </a:t>
            </a:r>
            <a:r>
              <a:rPr lang="en-US" sz="16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training for </a:t>
            </a:r>
            <a:r>
              <a:rPr lang="en-US" sz="1600" b="1" dirty="0" smtClean="0">
                <a:solidFill>
                  <a:srgbClr val="CC00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early-stage</a:t>
            </a:r>
            <a:r>
              <a:rPr lang="en-US" sz="16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researchers based on cross-sector and cross-border partnerships</a:t>
            </a:r>
            <a:r>
              <a:rPr lang="bg-BG" sz="16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providing range of skills to maximise employability </a:t>
            </a:r>
            <a:endParaRPr lang="en-US" sz="1600" b="1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9512" y="4077072"/>
            <a:ext cx="5616623" cy="1939410"/>
          </a:xfrm>
          <a:prstGeom prst="roundRect">
            <a:avLst/>
          </a:prstGeom>
          <a:noFill/>
          <a:ln w="158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228184" y="1484784"/>
            <a:ext cx="2915816" cy="53758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marL="342900" lvl="1" algn="l" eaLnBrk="1" hangingPunct="1">
              <a:lnSpc>
                <a:spcPts val="2600"/>
              </a:lnSpc>
              <a:buClr>
                <a:srgbClr val="008000"/>
              </a:buClr>
              <a:buSzPct val="100000"/>
            </a:pPr>
            <a:r>
              <a:rPr lang="en-US" sz="1600" b="1" dirty="0" smtClean="0">
                <a:solidFill>
                  <a:srgbClr val="008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Opportunities:</a:t>
            </a:r>
            <a:endParaRPr lang="en-US" sz="1600" dirty="0">
              <a:solidFill>
                <a:srgbClr val="008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algn="l" eaLnBrk="1" hangingPunct="1">
              <a:lnSpc>
                <a:spcPts val="1000"/>
              </a:lnSpc>
              <a:buClr>
                <a:srgbClr val="008000"/>
              </a:buClr>
              <a:buSzPct val="100000"/>
            </a:pPr>
            <a:endParaRPr lang="en-GB" sz="800" b="1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600"/>
              </a:lnSpc>
              <a:buClr>
                <a:srgbClr val="008000"/>
              </a:buClr>
              <a:buSzPct val="100000"/>
              <a:buFont typeface="+mj-lt"/>
              <a:buAutoNum type="arabicPeriod"/>
            </a:pPr>
            <a:r>
              <a:rPr lang="en-US" sz="14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European Training Networks</a:t>
            </a:r>
            <a:r>
              <a:rPr lang="bg-BG" sz="14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 algn="l" eaLnBrk="1" hangingPunct="1">
              <a:lnSpc>
                <a:spcPts val="2600"/>
              </a:lnSpc>
              <a:buClr>
                <a:srgbClr val="008000"/>
              </a:buClr>
              <a:buSzPct val="100000"/>
              <a:buFont typeface="+mj-lt"/>
              <a:buAutoNum type="arabicPeriod"/>
            </a:pPr>
            <a:r>
              <a:rPr lang="en-US" sz="14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European Joint Doctorates</a:t>
            </a:r>
            <a:r>
              <a:rPr lang="bg-BG" sz="14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100" b="1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600"/>
              </a:lnSpc>
              <a:buClr>
                <a:srgbClr val="008000"/>
              </a:buClr>
              <a:buSzPct val="100000"/>
              <a:buFont typeface="+mj-lt"/>
              <a:buAutoNum type="arabicPeriod"/>
            </a:pPr>
            <a:r>
              <a:rPr lang="en-US" sz="14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European Industrial Doctorates</a:t>
            </a:r>
            <a:r>
              <a:rPr lang="bg-BG" sz="14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g-BG" sz="11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1100" b="1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600"/>
              </a:lnSpc>
              <a:buClr>
                <a:srgbClr val="008000"/>
              </a:buClr>
              <a:buSzPct val="100000"/>
              <a:buFont typeface="+mj-lt"/>
              <a:buAutoNum type="arabicPeriod"/>
            </a:pPr>
            <a:endParaRPr lang="hr-HR" sz="8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AU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bg-BG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he researcher recruitment </a:t>
            </a: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</a:pPr>
            <a:r>
              <a:rPr lang="bg-BG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3-36 months</a:t>
            </a: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Joint supervision </a:t>
            </a:r>
            <a:r>
              <a:rPr lang="bg-BG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(also </a:t>
            </a: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with business and industry</a:t>
            </a:r>
            <a:r>
              <a:rPr lang="bg-BG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US" sz="1400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Projects up to 4 years with 540 </a:t>
            </a: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researcher-months</a:t>
            </a:r>
            <a:endParaRPr lang="bg-BG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</a:pPr>
            <a:endParaRPr lang="bg-BG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bg-BG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Vacancies </a:t>
            </a:r>
            <a:r>
              <a:rPr lang="bg-BG" sz="14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EURAXESS</a:t>
            </a:r>
            <a:r>
              <a:rPr lang="bg-BG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and </a:t>
            </a:r>
            <a:r>
              <a:rPr lang="bg-BG" sz="14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MSCAs website</a:t>
            </a:r>
            <a:endParaRPr lang="en-US" sz="1400" b="1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03844" y="6021288"/>
            <a:ext cx="5320284" cy="74635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algn="l" eaLnBrk="1" hangingPunct="1">
              <a:lnSpc>
                <a:spcPct val="1500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US" sz="1000" b="1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*The living allowance base rate is multiplied by Country Correction </a:t>
            </a:r>
            <a:r>
              <a:rPr lang="en-US" sz="10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Coefficient</a:t>
            </a:r>
            <a:endParaRPr lang="bg-BG" sz="1000" b="1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eaLnBrk="1" hangingPunct="1">
              <a:lnSpc>
                <a:spcPct val="1500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bg-BG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*The living, mobility and family allowances are paid to the researcher per month</a:t>
            </a:r>
            <a:endParaRPr lang="en-GB" sz="1000" b="1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268760"/>
            <a:ext cx="1182687" cy="9017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82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23" grpId="0"/>
      <p:bldP spid="13" grpId="0" animBg="1"/>
      <p:bldP spid="15" grpId="0" animBg="1"/>
      <p:bldP spid="16" grpId="0" uiExpand="1" build="p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512113" y="1857364"/>
            <a:ext cx="4611856" cy="384721"/>
          </a:xfrm>
          <a:prstGeom prst="rect">
            <a:avLst/>
          </a:prstGeom>
          <a:noFill/>
        </p:spPr>
        <p:txBody>
          <a:bodyPr wrap="square" rtlCol="0" anchor="b">
            <a:spAutoFit/>
            <a:scene3d>
              <a:camera prst="orthographicFront"/>
              <a:lightRig rig="soft" dir="t"/>
            </a:scene3d>
            <a:sp3d extrusionH="57150" prstMaterial="matte">
              <a:bevelT w="12700" h="12700"/>
            </a:sp3d>
          </a:bodyPr>
          <a:lstStyle/>
          <a:p>
            <a:pPr algn="l"/>
            <a:r>
              <a:rPr lang="en-US" sz="1900" b="1" dirty="0" smtClean="0"/>
              <a:t>Individual Fellowships - </a:t>
            </a:r>
            <a:r>
              <a:rPr lang="en-US" sz="1900" b="1" dirty="0" smtClean="0">
                <a:solidFill>
                  <a:srgbClr val="CC00CC"/>
                </a:solidFill>
              </a:rPr>
              <a:t>IF</a:t>
            </a:r>
            <a:endParaRPr lang="en-GB" sz="1900" b="1" dirty="0">
              <a:solidFill>
                <a:srgbClr val="CC00CC"/>
              </a:solidFill>
            </a:endParaRPr>
          </a:p>
        </p:txBody>
      </p:sp>
      <p:sp>
        <p:nvSpPr>
          <p:cNvPr id="9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b="1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b="1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0" y="2257271"/>
            <a:ext cx="4760584" cy="1588"/>
          </a:xfrm>
          <a:prstGeom prst="straightConnector1">
            <a:avLst/>
          </a:prstGeom>
          <a:ln w="25400" cap="rnd">
            <a:solidFill>
              <a:srgbClr val="FF0000"/>
            </a:solidFill>
            <a:headEnd type="oval"/>
            <a:tailEnd type="non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310709"/>
              </p:ext>
            </p:extLst>
          </p:nvPr>
        </p:nvGraphicFramePr>
        <p:xfrm>
          <a:off x="370556" y="4873966"/>
          <a:ext cx="2712876" cy="1080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1676"/>
                <a:gridCol w="781200"/>
              </a:tblGrid>
              <a:tr h="5400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Research,</a:t>
                      </a:r>
                      <a:r>
                        <a:rPr lang="en-US" sz="1400" baseline="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networking, training costs</a:t>
                      </a:r>
                      <a:endParaRPr lang="en-GB" sz="1400" dirty="0">
                        <a:solidFill>
                          <a:srgbClr val="92D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800 </a:t>
                      </a:r>
                      <a:r>
                        <a:rPr lang="en-GB" sz="1400" b="1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€</a:t>
                      </a:r>
                      <a:endParaRPr lang="en-GB" sz="1400" dirty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D7E4BD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Management and indirect costs</a:t>
                      </a:r>
                      <a:endParaRPr lang="en-GB" sz="1400" dirty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 </a:t>
                      </a:r>
                      <a:r>
                        <a:rPr lang="en-GB" sz="1400" b="1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€</a:t>
                      </a:r>
                      <a:endParaRPr lang="en-GB" sz="1400" dirty="0" smtClean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7048"/>
              </p:ext>
            </p:extLst>
          </p:nvPr>
        </p:nvGraphicFramePr>
        <p:xfrm>
          <a:off x="3176386" y="4869160"/>
          <a:ext cx="2579748" cy="10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00"/>
                <a:gridCol w="779548"/>
              </a:tblGrid>
              <a:tr h="36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Living allowance</a:t>
                      </a:r>
                      <a:r>
                        <a:rPr lang="bg-BG" sz="14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E4B4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4650 </a:t>
                      </a:r>
                      <a:r>
                        <a:rPr lang="en-GB" sz="1400" b="1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€</a:t>
                      </a:r>
                      <a:endParaRPr lang="en-GB" sz="1400" dirty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E4B4B2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Mobility</a:t>
                      </a:r>
                      <a:r>
                        <a:rPr lang="en-US" sz="1400" baseline="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allowance</a:t>
                      </a:r>
                      <a:r>
                        <a:rPr lang="bg-BG" sz="14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lang="en-GB" sz="1400" b="1" dirty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F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 </a:t>
                      </a:r>
                      <a:r>
                        <a:rPr lang="en-GB" sz="1400" b="1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€</a:t>
                      </a:r>
                      <a:endParaRPr lang="en-GB" sz="1400" dirty="0" smtClean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FDE6D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Family allowance</a:t>
                      </a:r>
                      <a:r>
                        <a:rPr lang="bg-BG" sz="14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lang="en-GB" sz="1400" dirty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 </a:t>
                      </a:r>
                      <a:r>
                        <a:rPr lang="en-GB" sz="1400" b="1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€</a:t>
                      </a:r>
                      <a:endParaRPr lang="en-GB" sz="1400" dirty="0" smtClean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FFFFBD"/>
                    </a:solidFill>
                  </a:tcPr>
                </a:tc>
              </a:tr>
            </a:tbl>
          </a:graphicData>
        </a:graphic>
      </p:graphicFrame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03844" y="4225894"/>
            <a:ext cx="4240164" cy="45140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algn="l" eaLnBrk="1" hangingPunct="1">
              <a:lnSpc>
                <a:spcPct val="1500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US" sz="18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 financial dimension</a:t>
            </a:r>
            <a:r>
              <a:rPr lang="bg-BG" sz="18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g-BG" sz="18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(for all IF)</a:t>
            </a:r>
            <a:endParaRPr lang="en-GB" sz="1800" b="1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62930" y="2420888"/>
            <a:ext cx="5038352" cy="107469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38100" h="38100"/>
            </a:sp3d>
          </a:bodyPr>
          <a:lstStyle/>
          <a:p>
            <a:pPr marL="0" lvl="1" algn="just" eaLnBrk="1" hangingPunct="1">
              <a:lnSpc>
                <a:spcPts val="22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GB" sz="1600" b="1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Individual </a:t>
            </a:r>
            <a:r>
              <a:rPr lang="en-GB" sz="16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cross-border</a:t>
            </a:r>
            <a:r>
              <a:rPr lang="hr-HR" sz="16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600" b="1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fellowships </a:t>
            </a:r>
            <a:r>
              <a:rPr lang="hr-HR" sz="1600" b="1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GB" sz="1600" b="1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 most</a:t>
            </a:r>
            <a:r>
              <a:rPr lang="hr-HR" sz="1600" b="1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600" b="1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promising </a:t>
            </a:r>
            <a:r>
              <a:rPr lang="en-GB" sz="1600" b="1" dirty="0">
                <a:solidFill>
                  <a:srgbClr val="CC00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experienced </a:t>
            </a:r>
            <a:r>
              <a:rPr lang="en-GB" sz="1600" b="1" dirty="0" smtClean="0">
                <a:solidFill>
                  <a:srgbClr val="CC00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researchers</a:t>
            </a:r>
            <a:r>
              <a:rPr lang="bg-BG" sz="1600" b="1" dirty="0" smtClean="0">
                <a:solidFill>
                  <a:srgbClr val="CC00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g-BG" sz="16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 diversify and aquire new skills through advanced training, international and inter-sectoral mobility</a:t>
            </a:r>
            <a:endParaRPr lang="en-US" sz="1600" b="1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62930" y="4225894"/>
            <a:ext cx="5616623" cy="1939410"/>
          </a:xfrm>
          <a:prstGeom prst="roundRect">
            <a:avLst/>
          </a:prstGeom>
          <a:noFill/>
          <a:ln w="158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228184" y="908720"/>
            <a:ext cx="3096344" cy="60683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marL="342900" lvl="1" algn="l" eaLnBrk="1" hangingPunct="1">
              <a:lnSpc>
                <a:spcPts val="2600"/>
              </a:lnSpc>
              <a:buClr>
                <a:srgbClr val="008000"/>
              </a:buClr>
              <a:buSzPct val="100000"/>
            </a:pPr>
            <a:r>
              <a:rPr lang="en-US" sz="18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Opportunities:</a:t>
            </a:r>
            <a:endParaRPr lang="en-US" sz="18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algn="l" eaLnBrk="1" hangingPunct="1">
              <a:lnSpc>
                <a:spcPts val="1000"/>
              </a:lnSpc>
              <a:buClr>
                <a:srgbClr val="008000"/>
              </a:buClr>
              <a:buSzPct val="100000"/>
            </a:pPr>
            <a:endParaRPr lang="en-GB" sz="800" b="1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600"/>
              </a:lnSpc>
              <a:buClr>
                <a:srgbClr val="008000"/>
              </a:buClr>
              <a:buSzPct val="100000"/>
              <a:buFont typeface="+mj-lt"/>
              <a:buAutoNum type="arabicPeriod"/>
            </a:pPr>
            <a:r>
              <a:rPr lang="en-GB" sz="14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European Fellowships</a:t>
            </a:r>
            <a:r>
              <a:rPr lang="bg-BG" sz="14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 algn="l" eaLnBrk="1" hangingPunct="1">
              <a:lnSpc>
                <a:spcPts val="2600"/>
              </a:lnSpc>
              <a:buClr>
                <a:srgbClr val="008000"/>
              </a:buClr>
              <a:buSzPct val="100000"/>
            </a:pPr>
            <a:r>
              <a:rPr lang="bg-BG" sz="14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bg-BG" sz="11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(+ 2 separate panels Reintegration and Restart)  </a:t>
            </a:r>
            <a:r>
              <a:rPr lang="bg-BG" sz="11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into  the EU</a:t>
            </a:r>
            <a:endParaRPr lang="hr-HR" sz="1100" dirty="0" smtClean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600"/>
              </a:lnSpc>
              <a:buClr>
                <a:srgbClr val="008000"/>
              </a:buClr>
              <a:buSzPct val="100000"/>
              <a:buFont typeface="+mj-lt"/>
              <a:buAutoNum type="arabicPeriod"/>
            </a:pPr>
            <a:r>
              <a:rPr lang="hr-HR" sz="14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Global </a:t>
            </a:r>
            <a:r>
              <a:rPr lang="en-GB" sz="14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Fellowships</a:t>
            </a:r>
            <a:r>
              <a:rPr lang="bg-BG" sz="14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 algn="l" eaLnBrk="1" hangingPunct="1">
              <a:lnSpc>
                <a:spcPts val="2600"/>
              </a:lnSpc>
              <a:buClr>
                <a:srgbClr val="008000"/>
              </a:buClr>
              <a:buSzPct val="100000"/>
            </a:pPr>
            <a:r>
              <a:rPr lang="bg-BG" sz="11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        </a:t>
            </a:r>
            <a:r>
              <a:rPr lang="en-AU" sz="11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bg-BG" sz="11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utside of the EU</a:t>
            </a:r>
            <a:endParaRPr lang="en-GB" sz="1100" b="1" dirty="0" smtClean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12-36 </a:t>
            </a:r>
            <a:r>
              <a:rPr lang="en-US" sz="14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months </a:t>
            </a: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fellowships</a:t>
            </a:r>
            <a:endParaRPr lang="bg-BG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</a:pPr>
            <a:endParaRPr lang="bg-BG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itchFamily="2" charset="2"/>
              <a:buChar char="ü"/>
            </a:pPr>
            <a:r>
              <a:rPr lang="bg-BG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Proposal submitted via a host institution in MS/AC </a:t>
            </a: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</a:pPr>
            <a:endParaRPr lang="bg-BG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itchFamily="2" charset="2"/>
              <a:buChar char="ü"/>
            </a:pPr>
            <a:r>
              <a:rPr lang="bg-BG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Ealuation in one of 8 main scietific panels (or 2 multidisciplinary- CAR or RG)</a:t>
            </a:r>
            <a:endParaRPr lang="en-US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itchFamily="2" charset="2"/>
              <a:buChar char="ü"/>
            </a:pPr>
            <a:endParaRPr lang="en-GB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itchFamily="2" charset="2"/>
              <a:buChar char="ü"/>
            </a:pP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Open to academic and non-academic hosts</a:t>
            </a: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itchFamily="2" charset="2"/>
              <a:buChar char="ü"/>
            </a:pPr>
            <a:endParaRPr lang="en-US" sz="1400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itchFamily="2" charset="2"/>
              <a:buChar char="ü"/>
            </a:pP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Strengthening networking capabilities for involved organizations and </a:t>
            </a:r>
            <a:r>
              <a:rPr lang="bg-BG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researchers</a:t>
            </a:r>
            <a:endParaRPr lang="en-GB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51520" y="404664"/>
            <a:ext cx="3312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en-US" sz="2800" b="1" dirty="0" smtClean="0">
                <a:solidFill>
                  <a:srgbClr val="F7C943"/>
                </a:solidFill>
              </a:rPr>
              <a:t>MSC actions</a:t>
            </a:r>
            <a:endParaRPr lang="en-GB" sz="2800" b="1" dirty="0">
              <a:solidFill>
                <a:srgbClr val="F7C943"/>
              </a:solidFill>
              <a:effectLst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23528" y="6233533"/>
            <a:ext cx="5536308" cy="55399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algn="l" eaLnBrk="1" hangingPunct="1">
              <a:lnSpc>
                <a:spcPct val="1500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US" sz="1000" b="1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*The living allowance base rate is multiplied by Country Correction </a:t>
            </a:r>
            <a:r>
              <a:rPr lang="en-US" sz="10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Coefficient</a:t>
            </a:r>
            <a:r>
              <a:rPr lang="bg-BG" sz="10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bg-BG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bg-BG" sz="10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bg-BG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 living, mobility and family allowances are paid to the researcher per month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6" descr="https://ec.europa.eu/digital-agenda/sites/digital-agenda/files/styles/large/public/worl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707789" cy="669178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alpha val="40000"/>
              </a:schemeClr>
            </a:glow>
            <a:outerShdw dist="50800" dir="54000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47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23" grpId="0"/>
      <p:bldP spid="24" grpId="0" animBg="1"/>
      <p:bldP spid="25" grpId="0" animBg="1"/>
      <p:bldP spid="12" grpId="0" uiExpand="1" build="p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51519" y="260648"/>
            <a:ext cx="36004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bg-BG" b="1" dirty="0" smtClean="0">
                <a:solidFill>
                  <a:srgbClr val="FFC000"/>
                </a:solidFill>
              </a:rPr>
              <a:t>Which action?</a:t>
            </a:r>
            <a:endParaRPr lang="en-GB" b="1" dirty="0" smtClean="0">
              <a:solidFill>
                <a:srgbClr val="FFC000"/>
              </a:solidFill>
            </a:endParaRPr>
          </a:p>
          <a:p>
            <a:pPr algn="l"/>
            <a:r>
              <a:rPr lang="en-GB" b="1" dirty="0" smtClean="0">
                <a:solidFill>
                  <a:srgbClr val="FF00FF"/>
                </a:solidFill>
              </a:rPr>
              <a:t>European Fellowships</a:t>
            </a:r>
            <a:endParaRPr lang="bg-BG" b="1" dirty="0" smtClean="0">
              <a:solidFill>
                <a:srgbClr val="FF00FF"/>
              </a:solidFill>
            </a:endParaRPr>
          </a:p>
          <a:p>
            <a:pPr algn="l"/>
            <a:endParaRPr lang="en-GB" b="1" dirty="0" smtClean="0">
              <a:solidFill>
                <a:srgbClr val="F7C94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614" cy="4824536"/>
          </a:xfrm>
        </p:spPr>
        <p:txBody>
          <a:bodyPr/>
          <a:lstStyle/>
          <a:p>
            <a:pPr algn="ctr" eaLnBrk="1" hangingPunct="1">
              <a:defRPr/>
            </a:pPr>
            <a:endParaRPr lang="bg-BG" sz="2800" dirty="0" smtClean="0"/>
          </a:p>
          <a:p>
            <a:pPr algn="just" eaLnBrk="1" hangingPunct="1">
              <a:defRPr/>
            </a:pPr>
            <a:r>
              <a:rPr lang="bg-BG" sz="1800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Objective: </a:t>
            </a:r>
            <a:r>
              <a:rPr lang="bg-BG" sz="1800" b="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</a:t>
            </a:r>
            <a:r>
              <a:rPr lang="en-GB" sz="1800" b="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provide opportunities to acquire new knowledge, work on research projects </a:t>
            </a:r>
            <a:r>
              <a:rPr lang="en-GB" sz="180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Europe</a:t>
            </a:r>
            <a:r>
              <a:rPr lang="en-GB" sz="1800" b="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resume a career or return to Europe </a:t>
            </a:r>
          </a:p>
          <a:p>
            <a:pPr eaLnBrk="1" hangingPunct="1">
              <a:defRPr/>
            </a:pPr>
            <a:r>
              <a:rPr lang="en-GB" sz="1600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Main Features</a:t>
            </a:r>
            <a:r>
              <a:rPr lang="bg-BG" sz="1600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marL="347662">
              <a:spcAft>
                <a:spcPts val="1425"/>
              </a:spcAft>
              <a:buSzPct val="110000"/>
              <a:buFont typeface="Arial" pitchFamily="34" charset="0"/>
              <a:buChar char="•"/>
              <a:defRPr/>
            </a:pPr>
            <a:r>
              <a:rPr lang="en-GB" sz="1600" b="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Focus on </a:t>
            </a:r>
            <a:r>
              <a:rPr lang="en-GB" sz="1600" dirty="0" smtClean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career development</a:t>
            </a:r>
            <a:endParaRPr lang="bg-BG" sz="1600" dirty="0" smtClean="0">
              <a:solidFill>
                <a:srgbClr val="FF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7662">
              <a:spcAft>
                <a:spcPts val="1425"/>
              </a:spcAft>
              <a:buSzPct val="110000"/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Duration</a:t>
            </a:r>
            <a:r>
              <a:rPr lang="en-GB" sz="16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b="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project: 1-2 years</a:t>
            </a:r>
          </a:p>
          <a:p>
            <a:pPr marL="347662" algn="just">
              <a:spcAft>
                <a:spcPts val="1425"/>
              </a:spcAft>
              <a:buSzPct val="110000"/>
              <a:buFont typeface="Arial" pitchFamily="34" charset="0"/>
              <a:buChar char="•"/>
              <a:defRPr/>
            </a:pPr>
            <a:r>
              <a:rPr lang="en-GB" sz="1600" b="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or 6 month </a:t>
            </a:r>
            <a:r>
              <a:rPr lang="en-GB" sz="1600" dirty="0" smtClean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secondment option</a:t>
            </a:r>
            <a:r>
              <a:rPr lang="en-GB" sz="1600" b="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within Europe and in another sector </a:t>
            </a:r>
            <a:r>
              <a:rPr lang="bg-BG" sz="1600" b="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(clearly justified in Part B in order to claim costs)</a:t>
            </a:r>
            <a:endParaRPr lang="en-GB" sz="1600" b="0" dirty="0" smtClean="0">
              <a:solidFill>
                <a:srgbClr val="00438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7662" algn="just">
              <a:spcAft>
                <a:spcPts val="1425"/>
              </a:spcAft>
              <a:buSzPct val="110000"/>
              <a:buFont typeface="Arial" pitchFamily="34" charset="0"/>
              <a:buChar char="•"/>
              <a:defRPr/>
            </a:pPr>
            <a:r>
              <a:rPr lang="en-IE" sz="1600" dirty="0" smtClean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International mobility </a:t>
            </a:r>
            <a:r>
              <a:rPr lang="en-I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within or into </a:t>
            </a:r>
            <a:r>
              <a:rPr lang="en-IE" sz="16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Member States (MS) and Associated Countries (AC)</a:t>
            </a:r>
          </a:p>
          <a:p>
            <a:pPr marL="347662">
              <a:spcAft>
                <a:spcPts val="1425"/>
              </a:spcAft>
              <a:buSzPct val="110000"/>
              <a:buFont typeface="Arial" pitchFamily="34" charset="0"/>
              <a:buChar char="•"/>
              <a:defRPr/>
            </a:pPr>
            <a:r>
              <a:rPr lang="en-IE" sz="16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Experienced researchers of </a:t>
            </a:r>
            <a:r>
              <a:rPr lang="en-IE" sz="1600" dirty="0" smtClean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any nationality </a:t>
            </a:r>
          </a:p>
          <a:p>
            <a:pPr marL="347662" algn="just">
              <a:spcAft>
                <a:spcPts val="1425"/>
              </a:spcAft>
              <a:buSzPct val="110000"/>
              <a:buFont typeface="Arial" pitchFamily="34" charset="0"/>
              <a:buChar char="•"/>
              <a:defRPr/>
            </a:pPr>
            <a:r>
              <a:rPr lang="en-IE" sz="16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Applicants must </a:t>
            </a:r>
            <a:r>
              <a:rPr lang="en-IE" sz="1600" dirty="0" smtClean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not have resided </a:t>
            </a:r>
            <a:r>
              <a:rPr lang="en-IE" sz="16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 carried out their </a:t>
            </a:r>
            <a:r>
              <a:rPr lang="en-IE" sz="1600" dirty="0" smtClean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main activity </a:t>
            </a:r>
            <a:r>
              <a:rPr lang="en-IE" sz="1600" b="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the country of the host organisation</a:t>
            </a:r>
            <a:r>
              <a:rPr lang="en-IE" sz="16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for </a:t>
            </a:r>
            <a:r>
              <a:rPr lang="en-IE" sz="1600" b="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more than 12 months in the 3 years immediately prior to the call deadline</a:t>
            </a:r>
          </a:p>
          <a:p>
            <a:pPr marL="347662">
              <a:spcAft>
                <a:spcPts val="1425"/>
              </a:spcAft>
              <a:buSzPct val="110000"/>
              <a:buFont typeface="Arial" pitchFamily="34" charset="0"/>
              <a:buChar char="•"/>
              <a:defRPr/>
            </a:pPr>
            <a:r>
              <a:rPr lang="en-GB" sz="1600" b="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Separate multidisciplinary panels for </a:t>
            </a:r>
            <a:r>
              <a:rPr lang="en-GB" sz="1600" dirty="0" smtClean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Career Restart </a:t>
            </a:r>
            <a:r>
              <a:rPr lang="en-GB" sz="1600" b="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en-GB" sz="16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smtClean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Reintegration</a:t>
            </a:r>
            <a:r>
              <a:rPr lang="en-GB" sz="1600" dirty="0" smtClean="0">
                <a:solidFill>
                  <a:srgbClr val="AA447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bg-BG" sz="1600" dirty="0" smtClean="0">
              <a:solidFill>
                <a:srgbClr val="AA447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7662">
              <a:spcAft>
                <a:spcPts val="1425"/>
              </a:spcAft>
              <a:buSzPct val="110000"/>
              <a:buFont typeface="Arial" pitchFamily="34" charset="0"/>
              <a:buChar char="•"/>
              <a:defRPr/>
            </a:pPr>
            <a:endParaRPr lang="en-GB" sz="1200" dirty="0" smtClean="0">
              <a:solidFill>
                <a:srgbClr val="AA447E"/>
              </a:solidFill>
            </a:endParaRPr>
          </a:p>
          <a:p>
            <a:pPr eaLnBrk="1" hangingPunct="1">
              <a:defRPr/>
            </a:pPr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" y="260648"/>
            <a:ext cx="40679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bg-BG" sz="2800" b="1" dirty="0" smtClean="0">
                <a:solidFill>
                  <a:srgbClr val="F7C943"/>
                </a:solidFill>
              </a:rPr>
              <a:t>Which action?</a:t>
            </a:r>
            <a:r>
              <a:rPr lang="bg-BG" sz="2800" dirty="0" smtClean="0"/>
              <a:t> </a:t>
            </a:r>
          </a:p>
          <a:p>
            <a:pPr algn="l"/>
            <a:r>
              <a:rPr lang="bg-BG" sz="2200" b="1" dirty="0" smtClean="0">
                <a:solidFill>
                  <a:srgbClr val="FF00FF"/>
                </a:solidFill>
              </a:rPr>
              <a:t>Career Restart </a:t>
            </a:r>
            <a:r>
              <a:rPr lang="bg-BG" sz="2200" b="1" dirty="0" err="1" smtClean="0">
                <a:solidFill>
                  <a:srgbClr val="FF00FF"/>
                </a:solidFill>
              </a:rPr>
              <a:t>Panel</a:t>
            </a:r>
            <a:r>
              <a:rPr lang="bg-BG" sz="2200" b="1" dirty="0" smtClean="0">
                <a:solidFill>
                  <a:srgbClr val="FF00FF"/>
                </a:solidFill>
              </a:rPr>
              <a:t> </a:t>
            </a:r>
            <a:endParaRPr lang="fr-BE" sz="2200" b="1" dirty="0" smtClean="0">
              <a:solidFill>
                <a:srgbClr val="FF00FF"/>
              </a:solidFill>
            </a:endParaRPr>
          </a:p>
          <a:p>
            <a:pPr algn="l"/>
            <a:r>
              <a:rPr lang="bg-BG" sz="2000" b="1" dirty="0" smtClean="0">
                <a:solidFill>
                  <a:srgbClr val="FF00FF"/>
                </a:solidFill>
              </a:rPr>
              <a:t>(CAR)</a:t>
            </a:r>
          </a:p>
          <a:p>
            <a:pPr algn="l"/>
            <a:endParaRPr lang="en-GB" b="1" dirty="0" smtClean="0">
              <a:solidFill>
                <a:srgbClr val="F7C94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424614" cy="4464496"/>
          </a:xfrm>
        </p:spPr>
        <p:txBody>
          <a:bodyPr/>
          <a:lstStyle/>
          <a:p>
            <a:pPr algn="just" eaLnBrk="1" hangingPunct="1">
              <a:defRPr/>
            </a:pPr>
            <a:r>
              <a:rPr lang="bg-BG" sz="2000" b="0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Resume research </a:t>
            </a:r>
            <a:r>
              <a:rPr lang="bg-BG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Europe </a:t>
            </a:r>
            <a:r>
              <a:rPr lang="bg-BG" sz="2000" b="0" dirty="0" smtClean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after a career break </a:t>
            </a:r>
            <a:r>
              <a:rPr lang="bg-BG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(e.g. parental leave, working outside research) - </a:t>
            </a:r>
            <a:r>
              <a:rPr lang="bg-BG" sz="2000" b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not active in research for at least 12 months</a:t>
            </a:r>
          </a:p>
          <a:p>
            <a:pPr eaLnBrk="1" hangingPunct="1">
              <a:defRPr/>
            </a:pPr>
            <a:endParaRPr lang="bg-BG" sz="2000" b="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1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Separate multidisciplinary panel (8 scientific areas), </a:t>
            </a:r>
            <a:r>
              <a:rPr lang="bg-BG" sz="1800" dirty="0" smtClean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GB" sz="1800" dirty="0" err="1" smtClean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uration</a:t>
            </a:r>
            <a:r>
              <a:rPr lang="en-GB" sz="1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800" b="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projects: 1-2 years</a:t>
            </a:r>
          </a:p>
          <a:p>
            <a:pPr eaLnBrk="1" hangingPunct="1">
              <a:defRPr/>
            </a:pPr>
            <a:endParaRPr lang="bg-BG" sz="1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1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Experienced researcher, </a:t>
            </a:r>
            <a:r>
              <a:rPr lang="bg-BG" sz="1800" b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any nationality</a:t>
            </a:r>
          </a:p>
          <a:p>
            <a:pPr eaLnBrk="1" hangingPunct="1">
              <a:defRPr/>
            </a:pPr>
            <a:endParaRPr lang="bg-BG" sz="1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1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Beneficiery must be located in MS/AC</a:t>
            </a:r>
          </a:p>
          <a:p>
            <a:pPr eaLnBrk="1" hangingPunct="1">
              <a:defRPr/>
            </a:pPr>
            <a:endParaRPr lang="bg-BG" sz="1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1" hangingPunct="1">
              <a:buClr>
                <a:srgbClr val="004386"/>
              </a:buClr>
              <a:buFont typeface="Arial" pitchFamily="34" charset="0"/>
              <a:buChar char="•"/>
              <a:defRPr/>
            </a:pPr>
            <a:r>
              <a:rPr lang="bg-BG" sz="1800" b="0" u="sng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Mobility rule:</a:t>
            </a:r>
            <a:r>
              <a:rPr lang="bg-BG" sz="1800" b="0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1800" b="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researcher must not have resided or carried out the main activity  in the country of her/his host organisation for </a:t>
            </a:r>
            <a:r>
              <a:rPr lang="bg-BG" sz="1800" b="0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more than 3 years </a:t>
            </a:r>
            <a:r>
              <a:rPr lang="bg-BG" sz="1800" b="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the last </a:t>
            </a:r>
            <a:r>
              <a:rPr lang="bg-BG" sz="1800" b="0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years </a:t>
            </a:r>
            <a:r>
              <a:rPr lang="bg-BG" sz="1800" b="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immediately prior to the deadline for submission of proposal</a:t>
            </a:r>
            <a:endParaRPr lang="bg-BG" sz="1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51519" y="260648"/>
            <a:ext cx="3600401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bg-BG" sz="2800" b="1" dirty="0" smtClean="0">
                <a:solidFill>
                  <a:srgbClr val="F7C943"/>
                </a:solidFill>
              </a:rPr>
              <a:t>Which action?</a:t>
            </a:r>
          </a:p>
          <a:p>
            <a:pPr marL="0" lvl="1" algn="l"/>
            <a:r>
              <a:rPr lang="en-GB" b="1" dirty="0" smtClean="0">
                <a:solidFill>
                  <a:srgbClr val="FF00FF"/>
                </a:solidFill>
              </a:rPr>
              <a:t>Reintegration Panel</a:t>
            </a:r>
          </a:p>
          <a:p>
            <a:pPr algn="l"/>
            <a:endParaRPr lang="en-GB" b="1" dirty="0" smtClean="0">
              <a:solidFill>
                <a:srgbClr val="F7C94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614" cy="4968552"/>
          </a:xfrm>
        </p:spPr>
        <p:txBody>
          <a:bodyPr/>
          <a:lstStyle/>
          <a:p>
            <a:pPr eaLnBrk="1" hangingPunct="1">
              <a:defRPr/>
            </a:pPr>
            <a:endParaRPr lang="bg-BG" sz="2000" b="0" dirty="0" smtClean="0">
              <a:solidFill>
                <a:srgbClr val="CC00CC"/>
              </a:solidFill>
            </a:endParaRPr>
          </a:p>
          <a:p>
            <a:pPr lvl="0" eaLnBrk="1" hangingPunct="1">
              <a:defRPr/>
            </a:pPr>
            <a:r>
              <a:rPr lang="en-IE" sz="2000" b="0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Return</a:t>
            </a:r>
            <a:r>
              <a:rPr lang="en-IE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en-IE" sz="2000" b="0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reintegration</a:t>
            </a:r>
            <a:r>
              <a:rPr lang="en-IE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of researchers </a:t>
            </a:r>
            <a:r>
              <a:rPr lang="en-IE" sz="2000" b="0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into a longer term </a:t>
            </a:r>
            <a:r>
              <a:rPr lang="en-IE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research position </a:t>
            </a:r>
            <a:r>
              <a:rPr lang="en-I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Europe</a:t>
            </a:r>
            <a:endParaRPr lang="bg-BG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researchrs must move or have moved </a:t>
            </a:r>
            <a:r>
              <a:rPr lang="bg-BG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from a TC to the MS/AC (where the beneficiery is located)</a:t>
            </a:r>
          </a:p>
          <a:p>
            <a:pPr lvl="0" eaLnBrk="1" hangingPunct="1">
              <a:defRPr/>
            </a:pPr>
            <a:endParaRPr lang="en-IE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Separate multidisciplinary panel (8 scientific areas), </a:t>
            </a:r>
            <a:r>
              <a:rPr lang="bg-BG" sz="2000" dirty="0" smtClean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GB" sz="2000" dirty="0" err="1" smtClean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uration</a:t>
            </a:r>
            <a:r>
              <a:rPr lang="en-GB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000" b="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projects: 1-2 years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bg-BG" sz="20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Experienced researcher, </a:t>
            </a:r>
            <a:r>
              <a:rPr lang="bg-BG" sz="2000" b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any nationality</a:t>
            </a:r>
            <a:r>
              <a:rPr lang="bg-BG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researchers must be a </a:t>
            </a:r>
            <a:r>
              <a:rPr lang="en-GB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nationals of EU</a:t>
            </a:r>
            <a:r>
              <a:rPr lang="bg-BG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MS/AC</a:t>
            </a:r>
            <a:r>
              <a:rPr lang="en-GB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countries </a:t>
            </a:r>
            <a:r>
              <a:rPr lang="bg-BG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 </a:t>
            </a:r>
            <a:r>
              <a:rPr lang="en-GB" sz="2000" b="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long-term residents </a:t>
            </a:r>
            <a:r>
              <a:rPr lang="bg-BG" sz="2000" b="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bg-BG" sz="1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 least 5 consecutive years reserach activity in one or more MS/AC)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bg-BG" sz="1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1" hangingPunct="1">
              <a:buClr>
                <a:srgbClr val="004386"/>
              </a:buClr>
              <a:buFont typeface="Arial" pitchFamily="34" charset="0"/>
              <a:buChar char="•"/>
              <a:defRPr/>
            </a:pPr>
            <a:r>
              <a:rPr lang="bg-BG" sz="2000" b="0" u="sng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Mobility rule:</a:t>
            </a:r>
            <a:r>
              <a:rPr lang="bg-BG" sz="2000" b="0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2000" b="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researcher must not have resided or carried out the main activity  in the country of her/his host organisation for </a:t>
            </a:r>
            <a:r>
              <a:rPr lang="bg-BG" sz="2000" b="0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more than 3 years </a:t>
            </a:r>
            <a:r>
              <a:rPr lang="bg-BG" sz="2000" b="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the last </a:t>
            </a:r>
            <a:r>
              <a:rPr lang="bg-BG" sz="2000" b="0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years </a:t>
            </a:r>
            <a:r>
              <a:rPr lang="bg-BG" sz="2000" b="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immediately prior to the deadline for submission of proposal</a:t>
            </a:r>
            <a:endParaRPr lang="bg-BG" sz="20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51519" y="260648"/>
            <a:ext cx="3600401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bg-BG" sz="2800" b="1" dirty="0" smtClean="0">
                <a:solidFill>
                  <a:srgbClr val="FFC000"/>
                </a:solidFill>
              </a:rPr>
              <a:t>Which action?</a:t>
            </a:r>
            <a:endParaRPr lang="en-GB" sz="2800" b="1" dirty="0" smtClean="0">
              <a:solidFill>
                <a:srgbClr val="FFC000"/>
              </a:solidFill>
            </a:endParaRPr>
          </a:p>
          <a:p>
            <a:pPr algn="l"/>
            <a:r>
              <a:rPr lang="bg-BG" b="1" dirty="0" smtClean="0">
                <a:solidFill>
                  <a:srgbClr val="FF00FF"/>
                </a:solidFill>
              </a:rPr>
              <a:t>Global </a:t>
            </a:r>
            <a:r>
              <a:rPr lang="en-GB" b="1" dirty="0" smtClean="0">
                <a:solidFill>
                  <a:srgbClr val="FF00FF"/>
                </a:solidFill>
              </a:rPr>
              <a:t>Fellowships</a:t>
            </a:r>
            <a:endParaRPr lang="bg-BG" b="1" dirty="0" smtClean="0">
              <a:solidFill>
                <a:srgbClr val="FF00FF"/>
              </a:solidFill>
            </a:endParaRPr>
          </a:p>
          <a:p>
            <a:pPr algn="l"/>
            <a:endParaRPr lang="en-GB" b="1" dirty="0" smtClean="0">
              <a:solidFill>
                <a:srgbClr val="F7C94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424614" cy="5040560"/>
          </a:xfrm>
        </p:spPr>
        <p:txBody>
          <a:bodyPr/>
          <a:lstStyle/>
          <a:p>
            <a:pPr algn="ctr" eaLnBrk="1" hangingPunct="1">
              <a:defRPr/>
            </a:pPr>
            <a:endParaRPr lang="bg-BG" sz="2800" dirty="0" smtClean="0"/>
          </a:p>
          <a:p>
            <a:pPr algn="just" eaLnBrk="1" hangingPunct="1">
              <a:defRPr/>
            </a:pPr>
            <a:r>
              <a:rPr lang="bg-BG" sz="1800" dirty="0" smtClean="0">
                <a:solidFill>
                  <a:srgbClr val="CC00CC"/>
                </a:solidFill>
                <a:ea typeface="Verdana" pitchFamily="34" charset="0"/>
                <a:cs typeface="Verdana" pitchFamily="34" charset="0"/>
              </a:rPr>
              <a:t>Objective: </a:t>
            </a:r>
            <a:r>
              <a:rPr lang="bg-BG" sz="1800" b="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to </a:t>
            </a:r>
            <a:r>
              <a:rPr lang="en-GB" sz="1800" b="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provide opportunities to acquire new </a:t>
            </a:r>
            <a:r>
              <a:rPr lang="bg-BG" sz="1800" b="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competences and </a:t>
            </a:r>
            <a:r>
              <a:rPr lang="en-GB" sz="1800" b="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knowledge, work on research project </a:t>
            </a:r>
            <a:r>
              <a:rPr lang="en-GB" sz="180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outside Europe</a:t>
            </a:r>
            <a:r>
              <a:rPr lang="bg-BG" sz="180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bg-BG" sz="1800" b="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and to </a:t>
            </a:r>
            <a:r>
              <a:rPr lang="en-GB" sz="1800" b="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enhance the creative and innovative potential of experienced researchers </a:t>
            </a:r>
          </a:p>
          <a:p>
            <a:pPr eaLnBrk="1" hangingPunct="1">
              <a:defRPr/>
            </a:pPr>
            <a:r>
              <a:rPr lang="en-GB" sz="1600" b="0" dirty="0" smtClean="0">
                <a:solidFill>
                  <a:srgbClr val="004386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600" dirty="0" smtClean="0">
                <a:solidFill>
                  <a:srgbClr val="CC00CC"/>
                </a:solidFill>
                <a:ea typeface="Verdana" pitchFamily="34" charset="0"/>
                <a:cs typeface="Verdana" pitchFamily="34" charset="0"/>
              </a:rPr>
              <a:t>Main Features</a:t>
            </a:r>
            <a:r>
              <a:rPr lang="bg-BG" sz="1600" dirty="0" smtClean="0">
                <a:solidFill>
                  <a:srgbClr val="CC00CC"/>
                </a:solidFill>
                <a:ea typeface="Verdana" pitchFamily="34" charset="0"/>
                <a:cs typeface="Verdana" pitchFamily="34" charset="0"/>
              </a:rPr>
              <a:t>: </a:t>
            </a:r>
          </a:p>
          <a:p>
            <a:pPr marL="347662">
              <a:spcAft>
                <a:spcPts val="1425"/>
              </a:spcAft>
              <a:buSzPct val="110000"/>
              <a:buFont typeface="Arial" pitchFamily="34" charset="0"/>
              <a:buChar char="•"/>
              <a:defRPr/>
            </a:pPr>
            <a:r>
              <a:rPr lang="en-GB" sz="1600" b="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Focus on </a:t>
            </a:r>
            <a:r>
              <a:rPr lang="en-GB" sz="1600" dirty="0" smtClean="0">
                <a:solidFill>
                  <a:srgbClr val="FF00FF"/>
                </a:solidFill>
                <a:ea typeface="Verdana" pitchFamily="34" charset="0"/>
                <a:cs typeface="Verdana" pitchFamily="34" charset="0"/>
              </a:rPr>
              <a:t>career</a:t>
            </a:r>
            <a:r>
              <a:rPr lang="en-GB" sz="1600" dirty="0" smtClean="0">
                <a:solidFill>
                  <a:srgbClr val="AA447E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GB" sz="1600" b="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development</a:t>
            </a:r>
            <a:endParaRPr lang="bg-BG" sz="1600" b="0" dirty="0" smtClean="0">
              <a:solidFill>
                <a:srgbClr val="004386"/>
              </a:solidFill>
              <a:ea typeface="Verdana" pitchFamily="34" charset="0"/>
              <a:cs typeface="Verdana" pitchFamily="34" charset="0"/>
            </a:endParaRPr>
          </a:p>
          <a:p>
            <a:pPr marL="347662">
              <a:spcAft>
                <a:spcPts val="1425"/>
              </a:spcAft>
              <a:buSzPct val="110000"/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rgbClr val="FF00FF"/>
                </a:solidFill>
                <a:ea typeface="Verdana" pitchFamily="34" charset="0"/>
                <a:cs typeface="Verdana" pitchFamily="34" charset="0"/>
              </a:rPr>
              <a:t>Duration</a:t>
            </a:r>
            <a:r>
              <a:rPr lang="en-GB" sz="1600" b="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1600" b="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of projects: 1-</a:t>
            </a:r>
            <a:r>
              <a:rPr lang="bg-BG" sz="1600" b="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2</a:t>
            </a:r>
            <a:r>
              <a:rPr lang="en-GB" sz="1600" b="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 years</a:t>
            </a:r>
            <a:r>
              <a:rPr lang="bg-BG" sz="1600" b="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bg-BG" sz="16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outgoing phase to the TC </a:t>
            </a:r>
            <a:r>
              <a:rPr lang="bg-BG" sz="1600" b="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plus 1 year </a:t>
            </a:r>
            <a:r>
              <a:rPr lang="bg-BG" sz="1600" dirty="0" smtClean="0">
                <a:solidFill>
                  <a:srgbClr val="FF00FF"/>
                </a:solidFill>
                <a:ea typeface="Verdana" pitchFamily="34" charset="0"/>
                <a:cs typeface="Verdana" pitchFamily="34" charset="0"/>
              </a:rPr>
              <a:t>mandatory return phase </a:t>
            </a:r>
            <a:r>
              <a:rPr lang="bg-BG" sz="1600" b="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to the host organisation in MS/AC- </a:t>
            </a:r>
            <a:r>
              <a:rPr lang="bg-BG" sz="160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public or private </a:t>
            </a:r>
            <a:r>
              <a:rPr lang="bg-BG" sz="1600" b="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host). </a:t>
            </a:r>
            <a:r>
              <a:rPr lang="bg-BG" sz="160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Total duration </a:t>
            </a:r>
            <a:r>
              <a:rPr lang="bg-BG" sz="1600" b="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between </a:t>
            </a:r>
            <a:r>
              <a:rPr lang="bg-BG" sz="160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24-36 months</a:t>
            </a:r>
            <a:endParaRPr lang="en-GB" sz="1600" dirty="0" smtClean="0">
              <a:solidFill>
                <a:srgbClr val="004386"/>
              </a:solidFill>
              <a:ea typeface="Verdana" pitchFamily="34" charset="0"/>
              <a:cs typeface="Verdana" pitchFamily="34" charset="0"/>
            </a:endParaRPr>
          </a:p>
          <a:p>
            <a:pPr marL="347662" lvl="1" indent="-342900" algn="just">
              <a:spcAft>
                <a:spcPts val="1425"/>
              </a:spcAft>
              <a:buSzPct val="110000"/>
              <a:buFont typeface="Arial" pitchFamily="34" charset="0"/>
              <a:buChar char="•"/>
              <a:defRPr/>
            </a:pPr>
            <a:r>
              <a:rPr lang="en-GB" sz="1600" i="0" dirty="0" smtClean="0">
                <a:ea typeface="Verdana" pitchFamily="34" charset="0"/>
                <a:cs typeface="Verdana" pitchFamily="34" charset="0"/>
              </a:rPr>
              <a:t>International mobility </a:t>
            </a:r>
            <a:r>
              <a:rPr lang="en-GB" sz="1600" b="1" i="0" dirty="0" smtClean="0">
                <a:ea typeface="Verdana" pitchFamily="34" charset="0"/>
                <a:cs typeface="Verdana" pitchFamily="34" charset="0"/>
              </a:rPr>
              <a:t>from</a:t>
            </a:r>
            <a:r>
              <a:rPr lang="en-GB" sz="1600" i="0" dirty="0" smtClean="0">
                <a:ea typeface="Verdana" pitchFamily="34" charset="0"/>
                <a:cs typeface="Verdana" pitchFamily="34" charset="0"/>
              </a:rPr>
              <a:t> M</a:t>
            </a:r>
            <a:r>
              <a:rPr lang="bg-BG" sz="1600" i="0" dirty="0" smtClean="0">
                <a:ea typeface="Verdana" pitchFamily="34" charset="0"/>
                <a:cs typeface="Verdana" pitchFamily="34" charset="0"/>
              </a:rPr>
              <a:t>S and AC t</a:t>
            </a:r>
            <a:r>
              <a:rPr lang="en-GB" sz="1600" b="1" i="0" dirty="0" smtClean="0">
                <a:ea typeface="Verdana" pitchFamily="34" charset="0"/>
                <a:cs typeface="Verdana" pitchFamily="34" charset="0"/>
              </a:rPr>
              <a:t>o a </a:t>
            </a:r>
            <a:r>
              <a:rPr lang="bg-BG" sz="1600" b="1" i="0" dirty="0" smtClean="0">
                <a:ea typeface="Verdana" pitchFamily="34" charset="0"/>
                <a:cs typeface="Verdana" pitchFamily="34" charset="0"/>
              </a:rPr>
              <a:t>TC</a:t>
            </a:r>
            <a:r>
              <a:rPr lang="en-GB" sz="1600" b="1" i="0" dirty="0" smtClean="0">
                <a:ea typeface="Verdana" pitchFamily="34" charset="0"/>
                <a:cs typeface="Verdana" pitchFamily="34" charset="0"/>
              </a:rPr>
              <a:t>/return </a:t>
            </a:r>
            <a:r>
              <a:rPr lang="bg-BG" sz="1600" b="1" i="0" dirty="0" smtClean="0">
                <a:ea typeface="Verdana" pitchFamily="34" charset="0"/>
                <a:cs typeface="Verdana" pitchFamily="34" charset="0"/>
              </a:rPr>
              <a:t>to EU</a:t>
            </a:r>
            <a:endParaRPr lang="bg-BG" sz="1600" i="0" dirty="0" smtClean="0">
              <a:ea typeface="Verdana" pitchFamily="34" charset="0"/>
              <a:cs typeface="Verdana" pitchFamily="34" charset="0"/>
            </a:endParaRPr>
          </a:p>
          <a:p>
            <a:pPr marL="347662" lvl="1" indent="-342900" algn="just">
              <a:spcAft>
                <a:spcPts val="1425"/>
              </a:spcAft>
              <a:buSzPct val="110000"/>
              <a:buFont typeface="Arial" pitchFamily="34" charset="0"/>
              <a:buChar char="•"/>
              <a:defRPr/>
            </a:pPr>
            <a:r>
              <a:rPr lang="en-GB" sz="1600" i="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Support to experienced researchers of </a:t>
            </a:r>
            <a:r>
              <a:rPr lang="en-GB" sz="1600" b="1" i="0" dirty="0" smtClean="0">
                <a:solidFill>
                  <a:srgbClr val="CC00CC"/>
                </a:solidFill>
                <a:ea typeface="Verdana" pitchFamily="34" charset="0"/>
                <a:cs typeface="Verdana" pitchFamily="34" charset="0"/>
              </a:rPr>
              <a:t>any nationality</a:t>
            </a:r>
            <a:r>
              <a:rPr lang="en-GB" sz="1600" i="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: nationals of EU countries and </a:t>
            </a:r>
            <a:r>
              <a:rPr lang="en-GB" sz="1600" b="1" i="0" u="sng" dirty="0" smtClean="0">
                <a:solidFill>
                  <a:srgbClr val="CC00CC"/>
                </a:solidFill>
                <a:ea typeface="Verdana" pitchFamily="34" charset="0"/>
                <a:cs typeface="Verdana" pitchFamily="34" charset="0"/>
              </a:rPr>
              <a:t>long-term residents </a:t>
            </a:r>
            <a:r>
              <a:rPr lang="bg-BG" sz="1600" b="1" i="0" u="sng" dirty="0" smtClean="0">
                <a:solidFill>
                  <a:srgbClr val="CC00CC"/>
                </a:solidFill>
                <a:ea typeface="Verdana" pitchFamily="34" charset="0"/>
                <a:cs typeface="Verdana" pitchFamily="34" charset="0"/>
              </a:rPr>
              <a:t>of MS/AC</a:t>
            </a:r>
          </a:p>
          <a:p>
            <a:pPr marL="347662" algn="just">
              <a:spcAft>
                <a:spcPts val="1425"/>
              </a:spcAft>
              <a:buSzPct val="110000"/>
              <a:buFont typeface="Arial" pitchFamily="34" charset="0"/>
              <a:buChar char="•"/>
              <a:defRPr/>
            </a:pPr>
            <a:r>
              <a:rPr lang="en-IE" sz="1600" b="0" dirty="0" smtClean="0">
                <a:ea typeface="Verdana" pitchFamily="34" charset="0"/>
                <a:cs typeface="Verdana" pitchFamily="34" charset="0"/>
              </a:rPr>
              <a:t>Applicants must </a:t>
            </a:r>
            <a:r>
              <a:rPr lang="en-IE" sz="1600" dirty="0" smtClean="0">
                <a:solidFill>
                  <a:srgbClr val="FF00FF"/>
                </a:solidFill>
                <a:ea typeface="Verdana" pitchFamily="34" charset="0"/>
                <a:cs typeface="Verdana" pitchFamily="34" charset="0"/>
              </a:rPr>
              <a:t>not have resided </a:t>
            </a:r>
            <a:r>
              <a:rPr lang="en-IE" sz="1600" b="0" dirty="0" smtClean="0">
                <a:ea typeface="Verdana" pitchFamily="34" charset="0"/>
                <a:cs typeface="Verdana" pitchFamily="34" charset="0"/>
              </a:rPr>
              <a:t>or carried out their </a:t>
            </a:r>
            <a:r>
              <a:rPr lang="en-IE" sz="1600" dirty="0" smtClean="0">
                <a:solidFill>
                  <a:srgbClr val="FF00FF"/>
                </a:solidFill>
                <a:ea typeface="Verdana" pitchFamily="34" charset="0"/>
                <a:cs typeface="Verdana" pitchFamily="34" charset="0"/>
              </a:rPr>
              <a:t>main activity </a:t>
            </a:r>
            <a:r>
              <a:rPr lang="en-IE" sz="1600" b="0" u="sng" dirty="0" smtClean="0">
                <a:ea typeface="Verdana" pitchFamily="34" charset="0"/>
                <a:cs typeface="Verdana" pitchFamily="34" charset="0"/>
              </a:rPr>
              <a:t>in the </a:t>
            </a:r>
            <a:r>
              <a:rPr lang="bg-BG" sz="1600" b="0" u="sng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TC </a:t>
            </a:r>
            <a:r>
              <a:rPr lang="en-IE" sz="1600" b="0" u="sng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country </a:t>
            </a:r>
            <a:r>
              <a:rPr lang="en-IE" sz="1600" b="0" u="sng" dirty="0" smtClean="0">
                <a:ea typeface="Verdana" pitchFamily="34" charset="0"/>
                <a:cs typeface="Verdana" pitchFamily="34" charset="0"/>
              </a:rPr>
              <a:t>of the </a:t>
            </a:r>
            <a:r>
              <a:rPr lang="bg-BG" sz="1600" b="0" u="sng" dirty="0" smtClean="0">
                <a:ea typeface="Verdana" pitchFamily="34" charset="0"/>
                <a:cs typeface="Verdana" pitchFamily="34" charset="0"/>
              </a:rPr>
              <a:t>outgoing </a:t>
            </a:r>
            <a:r>
              <a:rPr lang="en-IE" sz="1600" u="sng" dirty="0" smtClean="0">
                <a:ea typeface="Verdana" pitchFamily="34" charset="0"/>
                <a:cs typeface="Verdana" pitchFamily="34" charset="0"/>
              </a:rPr>
              <a:t>host organisation</a:t>
            </a:r>
            <a:r>
              <a:rPr lang="en-IE" sz="1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IE" sz="1600" b="0" dirty="0" smtClean="0">
                <a:ea typeface="Verdana" pitchFamily="34" charset="0"/>
                <a:cs typeface="Verdana" pitchFamily="34" charset="0"/>
              </a:rPr>
              <a:t>for </a:t>
            </a:r>
            <a:r>
              <a:rPr lang="en-IE" sz="1600" b="0" i="1" dirty="0" smtClean="0">
                <a:ea typeface="Verdana" pitchFamily="34" charset="0"/>
                <a:cs typeface="Verdana" pitchFamily="34" charset="0"/>
              </a:rPr>
              <a:t>more than 12 months in the 3 years immediately prior to the call deadline</a:t>
            </a:r>
          </a:p>
          <a:p>
            <a:pPr marL="347662">
              <a:spcAft>
                <a:spcPts val="1425"/>
              </a:spcAft>
              <a:buSzPct val="110000"/>
              <a:defRPr/>
            </a:pPr>
            <a:endParaRPr lang="bg-BG" sz="1600" dirty="0" smtClean="0">
              <a:solidFill>
                <a:srgbClr val="AA447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7662">
              <a:spcAft>
                <a:spcPts val="1425"/>
              </a:spcAft>
              <a:buSzPct val="110000"/>
              <a:buFont typeface="Arial" pitchFamily="34" charset="0"/>
              <a:buChar char="•"/>
              <a:defRPr/>
            </a:pPr>
            <a:endParaRPr lang="en-GB" sz="1200" dirty="0" smtClean="0">
              <a:solidFill>
                <a:srgbClr val="AA447E"/>
              </a:solidFill>
            </a:endParaRPr>
          </a:p>
          <a:p>
            <a:pPr eaLnBrk="1" hangingPunct="1">
              <a:defRPr/>
            </a:pPr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2143172" y="2071678"/>
            <a:ext cx="3131840" cy="4176464"/>
          </a:xfrm>
          <a:prstGeom prst="roundRect">
            <a:avLst/>
          </a:prstGeom>
          <a:solidFill>
            <a:srgbClr val="B6CB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850216" y="245954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53218" y="319660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b="1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b="1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51520" y="404664"/>
            <a:ext cx="316783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bg-BG" b="1" dirty="0" smtClean="0">
                <a:solidFill>
                  <a:srgbClr val="F7C943"/>
                </a:solidFill>
                <a:effectLst/>
              </a:rPr>
              <a:t>Summary</a:t>
            </a:r>
            <a:endParaRPr lang="en-GB" b="1" dirty="0">
              <a:solidFill>
                <a:srgbClr val="F7C943"/>
              </a:solidFill>
              <a:effectLst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59390" y="394388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826476" y="5165565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1420716" y="2204864"/>
            <a:ext cx="7200800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 defTabSz="449263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00000"/>
              <a:buFont typeface="+mj-lt"/>
              <a:buAutoNum type="arabicPeriod"/>
            </a:pPr>
            <a:endParaRPr lang="bg-BG" sz="1800" dirty="0" smtClean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2" indent="-342900" defTabSz="449263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00000"/>
              <a:buFont typeface="+mj-lt"/>
              <a:buAutoNum type="arabicPeriod"/>
            </a:pPr>
            <a:endParaRPr lang="bg-BG" sz="1800" dirty="0" smtClean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Clr>
                <a:srgbClr val="008000"/>
              </a:buClr>
              <a:buSzPct val="130000"/>
            </a:pPr>
            <a:endParaRPr lang="bg-BG" sz="2000" dirty="0" smtClean="0">
              <a:latin typeface="Arial" pitchFamily="34" charset="0"/>
              <a:ea typeface="MS PGothic" pitchFamily="34" charset="-128"/>
            </a:endParaRPr>
          </a:p>
          <a:p>
            <a:pPr marL="0" indent="0" eaLnBrk="1" hangingPunct="1">
              <a:buClr>
                <a:srgbClr val="008000"/>
              </a:buClr>
              <a:buSzPct val="130000"/>
            </a:pPr>
            <a:endParaRPr lang="bg-BG" sz="2000" dirty="0" smtClean="0">
              <a:latin typeface="Arial" pitchFamily="34" charset="0"/>
              <a:ea typeface="MS PGothic" pitchFamily="34" charset="-128"/>
            </a:endParaRPr>
          </a:p>
          <a:p>
            <a:pPr marL="0" indent="0" eaLnBrk="1" hangingPunct="1">
              <a:buClr>
                <a:srgbClr val="008000"/>
              </a:buClr>
              <a:buSzPct val="130000"/>
            </a:pPr>
            <a:endParaRPr lang="bg-BG" sz="2000" dirty="0" smtClean="0">
              <a:latin typeface="Arial" pitchFamily="34" charset="0"/>
              <a:ea typeface="MS PGothic" pitchFamily="34" charset="-128"/>
            </a:endParaRPr>
          </a:p>
          <a:p>
            <a:pPr marL="0" indent="0" eaLnBrk="1" hangingPunct="1">
              <a:buClr>
                <a:srgbClr val="008000"/>
              </a:buClr>
              <a:buSzPct val="130000"/>
            </a:pPr>
            <a:endParaRPr lang="bg-BG" sz="2000" dirty="0" smtClean="0">
              <a:latin typeface="Arial" pitchFamily="34" charset="0"/>
              <a:ea typeface="MS PGothic" pitchFamily="34" charset="-128"/>
            </a:endParaRPr>
          </a:p>
          <a:p>
            <a:pPr marL="0" indent="0" eaLnBrk="1" hangingPunct="1">
              <a:buClr>
                <a:srgbClr val="008000"/>
              </a:buClr>
              <a:buSzPct val="130000"/>
            </a:pPr>
            <a:endParaRPr lang="bg-BG" sz="2000" dirty="0" smtClean="0">
              <a:latin typeface="Arial" pitchFamily="34" charset="0"/>
              <a:ea typeface="MS PGothic" pitchFamily="34" charset="-128"/>
            </a:endParaRPr>
          </a:p>
          <a:p>
            <a:pPr marL="457200" indent="-457200" eaLnBrk="1" hangingPunct="1">
              <a:buClr>
                <a:srgbClr val="008000"/>
              </a:buClr>
              <a:buSzPct val="130000"/>
              <a:buFont typeface="Wingdings" pitchFamily="2" charset="2"/>
              <a:buChar char="ü"/>
            </a:pPr>
            <a:r>
              <a:rPr lang="en-GB" sz="2000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Policy context: EU2020 </a:t>
            </a:r>
            <a:r>
              <a:rPr lang="bg-BG" sz="2000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GB" sz="2000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Innovation Union Flagship</a:t>
            </a:r>
            <a:r>
              <a:rPr lang="bg-BG" sz="2000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initiative - </a:t>
            </a:r>
            <a:r>
              <a:rPr lang="bg-BG" altLang="en-US" sz="2000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Horozon</a:t>
            </a:r>
            <a:r>
              <a:rPr lang="bg-BG" sz="2000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2020</a:t>
            </a:r>
          </a:p>
          <a:p>
            <a:pPr marL="457200" indent="-457200" eaLnBrk="1" hangingPunct="1">
              <a:buClr>
                <a:srgbClr val="008000"/>
              </a:buClr>
              <a:buSzPct val="130000"/>
            </a:pPr>
            <a:endParaRPr lang="bg-BG" sz="1800" kern="0" dirty="0" smtClean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2" indent="0" eaLnBrk="1" hangingPunct="1">
              <a:buClr>
                <a:srgbClr val="008000"/>
              </a:buClr>
              <a:buSzPct val="130000"/>
              <a:buFont typeface="Wingdings" pitchFamily="2" charset="2"/>
              <a:buChar char="ü"/>
            </a:pPr>
            <a:r>
              <a:rPr lang="bg-BG" dirty="0" smtClean="0">
                <a:solidFill>
                  <a:srgbClr val="008000"/>
                </a:solidFill>
                <a:latin typeface="Arial" pitchFamily="34" charset="0"/>
                <a:ea typeface="MS PGothic" pitchFamily="34" charset="-128"/>
              </a:rPr>
              <a:t>   </a:t>
            </a:r>
            <a:r>
              <a:rPr lang="en-GB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Marie </a:t>
            </a:r>
            <a:r>
              <a:rPr lang="en-GB" dirty="0" err="1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Skłodowska</a:t>
            </a:r>
            <a:r>
              <a:rPr lang="en-GB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-Curie actions in Horizon 2020</a:t>
            </a:r>
            <a:endParaRPr lang="bg-BG" dirty="0" smtClean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2" indent="0" eaLnBrk="1" hangingPunct="1">
              <a:buClr>
                <a:srgbClr val="008000"/>
              </a:buClr>
              <a:buSzPct val="130000"/>
              <a:buNone/>
            </a:pPr>
            <a:endParaRPr lang="bg-BG" dirty="0" smtClean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2" indent="0" eaLnBrk="1" hangingPunct="1">
              <a:buClr>
                <a:srgbClr val="008000"/>
              </a:buClr>
              <a:buSzPct val="130000"/>
              <a:buNone/>
            </a:pPr>
            <a:endParaRPr lang="bg-BG" sz="1800" dirty="0" smtClean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2" indent="0" eaLnBrk="1" hangingPunct="1">
              <a:buClr>
                <a:srgbClr val="008000"/>
              </a:buClr>
              <a:buSzPct val="130000"/>
              <a:buNone/>
            </a:pPr>
            <a:endParaRPr lang="bg-BG" sz="1800" dirty="0" smtClean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2" indent="0" eaLnBrk="1" hangingPunct="1">
              <a:buClr>
                <a:srgbClr val="008000"/>
              </a:buClr>
              <a:buSzPct val="130000"/>
              <a:buNone/>
            </a:pPr>
            <a:endParaRPr lang="bg-BG" sz="1800" dirty="0" smtClean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Clr>
                <a:srgbClr val="008000"/>
              </a:buClr>
              <a:buSzPct val="130000"/>
            </a:pPr>
            <a:endParaRPr lang="en-GB" sz="2000" dirty="0" smtClean="0">
              <a:latin typeface="Arial" pitchFamily="34" charset="0"/>
              <a:ea typeface="MS PGothic" pitchFamily="34" charset="-128"/>
            </a:endParaRPr>
          </a:p>
          <a:p>
            <a:pPr marL="342900" lvl="2" indent="-342900" defTabSz="449263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00000"/>
              <a:buNone/>
            </a:pPr>
            <a:endParaRPr lang="en-GB" sz="1800" kern="0" dirty="0" smtClean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1331640" y="3196600"/>
            <a:ext cx="7200800" cy="66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 defTabSz="449263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00000"/>
              <a:buNone/>
            </a:pPr>
            <a:endParaRPr lang="en-GB" sz="1800" kern="0" dirty="0" smtClean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1475656" y="3861048"/>
            <a:ext cx="72008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 algn="just" defTabSz="449263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00000"/>
              <a:buFont typeface="Wingdings" pitchFamily="2" charset="2"/>
              <a:buChar char="ü"/>
            </a:pPr>
            <a:r>
              <a:rPr lang="bg-BG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Main features of MSCAs,</a:t>
            </a:r>
            <a:r>
              <a:rPr lang="en-US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g-BG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 of </a:t>
            </a:r>
            <a:r>
              <a:rPr lang="en-US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 </a:t>
            </a:r>
            <a:r>
              <a:rPr lang="bg-BG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	</a:t>
            </a:r>
            <a:r>
              <a:rPr lang="en-US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actions and their specifics</a:t>
            </a:r>
            <a:r>
              <a:rPr lang="bg-BG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modalities of 	participation </a:t>
            </a:r>
            <a:endParaRPr lang="en-US" kern="0" dirty="0" smtClean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1426145" y="4604962"/>
            <a:ext cx="7200800" cy="59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 defTabSz="449263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00000"/>
              <a:buNone/>
            </a:pPr>
            <a:endParaRPr lang="en-US" kern="0" dirty="0" smtClean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1405631" y="4869160"/>
            <a:ext cx="7200800" cy="116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 algn="just" defTabSz="449263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00000"/>
              <a:buFont typeface="Wingdings" pitchFamily="2" charset="2"/>
              <a:buChar char="ü"/>
            </a:pPr>
            <a:r>
              <a:rPr lang="bg-BG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r>
              <a:rPr lang="en-US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alls</a:t>
            </a:r>
            <a:r>
              <a:rPr lang="bg-BG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timetable and information on possibilities </a:t>
            </a:r>
            <a:r>
              <a:rPr lang="bg-BG" kern="0" dirty="0" err="1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bg-BG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BE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	</a:t>
            </a:r>
            <a:r>
              <a:rPr lang="bg-BG" kern="0" dirty="0" err="1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experts</a:t>
            </a:r>
            <a:endParaRPr lang="en-GB" kern="0" dirty="0" smtClean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22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23" grpId="0" animBg="1"/>
      <p:bldP spid="25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179512" y="1857363"/>
            <a:ext cx="6076112" cy="384721"/>
          </a:xfrm>
          <a:prstGeom prst="rect">
            <a:avLst/>
          </a:prstGeom>
          <a:noFill/>
        </p:spPr>
        <p:txBody>
          <a:bodyPr wrap="square" rtlCol="0" anchor="b">
            <a:spAutoFit/>
            <a:scene3d>
              <a:camera prst="orthographicFront"/>
              <a:lightRig rig="soft" dir="t"/>
            </a:scene3d>
            <a:sp3d extrusionH="57150" prstMaterial="matte">
              <a:bevelT w="12700" h="12700"/>
            </a:sp3d>
          </a:bodyPr>
          <a:lstStyle/>
          <a:p>
            <a:pPr algn="l"/>
            <a:r>
              <a:rPr lang="en-US" sz="1900" b="1" dirty="0" smtClean="0"/>
              <a:t>Research and Innovation Staff Exchange - </a:t>
            </a:r>
            <a:r>
              <a:rPr lang="en-US" sz="1900" b="1" dirty="0" smtClean="0">
                <a:solidFill>
                  <a:srgbClr val="CC00CC"/>
                </a:solidFill>
              </a:rPr>
              <a:t>RISE</a:t>
            </a:r>
            <a:endParaRPr lang="en-GB" sz="1900" b="1" dirty="0">
              <a:solidFill>
                <a:srgbClr val="CC00CC"/>
              </a:solidFill>
            </a:endParaRPr>
          </a:p>
        </p:txBody>
      </p:sp>
      <p:sp>
        <p:nvSpPr>
          <p:cNvPr id="9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b="1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b="1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0" y="2257272"/>
            <a:ext cx="6255624" cy="1588"/>
          </a:xfrm>
          <a:prstGeom prst="straightConnector1">
            <a:avLst/>
          </a:prstGeom>
          <a:ln w="25400" cap="rnd">
            <a:solidFill>
              <a:srgbClr val="FFC000"/>
            </a:solidFill>
            <a:headEnd type="oval"/>
            <a:tailEnd type="non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160078"/>
              </p:ext>
            </p:extLst>
          </p:nvPr>
        </p:nvGraphicFramePr>
        <p:xfrm>
          <a:off x="370556" y="4873966"/>
          <a:ext cx="2712876" cy="1080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1676"/>
                <a:gridCol w="781200"/>
              </a:tblGrid>
              <a:tr h="5400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Research,</a:t>
                      </a:r>
                      <a:r>
                        <a:rPr lang="en-US" sz="1400" baseline="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networking, training costs</a:t>
                      </a:r>
                      <a:endParaRPr lang="en-GB" sz="1400" dirty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1800 </a:t>
                      </a:r>
                      <a:r>
                        <a:rPr lang="en-GB" sz="1400" b="1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€</a:t>
                      </a:r>
                      <a:endParaRPr lang="en-GB" sz="1400" dirty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D7E4BD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Management and indirect costs</a:t>
                      </a:r>
                      <a:endParaRPr lang="en-GB" sz="1400" dirty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700 </a:t>
                      </a:r>
                      <a:r>
                        <a:rPr lang="en-GB" sz="1400" b="1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€</a:t>
                      </a:r>
                      <a:endParaRPr lang="en-GB" sz="1400" dirty="0" smtClean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301039"/>
              </p:ext>
            </p:extLst>
          </p:nvPr>
        </p:nvGraphicFramePr>
        <p:xfrm>
          <a:off x="3176386" y="4869160"/>
          <a:ext cx="2579748" cy="1080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00"/>
                <a:gridCol w="779548"/>
              </a:tblGrid>
              <a:tr h="10801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Top-up allowance</a:t>
                      </a:r>
                      <a:endParaRPr lang="en-GB" sz="1400" dirty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E4B4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2000 </a:t>
                      </a:r>
                      <a:r>
                        <a:rPr lang="en-GB" sz="1400" b="1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€</a:t>
                      </a:r>
                      <a:endParaRPr lang="en-GB" sz="1400" dirty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E4B4B2"/>
                    </a:solidFill>
                  </a:tcPr>
                </a:tc>
              </a:tr>
            </a:tbl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262930" y="4225894"/>
            <a:ext cx="5616623" cy="1939410"/>
          </a:xfrm>
          <a:prstGeom prst="roundRect">
            <a:avLst/>
          </a:prstGeom>
          <a:noFill/>
          <a:ln w="158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95536" y="4221088"/>
            <a:ext cx="3937943" cy="45140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algn="l" eaLnBrk="1" hangingPunct="1">
              <a:lnSpc>
                <a:spcPct val="1500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US" sz="18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 financial dimension</a:t>
            </a:r>
            <a:endParaRPr lang="en-GB" sz="1800" b="1" dirty="0" smtClean="0">
              <a:solidFill>
                <a:srgbClr val="FF00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2930" y="2564904"/>
            <a:ext cx="5038352" cy="122413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38100" h="38100"/>
            </a:sp3d>
          </a:bodyPr>
          <a:lstStyle/>
          <a:p>
            <a:pPr marL="0" lvl="1" algn="l" eaLnBrk="1" hangingPunct="1">
              <a:lnSpc>
                <a:spcPts val="22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GB" sz="1600" b="1" i="1" dirty="0" smtClean="0">
                <a:solidFill>
                  <a:srgbClr val="CC00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International</a:t>
            </a:r>
            <a:r>
              <a:rPr lang="en-GB" sz="16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GB" sz="1600" b="1" i="1" dirty="0" smtClean="0">
                <a:solidFill>
                  <a:srgbClr val="CC00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inter-sector</a:t>
            </a:r>
            <a:r>
              <a:rPr lang="en-GB" sz="16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collaboration through </a:t>
            </a:r>
            <a:r>
              <a:rPr lang="en-GB" sz="1600" b="1" dirty="0" smtClean="0">
                <a:solidFill>
                  <a:srgbClr val="CC00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exchange of staff </a:t>
            </a:r>
            <a:r>
              <a:rPr lang="en-GB" sz="16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working on a joint research project</a:t>
            </a:r>
            <a:endParaRPr lang="en-GB" sz="1600" b="1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516216" y="620688"/>
            <a:ext cx="2520280" cy="61452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marL="342900" lvl="1" algn="l" eaLnBrk="1" hangingPunct="1">
              <a:lnSpc>
                <a:spcPts val="2600"/>
              </a:lnSpc>
              <a:buClr>
                <a:srgbClr val="008000"/>
              </a:buClr>
              <a:buSzPct val="100000"/>
            </a:pPr>
            <a:r>
              <a:rPr lang="en-US" sz="18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Opportunities</a:t>
            </a:r>
            <a:r>
              <a:rPr lang="hr-HR" sz="18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1800" dirty="0" smtClean="0">
              <a:solidFill>
                <a:srgbClr val="FF00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6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Involve staff working in support of research </a:t>
            </a:r>
            <a:r>
              <a:rPr lang="bg-BG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and innovation activities of the </a:t>
            </a: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projects</a:t>
            </a:r>
            <a:r>
              <a:rPr lang="bg-BG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(ESR, ER, administrative staff)</a:t>
            </a:r>
          </a:p>
          <a:p>
            <a:pPr marL="342900" indent="-342900" algn="l" eaLnBrk="1" hangingPunct="1">
              <a:buClr>
                <a:srgbClr val="008000"/>
              </a:buClr>
              <a:buSzPct val="100000"/>
            </a:pPr>
            <a:endParaRPr lang="bg-BG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bg-BG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Staff in emlpoyed by their sending organisation and receives top-up allowances</a:t>
            </a:r>
            <a:endParaRPr lang="en-US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Work with partners from Europe</a:t>
            </a:r>
          </a:p>
          <a:p>
            <a:pPr marL="342900" indent="-342900" algn="l" eaLnBrk="1" hangingPunct="1"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US" sz="1400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Work with partners from third countries</a:t>
            </a:r>
          </a:p>
          <a:p>
            <a:pPr marL="342900" indent="-342900" algn="l" eaLnBrk="1" hangingPunct="1"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US" sz="1400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Projects up to 4 </a:t>
            </a:r>
            <a:r>
              <a:rPr lang="en-US" sz="14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ears and 540 researcher-months</a:t>
            </a:r>
          </a:p>
          <a:p>
            <a:pPr marL="342900" indent="-342900" algn="l" eaLnBrk="1" hangingPunct="1"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Individual exchanges between 1 and 12 months</a:t>
            </a:r>
            <a:r>
              <a:rPr lang="bg-BG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g-BG" sz="14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(can be split)</a:t>
            </a:r>
            <a:endParaRPr lang="hr-HR" sz="1400" b="1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51520" y="404664"/>
            <a:ext cx="3312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en-US" sz="2800" b="1" dirty="0" smtClean="0">
                <a:solidFill>
                  <a:srgbClr val="F7C943"/>
                </a:solidFill>
              </a:rPr>
              <a:t>MSC actions</a:t>
            </a:r>
            <a:endParaRPr lang="en-GB" sz="2800" b="1" dirty="0">
              <a:solidFill>
                <a:srgbClr val="F7C943"/>
              </a:solidFill>
              <a:effectLst/>
            </a:endParaRPr>
          </a:p>
        </p:txBody>
      </p:sp>
      <p:pic>
        <p:nvPicPr>
          <p:cNvPr id="15" name="Picture 14" descr="http://www.fbk.eu/sites/www.fbk.eu/files/archive/uploaded/images/newsevent/2012/FBK_Mobility_progr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636912"/>
            <a:ext cx="1224136" cy="87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03844" y="6233533"/>
            <a:ext cx="5248276" cy="3231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algn="l" eaLnBrk="1" hangingPunct="1">
              <a:lnSpc>
                <a:spcPct val="1500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US" sz="10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*The </a:t>
            </a:r>
            <a:r>
              <a:rPr lang="bg-BG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allowances </a:t>
            </a:r>
            <a:r>
              <a:rPr lang="bg-BG" sz="1000" b="1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are paid per </a:t>
            </a:r>
            <a:r>
              <a:rPr lang="bg-BG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secondment/month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24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22" grpId="0" animBg="1"/>
      <p:bldP spid="23" grpId="0"/>
      <p:bldP spid="13" grpId="0" animBg="1"/>
      <p:bldP spid="14" grpId="0" uiExpand="1" build="p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614" cy="4968552"/>
          </a:xfrm>
        </p:spPr>
        <p:txBody>
          <a:bodyPr/>
          <a:lstStyle/>
          <a:p>
            <a:pPr eaLnBrk="1" hangingPunct="1">
              <a:defRPr/>
            </a:pPr>
            <a:endParaRPr lang="bg-BG" sz="2000" b="0" dirty="0" smtClean="0">
              <a:solidFill>
                <a:srgbClr val="CC00CC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en-GB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" y="260648"/>
            <a:ext cx="3347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b="1" dirty="0" smtClean="0">
                <a:solidFill>
                  <a:srgbClr val="F7C943"/>
                </a:solidFill>
              </a:rPr>
              <a:t>Purpose of RISE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700808"/>
            <a:ext cx="9144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2400"/>
              </a:spcBef>
            </a:pP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Joint research and innovation activities</a:t>
            </a:r>
          </a:p>
          <a:p>
            <a:pPr algn="just" eaLnBrk="1" hangingPunct="1">
              <a:spcBef>
                <a:spcPts val="2400"/>
              </a:spcBef>
            </a:pP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GB" altLang="en-US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Academic and/or non-Academic 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participants</a:t>
            </a:r>
          </a:p>
          <a:p>
            <a:pPr algn="just" eaLnBrk="1" hangingPunct="1">
              <a:spcBef>
                <a:spcPts val="2400"/>
              </a:spcBef>
            </a:pP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secondment of staff 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GB" altLang="en-US" u="sng" dirty="0" smtClean="0">
                <a:ea typeface="Tahoma" panose="020B0604030504040204" pitchFamily="34" charset="0"/>
                <a:cs typeface="Tahoma" panose="020B0604030504040204" pitchFamily="34" charset="0"/>
              </a:rPr>
              <a:t>no recruitments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just" eaLnBrk="1" hangingPunct="1">
              <a:spcBef>
                <a:spcPts val="2400"/>
              </a:spcBef>
            </a:pPr>
            <a:r>
              <a:rPr lang="en-GB" altLang="en-US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Mobility</a:t>
            </a:r>
            <a:r>
              <a:rPr lang="en-GB" altLang="en-US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both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trans-national</a:t>
            </a:r>
            <a:r>
              <a:rPr lang="en-GB" altLang="en-US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inter-</a:t>
            </a:r>
            <a:r>
              <a:rPr lang="en-GB" altLang="en-US" dirty="0" err="1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sectoral</a:t>
            </a:r>
            <a:endParaRPr lang="en-GB" altLang="en-US" dirty="0" smtClean="0">
              <a:solidFill>
                <a:srgbClr val="FF00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 eaLnBrk="1" hangingPunct="1">
              <a:buClr>
                <a:srgbClr val="800080"/>
              </a:buClr>
              <a:buFont typeface="Wingdings" pitchFamily="2" charset="2"/>
              <a:buChar char="ü"/>
            </a:pPr>
            <a:r>
              <a:rPr lang="en-GB" altLang="en-US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Opening research careers at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European</a:t>
            </a:r>
            <a:r>
              <a:rPr lang="en-GB" altLang="en-US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international level </a:t>
            </a:r>
          </a:p>
          <a:p>
            <a:pPr marL="742950" lvl="1" indent="-285750" algn="just" eaLnBrk="1" hangingPunct="1">
              <a:buClr>
                <a:srgbClr val="800080"/>
              </a:buClr>
              <a:buFont typeface="Wingdings" pitchFamily="2" charset="2"/>
              <a:buChar char="ü"/>
            </a:pPr>
            <a:r>
              <a:rPr lang="en-GB" altLang="en-US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Enhanced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business-academia collaboration </a:t>
            </a:r>
            <a:r>
              <a:rPr lang="en-GB" altLang="en-US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and staff exchange</a:t>
            </a:r>
            <a:endParaRPr lang="en-GB" altLang="en-US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ts val="1200"/>
              </a:spcBef>
            </a:pPr>
            <a:r>
              <a:rPr lang="fr-BE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fr-BE" altLang="en-US" dirty="0" err="1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Bottom</a:t>
            </a:r>
            <a:r>
              <a:rPr lang="fr-BE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-up</a:t>
            </a:r>
            <a:r>
              <a:rPr lang="fr-BE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BE" altLang="en-US" dirty="0" err="1" smtClean="0">
                <a:ea typeface="Tahoma" panose="020B0604030504040204" pitchFamily="34" charset="0"/>
                <a:cs typeface="Tahoma" panose="020B0604030504040204" pitchFamily="34" charset="0"/>
              </a:rPr>
              <a:t>approach</a:t>
            </a:r>
            <a:r>
              <a:rPr lang="fr-BE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GB" altLang="en-US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Evaluation panels</a:t>
            </a: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614" cy="4968552"/>
          </a:xfrm>
        </p:spPr>
        <p:txBody>
          <a:bodyPr/>
          <a:lstStyle/>
          <a:p>
            <a:pPr eaLnBrk="1" hangingPunct="1">
              <a:defRPr/>
            </a:pPr>
            <a:endParaRPr lang="bg-BG" sz="2000" b="0" dirty="0" smtClean="0">
              <a:solidFill>
                <a:srgbClr val="CC00CC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en-GB" sz="2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1700808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1" y="332656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 smtClean="0">
                <a:solidFill>
                  <a:srgbClr val="F7C943"/>
                </a:solidFill>
              </a:rPr>
              <a:t>General Aspects</a:t>
            </a:r>
            <a:endParaRPr lang="bg-BG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539552" y="1905506"/>
            <a:ext cx="842493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altLang="en-US" sz="2800" b="1" dirty="0" smtClean="0">
                <a:solidFill>
                  <a:srgbClr val="CC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Who can participate in RISE?</a:t>
            </a:r>
            <a:endParaRPr lang="bg-BG" altLang="en-US" sz="2800" b="1" dirty="0" smtClean="0">
              <a:solidFill>
                <a:srgbClr val="CC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defRPr/>
            </a:pPr>
            <a:endParaRPr lang="bg-BG" altLang="en-US" b="1" dirty="0" smtClean="0">
              <a:solidFill>
                <a:srgbClr val="8E165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defRPr/>
            </a:pPr>
            <a:endParaRPr lang="bg-BG" altLang="en-US" b="1" dirty="0" smtClean="0">
              <a:solidFill>
                <a:srgbClr val="8E165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bg-BG" altLang="en-US" dirty="0" smtClean="0">
                <a:solidFill>
                  <a:srgbClr val="8E165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GB" altLang="en-US" sz="28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All Countries</a:t>
            </a:r>
            <a:endParaRPr lang="bg-BG" altLang="en-US" sz="28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eaLnBrk="1" hangingPunct="1">
              <a:defRPr/>
            </a:pPr>
            <a:endParaRPr lang="bg-BG" altLang="en-US" sz="2800" dirty="0" smtClean="0">
              <a:solidFill>
                <a:srgbClr val="8E165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buClr>
                <a:srgbClr val="8E165D"/>
              </a:buClr>
              <a:buFont typeface="Arial" pitchFamily="34" charset="0"/>
              <a:buChar char="•"/>
              <a:defRPr/>
            </a:pPr>
            <a:r>
              <a:rPr lang="en-GB" altLang="en-US" sz="2800" kern="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All nationalities</a:t>
            </a:r>
            <a:endParaRPr lang="bg-BG" altLang="en-US" sz="2800" kern="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buClr>
                <a:srgbClr val="8E165D"/>
              </a:buClr>
              <a:buFont typeface="Arial" pitchFamily="34" charset="0"/>
              <a:buChar char="•"/>
              <a:defRPr/>
            </a:pPr>
            <a:endParaRPr lang="bg-BG" altLang="en-US" sz="2800" dirty="0" smtClean="0">
              <a:solidFill>
                <a:srgbClr val="8E165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buClr>
                <a:srgbClr val="8E165D"/>
              </a:buClr>
              <a:buFont typeface="Arial" pitchFamily="34" charset="0"/>
              <a:buChar char="•"/>
              <a:defRPr/>
            </a:pPr>
            <a:r>
              <a:rPr lang="en-GB" altLang="en-US" sz="2800" kern="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All institutions </a:t>
            </a:r>
            <a:r>
              <a:rPr lang="en-GB" altLang="en-US" sz="2800" kern="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fulfilling the requirements of the Horizon 2020 Rules for Participation</a:t>
            </a:r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614" cy="4968552"/>
          </a:xfrm>
        </p:spPr>
        <p:txBody>
          <a:bodyPr/>
          <a:lstStyle/>
          <a:p>
            <a:pPr eaLnBrk="1" hangingPunct="1">
              <a:defRPr/>
            </a:pPr>
            <a:endParaRPr lang="bg-BG" sz="2000" b="0" dirty="0" smtClean="0">
              <a:solidFill>
                <a:srgbClr val="CC00CC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en-GB" sz="2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1700808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32656"/>
            <a:ext cx="37799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Eligible</a:t>
            </a:r>
            <a:r>
              <a:rPr lang="en-GB" altLang="en-US" sz="2800" b="1" dirty="0" smtClean="0">
                <a:solidFill>
                  <a:srgbClr val="FFC000"/>
                </a:solidFill>
              </a:rPr>
              <a:t> </a:t>
            </a: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Countries</a:t>
            </a:r>
            <a:r>
              <a:rPr lang="en-GB" altLang="en-US" sz="2800" b="1" dirty="0" smtClean="0">
                <a:solidFill>
                  <a:srgbClr val="FFC000"/>
                </a:solidFill>
              </a:rPr>
              <a:t> </a:t>
            </a: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for</a:t>
            </a:r>
            <a:r>
              <a:rPr lang="en-GB" altLang="en-US" sz="2800" b="1" dirty="0" smtClean="0">
                <a:solidFill>
                  <a:srgbClr val="FFC000"/>
                </a:solidFill>
              </a:rPr>
              <a:t> </a:t>
            </a: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funding</a:t>
            </a:r>
            <a:endParaRPr lang="bg-BG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79512" y="1700808"/>
            <a:ext cx="864096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EU Member States</a:t>
            </a:r>
          </a:p>
          <a:p>
            <a:pPr algn="l" eaLnBrk="1" hangingPunct="1">
              <a:spcBef>
                <a:spcPts val="3000"/>
              </a:spcBef>
            </a:pP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Overseas Countries and Territories 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linked to the MS</a:t>
            </a:r>
          </a:p>
          <a:p>
            <a:pPr algn="l" eaLnBrk="1" hangingPunct="1"/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(As </a:t>
            </a:r>
            <a:r>
              <a:rPr lang="en-GB" altLang="en-US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efined on page 3 of General Annex A to the Horizon 2020 Work Programme 201</a:t>
            </a:r>
            <a:r>
              <a:rPr lang="bg-BG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-201</a:t>
            </a:r>
            <a:r>
              <a:rPr lang="bg-BG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l" eaLnBrk="1" hangingPunct="1">
              <a:spcBef>
                <a:spcPts val="3000"/>
              </a:spcBef>
            </a:pP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 Horizon 2020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Associated Countries</a:t>
            </a:r>
          </a:p>
          <a:p>
            <a:pPr algn="l" eaLnBrk="1" hangingPunct="1"/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(In principle, the same as FP7, but subject to the adoption of the association agreements)</a:t>
            </a:r>
          </a:p>
          <a:p>
            <a:pPr algn="l" eaLnBrk="1" hangingPunct="1">
              <a:spcBef>
                <a:spcPts val="3000"/>
              </a:spcBef>
            </a:pP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 The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Third Countries listed</a:t>
            </a:r>
          </a:p>
          <a:p>
            <a:pPr algn="l" eaLnBrk="1" hangingPunct="1"/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(On page 3 of </a:t>
            </a:r>
            <a:r>
              <a:rPr lang="en-GB" altLang="en-US" b="1" dirty="0" smtClean="0">
                <a:ea typeface="Tahoma" panose="020B0604030504040204" pitchFamily="34" charset="0"/>
                <a:cs typeface="Tahoma" panose="020B0604030504040204" pitchFamily="34" charset="0"/>
              </a:rPr>
              <a:t>General Annex A 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to the Horizon 2020 Work Programme 201</a:t>
            </a:r>
            <a:r>
              <a:rPr lang="bg-BG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-201</a:t>
            </a:r>
            <a:r>
              <a:rPr lang="bg-BG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eaLnBrk="1" hangingPunct="1">
              <a:spcBef>
                <a:spcPts val="1800"/>
              </a:spcBef>
            </a:pPr>
            <a:endParaRPr lang="en-GB" alt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614" cy="4968552"/>
          </a:xfrm>
        </p:spPr>
        <p:txBody>
          <a:bodyPr/>
          <a:lstStyle/>
          <a:p>
            <a:pPr eaLnBrk="1" hangingPunct="1">
              <a:defRPr/>
            </a:pPr>
            <a:endParaRPr lang="bg-BG" sz="2000" b="0" dirty="0" smtClean="0">
              <a:solidFill>
                <a:srgbClr val="CC00CC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en-GB" sz="2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1700808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32656"/>
            <a:ext cx="3707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 smtClean="0">
                <a:solidFill>
                  <a:srgbClr val="F7C943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Eligible</a:t>
            </a:r>
            <a:r>
              <a:rPr lang="en-GB" altLang="en-US" sz="2800" b="1" dirty="0" smtClean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2800" b="1" dirty="0" smtClean="0">
                <a:solidFill>
                  <a:srgbClr val="F7C943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Institutions</a:t>
            </a:r>
            <a:endParaRPr lang="bg-BG" sz="28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412775"/>
            <a:ext cx="88924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GB" altLang="en-US" b="1" dirty="0" smtClean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Academic Sector</a:t>
            </a:r>
          </a:p>
          <a:p>
            <a:pPr marL="719138" lvl="1" indent="-285750" algn="l">
              <a:spcBef>
                <a:spcPct val="20000"/>
              </a:spcBef>
              <a:buClr>
                <a:srgbClr val="0F5494"/>
              </a:buClr>
            </a:pP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Higher education 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establishments (public or private)</a:t>
            </a:r>
          </a:p>
          <a:p>
            <a:pPr marL="719138" lvl="1" indent="-285750" algn="l">
              <a:spcBef>
                <a:spcPct val="20000"/>
              </a:spcBef>
              <a:buClr>
                <a:srgbClr val="0F5494"/>
              </a:buClr>
            </a:pP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Non-profit research 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organizations (public or private)</a:t>
            </a:r>
          </a:p>
          <a:p>
            <a:pPr marL="719138" lvl="1" indent="-285750" algn="l">
              <a:spcBef>
                <a:spcPct val="20000"/>
              </a:spcBef>
              <a:buClr>
                <a:srgbClr val="0F5494"/>
              </a:buClr>
            </a:pP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International European interest 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organizations (CERN, EMBL,…)</a:t>
            </a:r>
          </a:p>
          <a:p>
            <a:pPr marL="342900" indent="-342900" algn="l">
              <a:spcBef>
                <a:spcPts val="2400"/>
              </a:spcBef>
            </a:pPr>
            <a:r>
              <a:rPr lang="en-GB" altLang="en-US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b="1" dirty="0" smtClean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Non-Academic Sector</a:t>
            </a:r>
          </a:p>
          <a:p>
            <a:pPr marL="719138" lvl="1" indent="-285750" algn="l">
              <a:spcBef>
                <a:spcPct val="20000"/>
              </a:spcBef>
              <a:buClr>
                <a:srgbClr val="0F5494"/>
              </a:buClr>
            </a:pP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 All other organizations by default (SMEs, multinationals, NGOs, museums, etc.).</a:t>
            </a:r>
            <a:endParaRPr lang="bg-BG" altLang="en-US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9138" lvl="1" indent="-285750" algn="l">
              <a:spcBef>
                <a:spcPct val="20000"/>
              </a:spcBef>
              <a:buClr>
                <a:srgbClr val="0F5494"/>
              </a:buClr>
            </a:pPr>
            <a:endParaRPr lang="en-GB" altLang="en-US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5661248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GB" alt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All actors are classified in one of the two sectors on the basis of a </a:t>
            </a:r>
            <a:r>
              <a:rPr lang="en-GB" altLang="en-US" sz="200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validated Participant Identification Code (PIC) </a:t>
            </a:r>
            <a:r>
              <a:rPr lang="en-GB" alt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via URF (Horizon 2020 Rules for Participation).</a:t>
            </a:r>
            <a:endParaRPr lang="en-GB" altLang="en-US" sz="2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614" cy="4968552"/>
          </a:xfrm>
        </p:spPr>
        <p:txBody>
          <a:bodyPr/>
          <a:lstStyle/>
          <a:p>
            <a:pPr eaLnBrk="1" hangingPunct="1">
              <a:defRPr/>
            </a:pPr>
            <a:endParaRPr lang="bg-BG" sz="2000" b="0" dirty="0" smtClean="0">
              <a:solidFill>
                <a:srgbClr val="CC00CC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en-GB" sz="2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1340768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32656"/>
            <a:ext cx="3779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Eligible</a:t>
            </a:r>
            <a:r>
              <a:rPr lang="en-GB" altLang="en-US" sz="28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Institutions</a:t>
            </a:r>
            <a:endParaRPr lang="bg-BG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51520" y="1628800"/>
            <a:ext cx="864096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l" eaLnBrk="1" hangingPunct="1">
              <a:buClr>
                <a:schemeClr val="bg1"/>
              </a:buClr>
              <a:buFontTx/>
              <a:buNone/>
              <a:defRPr/>
            </a:pPr>
            <a:endParaRPr lang="bg-BG" altLang="en-US" sz="32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lvl="1" indent="0" algn="l" eaLnBrk="1" hangingPunct="1">
              <a:buClr>
                <a:schemeClr val="bg1"/>
              </a:buClr>
              <a:buFontTx/>
              <a:buNone/>
              <a:defRPr/>
            </a:pP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Beneficiaries</a:t>
            </a:r>
            <a:r>
              <a:rPr lang="en-GB" altLang="en-US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are established in a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MS/AC</a:t>
            </a:r>
          </a:p>
          <a:p>
            <a:pPr marL="795338" lvl="1" indent="-342900" algn="l" eaLnBrk="1" hangingPunct="1">
              <a:buClr>
                <a:srgbClr val="0F5494"/>
              </a:buClr>
              <a:buFontTx/>
              <a:buChar char="-"/>
              <a:defRPr/>
            </a:pP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Sign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Declaration of Honour</a:t>
            </a:r>
          </a:p>
          <a:p>
            <a:pPr marL="795338" lvl="1" indent="-342900" algn="l" eaLnBrk="1" hangingPunct="1">
              <a:buClr>
                <a:srgbClr val="0F5494"/>
              </a:buClr>
              <a:buFontTx/>
              <a:buChar char="-"/>
              <a:defRPr/>
            </a:pP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Sign 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Grant Agreement</a:t>
            </a:r>
          </a:p>
          <a:p>
            <a:pPr marL="795338" lvl="1" indent="-342900" algn="l" eaLnBrk="1" hangingPunct="1">
              <a:buClr>
                <a:srgbClr val="0F5494"/>
              </a:buClr>
              <a:buFontTx/>
              <a:buChar char="-"/>
              <a:defRPr/>
            </a:pP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Are responsible 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for the </a:t>
            </a:r>
            <a:r>
              <a:rPr lang="en-GB" altLang="en-US" b="1" dirty="0" smtClean="0">
                <a:ea typeface="Tahoma" panose="020B0604030504040204" pitchFamily="34" charset="0"/>
                <a:cs typeface="Tahoma" panose="020B0604030504040204" pitchFamily="34" charset="0"/>
              </a:rPr>
              <a:t>execution of the programme</a:t>
            </a:r>
          </a:p>
          <a:p>
            <a:pPr marL="795338" lvl="1" indent="-342900" algn="l" eaLnBrk="1" hangingPunct="1">
              <a:buClr>
                <a:srgbClr val="0F5494"/>
              </a:buClr>
              <a:buFontTx/>
              <a:buChar char="-"/>
              <a:defRPr/>
            </a:pPr>
            <a:r>
              <a:rPr lang="bg-BG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GB" altLang="en-US" dirty="0" err="1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laim</a:t>
            </a:r>
            <a:r>
              <a:rPr lang="en-GB" altLang="en-US" dirty="0" smtClean="0">
                <a:solidFill>
                  <a:srgbClr val="9933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costs</a:t>
            </a:r>
            <a:endParaRPr lang="bg-BG" altLang="en-US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95338" lvl="1" indent="-342900" algn="l" eaLnBrk="1" hangingPunct="1">
              <a:buClr>
                <a:srgbClr val="0F5494"/>
              </a:buClr>
              <a:defRPr/>
            </a:pPr>
            <a:endParaRPr lang="bg-BG" altLang="en-US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0" algn="l" eaLnBrk="1" hangingPunct="1">
              <a:buClr>
                <a:srgbClr val="0F5494"/>
              </a:buClr>
              <a:buFontTx/>
              <a:buNone/>
              <a:defRPr/>
            </a:pP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Partner Organisations 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are established in a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TC</a:t>
            </a:r>
          </a:p>
          <a:p>
            <a:pPr marL="795338" lvl="1" indent="-342900" algn="l" eaLnBrk="1" hangingPunct="1">
              <a:buClr>
                <a:srgbClr val="0F5494"/>
              </a:buClr>
              <a:buFontTx/>
              <a:buChar char="-"/>
              <a:defRPr/>
            </a:pP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Sign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letter of commitment 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to be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included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 in the proposal</a:t>
            </a:r>
          </a:p>
          <a:p>
            <a:pPr marL="795338" lvl="1" indent="-342900" algn="l" eaLnBrk="1" hangingPunct="1">
              <a:buClr>
                <a:srgbClr val="0F5494"/>
              </a:buClr>
              <a:buFontTx/>
              <a:buChar char="-"/>
              <a:defRPr/>
            </a:pP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en-GB" altLang="en-US" u="sng" dirty="0" smtClean="0"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 sign the Grant Agreement and do </a:t>
            </a:r>
            <a:r>
              <a:rPr lang="en-GB" altLang="en-US" u="sng" dirty="0" smtClean="0"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 claim costs</a:t>
            </a:r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614" cy="4968552"/>
          </a:xfrm>
        </p:spPr>
        <p:txBody>
          <a:bodyPr/>
          <a:lstStyle/>
          <a:p>
            <a:pPr eaLnBrk="1" hangingPunct="1">
              <a:defRPr/>
            </a:pPr>
            <a:endParaRPr lang="bg-BG" sz="2000" b="0" dirty="0" smtClean="0">
              <a:solidFill>
                <a:srgbClr val="CC00CC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en-GB" sz="2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1700808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32656"/>
            <a:ext cx="3732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Minimum</a:t>
            </a:r>
            <a:r>
              <a:rPr lang="en-GB" altLang="en-US" sz="2800" b="1" dirty="0" smtClean="0"/>
              <a:t> </a:t>
            </a: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participation</a:t>
            </a:r>
            <a:endParaRPr lang="bg-BG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51520" y="1556793"/>
            <a:ext cx="8712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l" eaLnBrk="1" hangingPunct="1">
              <a:buClr>
                <a:schemeClr val="bg1"/>
              </a:buClr>
              <a:buFontTx/>
              <a:buNone/>
              <a:defRPr/>
            </a:pPr>
            <a:endParaRPr lang="bg-BG" altLang="en-US" sz="32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 eaLnBrk="1" hangingPunct="1">
              <a:buFontTx/>
              <a:buChar char="-"/>
            </a:pP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At least </a:t>
            </a:r>
            <a:r>
              <a:rPr lang="en-GB" altLang="en-US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 independent participants 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GB" altLang="en-US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 different countries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42900" indent="-342900" eaLnBrk="1" hangingPunct="1">
              <a:buFontTx/>
              <a:buChar char="-"/>
            </a:pPr>
            <a:r>
              <a:rPr lang="fr-BE" altLang="en-US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 practice, 2 possible </a:t>
            </a:r>
            <a:r>
              <a:rPr lang="fr-BE" altLang="en-US" b="1" u="sng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minimum </a:t>
            </a:r>
            <a:r>
              <a:rPr lang="fr-BE" altLang="en-US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settings</a:t>
            </a:r>
            <a:r>
              <a:rPr lang="bg-BG" altLang="en-US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fr-BE" altLang="en-US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buFontTx/>
              <a:buChar char="-"/>
            </a:pPr>
            <a:endParaRPr lang="fr-BE" altLang="en-US" dirty="0" smtClean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179388" y="3789040"/>
            <a:ext cx="8137525" cy="864096"/>
            <a:chOff x="539552" y="2348880"/>
            <a:chExt cx="8136904" cy="932483"/>
          </a:xfrm>
        </p:grpSpPr>
        <p:sp>
          <p:nvSpPr>
            <p:cNvPr id="11" name="TextBox 1"/>
            <p:cNvSpPr txBox="1">
              <a:spLocks noChangeArrowheads="1"/>
            </p:cNvSpPr>
            <p:nvPr/>
          </p:nvSpPr>
          <p:spPr bwMode="auto">
            <a:xfrm>
              <a:off x="539552" y="2348880"/>
              <a:ext cx="8136904" cy="83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GB" altLang="en-US" sz="2000" b="1" dirty="0">
                  <a:solidFill>
                    <a:srgbClr val="FF00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- at least 2 MS/AC and 1 TC</a:t>
              </a:r>
            </a:p>
            <a:p>
              <a:pPr algn="just"/>
              <a:endParaRPr lang="fr-BE" altLang="en-US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231"/>
            <p:cNvSpPr txBox="1">
              <a:spLocks noChangeArrowheads="1"/>
            </p:cNvSpPr>
            <p:nvPr/>
          </p:nvSpPr>
          <p:spPr bwMode="auto">
            <a:xfrm>
              <a:off x="994409" y="2861118"/>
              <a:ext cx="907387" cy="338629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>
              <a:lvl1pPr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kern="0" dirty="0" smtClean="0">
                  <a:solidFill>
                    <a:prstClr val="white"/>
                  </a:solidFill>
                  <a:latin typeface="Calibri"/>
                </a:rPr>
                <a:t>MS/AC 1</a:t>
              </a:r>
            </a:p>
          </p:txBody>
        </p:sp>
        <p:sp>
          <p:nvSpPr>
            <p:cNvPr id="14" name="TextBox 251"/>
            <p:cNvSpPr txBox="1">
              <a:spLocks noChangeArrowheads="1"/>
            </p:cNvSpPr>
            <p:nvPr/>
          </p:nvSpPr>
          <p:spPr bwMode="auto">
            <a:xfrm>
              <a:off x="2469223" y="2861118"/>
              <a:ext cx="935538" cy="338629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>
              <a:lvl1pPr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kern="0" dirty="0" smtClean="0">
                  <a:solidFill>
                    <a:prstClr val="white"/>
                  </a:solidFill>
                  <a:latin typeface="Calibri"/>
                </a:rPr>
                <a:t>MS/AC 2</a:t>
              </a:r>
            </a:p>
          </p:txBody>
        </p:sp>
        <p:sp>
          <p:nvSpPr>
            <p:cNvPr id="15" name="TextBox 181"/>
            <p:cNvSpPr txBox="1">
              <a:spLocks noChangeArrowheads="1"/>
            </p:cNvSpPr>
            <p:nvPr/>
          </p:nvSpPr>
          <p:spPr bwMode="auto">
            <a:xfrm>
              <a:off x="4068143" y="2861118"/>
              <a:ext cx="503857" cy="338629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>
              <a:lvl1pPr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kern="0" dirty="0" smtClean="0">
                  <a:solidFill>
                    <a:prstClr val="white"/>
                  </a:solidFill>
                  <a:latin typeface="Calibri" pitchFamily="34" charset="0"/>
                </a:rPr>
                <a:t>TC</a:t>
              </a:r>
            </a:p>
          </p:txBody>
        </p:sp>
        <p:sp>
          <p:nvSpPr>
            <p:cNvPr id="16" name="Text Placeholder 4"/>
            <p:cNvSpPr txBox="1">
              <a:spLocks/>
            </p:cNvSpPr>
            <p:nvPr/>
          </p:nvSpPr>
          <p:spPr bwMode="auto">
            <a:xfrm>
              <a:off x="1990725" y="2781300"/>
              <a:ext cx="352425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FFFF"/>
                </a:buClr>
                <a:tabLst>
                  <a:tab pos="1343025" algn="l"/>
                </a:tabLst>
              </a:pPr>
              <a:r>
                <a:rPr lang="fr-BE" altLang="en-US" sz="2800" b="1">
                  <a:latin typeface="Calibri" pitchFamily="34" charset="0"/>
                </a:rPr>
                <a:t>+</a:t>
              </a:r>
              <a:endParaRPr lang="fr-BE" altLang="en-US" sz="2800">
                <a:latin typeface="Calibri" pitchFamily="34" charset="0"/>
              </a:endParaRPr>
            </a:p>
          </p:txBody>
        </p:sp>
        <p:sp>
          <p:nvSpPr>
            <p:cNvPr id="17" name="Text Placeholder 4"/>
            <p:cNvSpPr txBox="1">
              <a:spLocks/>
            </p:cNvSpPr>
            <p:nvPr/>
          </p:nvSpPr>
          <p:spPr bwMode="auto">
            <a:xfrm>
              <a:off x="3562350" y="2781300"/>
              <a:ext cx="352425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FFFF"/>
                </a:buClr>
                <a:tabLst>
                  <a:tab pos="1343025" algn="l"/>
                </a:tabLst>
              </a:pPr>
              <a:r>
                <a:rPr lang="fr-BE" altLang="en-US" sz="2800" b="1">
                  <a:latin typeface="Calibri" pitchFamily="34" charset="0"/>
                </a:rPr>
                <a:t>+</a:t>
              </a:r>
              <a:endParaRPr lang="fr-BE" altLang="en-US" sz="2800">
                <a:latin typeface="Calibri" pitchFamily="34" charset="0"/>
              </a:endParaRPr>
            </a:p>
          </p:txBody>
        </p:sp>
      </p:grp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146050" y="2924174"/>
            <a:ext cx="7594302" cy="3933825"/>
            <a:chOff x="146087" y="2924944"/>
            <a:chExt cx="7593684" cy="2591619"/>
          </a:xfrm>
        </p:grpSpPr>
        <p:grpSp>
          <p:nvGrpSpPr>
            <p:cNvPr id="20" name="Group 8"/>
            <p:cNvGrpSpPr>
              <a:grpSpLocks/>
            </p:cNvGrpSpPr>
            <p:nvPr/>
          </p:nvGrpSpPr>
          <p:grpSpPr bwMode="auto">
            <a:xfrm>
              <a:off x="572071" y="2924944"/>
              <a:ext cx="4071937" cy="2591619"/>
              <a:chOff x="2352499" y="3760232"/>
              <a:chExt cx="4073151" cy="2428112"/>
            </a:xfrm>
          </p:grpSpPr>
          <p:sp>
            <p:nvSpPr>
              <p:cNvPr id="22" name="TextBox 235"/>
              <p:cNvSpPr txBox="1">
                <a:spLocks noChangeArrowheads="1"/>
              </p:cNvSpPr>
              <p:nvPr/>
            </p:nvSpPr>
            <p:spPr bwMode="auto">
              <a:xfrm>
                <a:off x="2352499" y="5840461"/>
                <a:ext cx="1081579" cy="338554"/>
              </a:xfrm>
              <a:prstGeom prst="rect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kern="0" dirty="0" smtClean="0">
                    <a:solidFill>
                      <a:prstClr val="white"/>
                    </a:solidFill>
                    <a:latin typeface="Calibri"/>
                  </a:rPr>
                  <a:t>Academic</a:t>
                </a:r>
              </a:p>
            </p:txBody>
          </p:sp>
          <p:sp>
            <p:nvSpPr>
              <p:cNvPr id="23" name="TextBox 234"/>
              <p:cNvSpPr txBox="1">
                <a:spLocks noChangeArrowheads="1"/>
              </p:cNvSpPr>
              <p:nvPr/>
            </p:nvSpPr>
            <p:spPr bwMode="auto">
              <a:xfrm>
                <a:off x="3676683" y="5849790"/>
                <a:ext cx="1410972" cy="338554"/>
              </a:xfrm>
              <a:prstGeom prst="rect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kern="0" dirty="0" smtClean="0">
                    <a:solidFill>
                      <a:prstClr val="white"/>
                    </a:solidFill>
                    <a:latin typeface="Calibri"/>
                  </a:rPr>
                  <a:t>Non-Academic</a:t>
                </a:r>
              </a:p>
            </p:txBody>
          </p:sp>
          <p:sp>
            <p:nvSpPr>
              <p:cNvPr id="24" name="TextBox 231"/>
              <p:cNvSpPr txBox="1">
                <a:spLocks noChangeArrowheads="1"/>
              </p:cNvSpPr>
              <p:nvPr/>
            </p:nvSpPr>
            <p:spPr bwMode="auto">
              <a:xfrm>
                <a:off x="2439599" y="5421078"/>
                <a:ext cx="907381" cy="338554"/>
              </a:xfrm>
              <a:prstGeom prst="rect">
                <a:avLst/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kern="0" dirty="0" smtClean="0">
                    <a:solidFill>
                      <a:prstClr val="white"/>
                    </a:solidFill>
                    <a:latin typeface="Calibri"/>
                  </a:rPr>
                  <a:t>MS/AC 1</a:t>
                </a:r>
              </a:p>
            </p:txBody>
          </p:sp>
          <p:sp>
            <p:nvSpPr>
              <p:cNvPr id="25" name="TextBox 251"/>
              <p:cNvSpPr txBox="1">
                <a:spLocks noChangeArrowheads="1"/>
              </p:cNvSpPr>
              <p:nvPr/>
            </p:nvSpPr>
            <p:spPr bwMode="auto">
              <a:xfrm>
                <a:off x="3914403" y="5421078"/>
                <a:ext cx="935532" cy="338554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kern="0" dirty="0" smtClean="0">
                    <a:solidFill>
                      <a:prstClr val="white"/>
                    </a:solidFill>
                    <a:latin typeface="Calibri"/>
                  </a:rPr>
                  <a:t>MS/AC 2</a:t>
                </a:r>
              </a:p>
            </p:txBody>
          </p:sp>
          <p:sp>
            <p:nvSpPr>
              <p:cNvPr id="26" name="Text Placeholder 4"/>
              <p:cNvSpPr txBox="1">
                <a:spLocks/>
              </p:cNvSpPr>
              <p:nvPr/>
            </p:nvSpPr>
            <p:spPr bwMode="auto">
              <a:xfrm>
                <a:off x="3436938" y="5340350"/>
                <a:ext cx="352425" cy="500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FFFFF"/>
                  </a:buClr>
                  <a:tabLst>
                    <a:tab pos="1343025" algn="l"/>
                  </a:tabLst>
                </a:pPr>
                <a:r>
                  <a:rPr lang="fr-BE" altLang="en-US" sz="2800" b="1">
                    <a:latin typeface="Calibri" pitchFamily="34" charset="0"/>
                  </a:rPr>
                  <a:t>+</a:t>
                </a:r>
                <a:endParaRPr lang="fr-BE" altLang="en-US" sz="2800">
                  <a:latin typeface="Calibri" pitchFamily="34" charset="0"/>
                </a:endParaRPr>
              </a:p>
            </p:txBody>
          </p:sp>
          <p:sp>
            <p:nvSpPr>
              <p:cNvPr id="27" name="Text Placeholder 4"/>
              <p:cNvSpPr txBox="1">
                <a:spLocks/>
              </p:cNvSpPr>
              <p:nvPr/>
            </p:nvSpPr>
            <p:spPr bwMode="auto">
              <a:xfrm>
                <a:off x="5006975" y="5340350"/>
                <a:ext cx="352425" cy="500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FFFFF"/>
                  </a:buClr>
                  <a:tabLst>
                    <a:tab pos="1343025" algn="l"/>
                  </a:tabLst>
                </a:pPr>
                <a:r>
                  <a:rPr lang="fr-BE" altLang="en-US" sz="2800" b="1">
                    <a:latin typeface="Calibri" pitchFamily="34" charset="0"/>
                  </a:rPr>
                  <a:t>+</a:t>
                </a:r>
                <a:endParaRPr lang="fr-BE" altLang="en-US" sz="2800">
                  <a:latin typeface="Calibri" pitchFamily="34" charset="0"/>
                </a:endParaRPr>
              </a:p>
            </p:txBody>
          </p:sp>
          <p:sp>
            <p:nvSpPr>
              <p:cNvPr id="28" name="TextBox 253"/>
              <p:cNvSpPr txBox="1">
                <a:spLocks noChangeArrowheads="1"/>
              </p:cNvSpPr>
              <p:nvPr/>
            </p:nvSpPr>
            <p:spPr bwMode="auto">
              <a:xfrm>
                <a:off x="5513312" y="5421077"/>
                <a:ext cx="912338" cy="338554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kern="0" dirty="0" smtClean="0">
                    <a:solidFill>
                      <a:prstClr val="white"/>
                    </a:solidFill>
                    <a:latin typeface="Calibri"/>
                  </a:rPr>
                  <a:t>MS/AC 3</a:t>
                </a:r>
              </a:p>
            </p:txBody>
          </p:sp>
          <p:sp>
            <p:nvSpPr>
              <p:cNvPr id="29" name="TextBox 2"/>
              <p:cNvSpPr txBox="1">
                <a:spLocks noChangeArrowheads="1"/>
              </p:cNvSpPr>
              <p:nvPr/>
            </p:nvSpPr>
            <p:spPr bwMode="auto">
              <a:xfrm>
                <a:off x="2771274" y="3760232"/>
                <a:ext cx="90226" cy="461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fr-BE" altLang="en-US">
                  <a:solidFill>
                    <a:srgbClr val="004386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1" name="TextBox 2"/>
            <p:cNvSpPr txBox="1">
              <a:spLocks noChangeArrowheads="1"/>
            </p:cNvSpPr>
            <p:nvPr/>
          </p:nvSpPr>
          <p:spPr bwMode="auto">
            <a:xfrm>
              <a:off x="146087" y="4016552"/>
              <a:ext cx="7593684" cy="750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bg-BG" altLang="en-US" i="1" dirty="0" smtClean="0">
                  <a:latin typeface="Calibri" pitchFamily="34" charset="0"/>
                </a:rPr>
                <a:t>                       </a:t>
              </a:r>
              <a:r>
                <a:rPr lang="fr-BE" altLang="en-US" b="1" i="1" dirty="0" smtClean="0">
                  <a:solidFill>
                    <a:srgbClr val="C00000"/>
                  </a:solidFill>
                  <a:latin typeface="Calibri" pitchFamily="34" charset="0"/>
                </a:rPr>
                <a:t>Or</a:t>
              </a:r>
              <a:endParaRPr lang="fr-BE" altLang="en-US" b="1" i="1" dirty="0">
                <a:solidFill>
                  <a:srgbClr val="C00000"/>
                </a:solidFill>
                <a:latin typeface="Calibri" pitchFamily="34" charset="0"/>
              </a:endParaRPr>
            </a:p>
            <a:p>
              <a:pPr algn="just"/>
              <a:r>
                <a:rPr lang="fr-BE" altLang="en-US" sz="2000" b="1" i="1" dirty="0">
                  <a:solidFill>
                    <a:srgbClr val="FF00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- </a:t>
              </a:r>
              <a:r>
                <a:rPr lang="en-GB" altLang="en-US" sz="2000" b="1" dirty="0">
                  <a:solidFill>
                    <a:srgbClr val="FF00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If all in MS/AC</a:t>
              </a:r>
              <a:r>
                <a:rPr lang="en-GB" altLang="en-US" sz="2000" dirty="0">
                  <a:solidFill>
                    <a:srgbClr val="004386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: at least </a:t>
              </a:r>
              <a:r>
                <a:rPr lang="en-GB" altLang="en-US" sz="2000" b="1" dirty="0">
                  <a:solidFill>
                    <a:srgbClr val="FF00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 academic </a:t>
              </a:r>
              <a:r>
                <a:rPr lang="en-GB" altLang="en-US" sz="2000" dirty="0">
                  <a:solidFill>
                    <a:srgbClr val="004386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and </a:t>
              </a:r>
              <a:r>
                <a:rPr lang="en-GB" altLang="en-US" sz="2000" b="1" dirty="0">
                  <a:solidFill>
                    <a:srgbClr val="FF00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 non-academic</a:t>
              </a:r>
            </a:p>
            <a:p>
              <a:endParaRPr lang="en-GB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614" cy="4968552"/>
          </a:xfrm>
        </p:spPr>
        <p:txBody>
          <a:bodyPr/>
          <a:lstStyle/>
          <a:p>
            <a:pPr eaLnBrk="1" hangingPunct="1">
              <a:defRPr/>
            </a:pPr>
            <a:endParaRPr lang="bg-BG" sz="2000" b="0" dirty="0" smtClean="0">
              <a:solidFill>
                <a:srgbClr val="CC00CC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en-GB" sz="2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162880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04664"/>
            <a:ext cx="3923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Eligible</a:t>
            </a:r>
            <a:r>
              <a:rPr lang="fr-BE" altLang="en-US" sz="2800" b="1" dirty="0" smtClean="0">
                <a:solidFill>
                  <a:srgbClr val="F7C943"/>
                </a:solidFill>
                <a:latin typeface="Calibri" pitchFamily="34" charset="0"/>
              </a:rPr>
              <a:t> </a:t>
            </a:r>
            <a:r>
              <a:rPr lang="fr-BE" altLang="en-US" sz="2800" b="1" dirty="0" err="1" smtClean="0">
                <a:solidFill>
                  <a:srgbClr val="F7C943"/>
                </a:solidFill>
                <a:ea typeface="PMingLiU" panose="02020500000000000000" pitchFamily="18" charset="-120"/>
              </a:rPr>
              <a:t>Secondments</a:t>
            </a:r>
            <a:endParaRPr lang="bg-BG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1772816"/>
            <a:ext cx="8964488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hangingPunct="1">
              <a:spcAft>
                <a:spcPts val="600"/>
              </a:spcAft>
            </a:pPr>
            <a:r>
              <a:rPr lang="bg-BG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altLang="en-US" sz="2500" dirty="0" smtClean="0">
                <a:ea typeface="Tahoma" panose="020B0604030504040204" pitchFamily="34" charset="0"/>
                <a:cs typeface="Tahoma" panose="020B0604030504040204" pitchFamily="34" charset="0"/>
              </a:rPr>
              <a:t>Secondments from a MS/AC organisation to a partner located in a TC;</a:t>
            </a:r>
            <a:endParaRPr lang="bg-BG" altLang="en-US" sz="25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 eaLnBrk="1" hangingPunct="1">
              <a:spcAft>
                <a:spcPts val="600"/>
              </a:spcAft>
            </a:pPr>
            <a:endParaRPr lang="bg-BG" altLang="en-US" sz="25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Aft>
                <a:spcPts val="600"/>
              </a:spcAft>
              <a:buFontTx/>
              <a:buChar char="-"/>
            </a:pPr>
            <a:r>
              <a:rPr lang="en-GB" altLang="en-US" sz="2500" dirty="0" smtClean="0">
                <a:ea typeface="Tahoma" panose="020B0604030504040204" pitchFamily="34" charset="0"/>
                <a:cs typeface="Tahoma" panose="020B0604030504040204" pitchFamily="34" charset="0"/>
              </a:rPr>
              <a:t>Secondments between an </a:t>
            </a:r>
            <a:r>
              <a:rPr lang="en-GB" altLang="en-US" sz="25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academic</a:t>
            </a:r>
            <a:r>
              <a:rPr lang="en-GB" altLang="en-US" sz="250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2500" dirty="0" smtClean="0">
                <a:ea typeface="Tahoma" panose="020B0604030504040204" pitchFamily="34" charset="0"/>
                <a:cs typeface="Tahoma" panose="020B0604030504040204" pitchFamily="34" charset="0"/>
              </a:rPr>
              <a:t>organisation in one MS/AC to a </a:t>
            </a:r>
            <a:r>
              <a:rPr lang="en-GB" altLang="en-US" sz="25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non-academic </a:t>
            </a:r>
            <a:r>
              <a:rPr lang="en-GB" altLang="en-US" sz="2500" dirty="0" smtClean="0">
                <a:ea typeface="Tahoma" panose="020B0604030504040204" pitchFamily="34" charset="0"/>
                <a:cs typeface="Tahoma" panose="020B0604030504040204" pitchFamily="34" charset="0"/>
              </a:rPr>
              <a:t>organisation in another MS/AS and vice versa;</a:t>
            </a:r>
            <a:endParaRPr lang="bg-BG" altLang="en-US" sz="25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Aft>
                <a:spcPts val="600"/>
              </a:spcAft>
            </a:pPr>
            <a:endParaRPr lang="bg-BG" altLang="en-US" sz="25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Aft>
                <a:spcPts val="600"/>
              </a:spcAft>
              <a:buFontTx/>
              <a:buChar char="-"/>
            </a:pPr>
            <a:r>
              <a:rPr lang="en-GB" altLang="en-US" sz="2500" dirty="0" smtClean="0">
                <a:ea typeface="Tahoma" panose="020B0604030504040204" pitchFamily="34" charset="0"/>
                <a:cs typeface="Tahoma" panose="020B0604030504040204" pitchFamily="34" charset="0"/>
              </a:rPr>
              <a:t> Secondments from an organisation located in a TC to a MS/AC on the condition that the TC is eligible for funding, as specified in the </a:t>
            </a:r>
            <a:r>
              <a:rPr lang="en-GB" altLang="en-US" sz="250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Annex A to the Work Programme (low income countries). </a:t>
            </a:r>
          </a:p>
          <a:p>
            <a:pPr algn="just" eaLnBrk="1" hangingPunct="1">
              <a:spcAft>
                <a:spcPts val="600"/>
              </a:spcAft>
              <a:buFontTx/>
              <a:buChar char="-"/>
            </a:pPr>
            <a:endParaRPr lang="en-GB" altLang="en-US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 eaLnBrk="1" hangingPunct="1">
              <a:spcAft>
                <a:spcPts val="600"/>
              </a:spcAft>
            </a:pPr>
            <a:endParaRPr lang="en-GB" altLang="en-US" dirty="0" smtClean="0"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614" cy="4968552"/>
          </a:xfrm>
        </p:spPr>
        <p:txBody>
          <a:bodyPr/>
          <a:lstStyle/>
          <a:p>
            <a:pPr eaLnBrk="1" hangingPunct="1">
              <a:defRPr/>
            </a:pPr>
            <a:endParaRPr lang="bg-BG" sz="2000" b="0" dirty="0" smtClean="0">
              <a:solidFill>
                <a:srgbClr val="CC00CC"/>
              </a:solidFill>
            </a:endParaRPr>
          </a:p>
          <a:p>
            <a:pPr eaLnBrk="1" hangingPunct="1">
              <a:defRPr/>
            </a:pPr>
            <a:endParaRPr lang="en-GB" sz="2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1124744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24544" y="548680"/>
            <a:ext cx="3960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BE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No</a:t>
            </a:r>
            <a:r>
              <a:rPr lang="bg-BG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t</a:t>
            </a:r>
            <a:r>
              <a:rPr lang="fr-BE" altLang="en-US" sz="2800" b="1" kern="0" dirty="0" smtClean="0">
                <a:solidFill>
                  <a:srgbClr val="F7C943"/>
                </a:solidFill>
                <a:latin typeface="Calibri" panose="020F0502020204030204" pitchFamily="34" charset="0"/>
              </a:rPr>
              <a:t> </a:t>
            </a:r>
            <a:r>
              <a:rPr lang="bg-BG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reimboursed</a:t>
            </a:r>
            <a:endParaRPr lang="en-GB" altLang="en-US" sz="2800" b="1" dirty="0">
              <a:solidFill>
                <a:srgbClr val="F7C943"/>
              </a:solidFill>
              <a:ea typeface="PMingLiU" panose="02020500000000000000" pitchFamily="18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700808"/>
            <a:ext cx="9144000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eaLnBrk="1" hangingPunct="1">
              <a:spcAft>
                <a:spcPts val="600"/>
              </a:spcAft>
            </a:pP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 Secondments between institutions located within the same MS/AC or the same TC;</a:t>
            </a:r>
          </a:p>
          <a:p>
            <a:pPr marL="0" indent="0" algn="l" eaLnBrk="1" hangingPunct="1">
              <a:spcAft>
                <a:spcPts val="600"/>
              </a:spcAft>
            </a:pP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 Secondments between two academic or between two non-academic organisations located in different MS/AC;</a:t>
            </a:r>
          </a:p>
          <a:p>
            <a:pPr marL="0" indent="0" algn="l" eaLnBrk="1" hangingPunct="1">
              <a:spcAft>
                <a:spcPts val="600"/>
              </a:spcAft>
            </a:pP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 Secondments between organisations located in different TC;</a:t>
            </a:r>
          </a:p>
          <a:p>
            <a:pPr marL="0" indent="0" algn="l" eaLnBrk="1" hangingPunct="1"/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 Secondments to a MS/AC from organisations located in a TC not eligible for funding according to the Annex A to the Work Programme.</a:t>
            </a:r>
          </a:p>
          <a:p>
            <a:pPr marL="0" indent="0" algn="l" eaLnBrk="1" hangingPunct="1"/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 In practice, the unfunded countries are mainly: Australia, Brazil, Canada, China, India, Japan, Mexico, New Zealand, Republic of Korea, Russia, United States.</a:t>
            </a:r>
          </a:p>
          <a:p>
            <a:pPr marL="0" indent="0" eaLnBrk="1" hangingPunct="1"/>
            <a:r>
              <a:rPr lang="en-GB" altLang="en-US" sz="2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614" cy="4968552"/>
          </a:xfrm>
        </p:spPr>
        <p:txBody>
          <a:bodyPr/>
          <a:lstStyle/>
          <a:p>
            <a:pPr eaLnBrk="1" hangingPunct="1">
              <a:defRPr/>
            </a:pPr>
            <a:endParaRPr lang="bg-BG" sz="2000" b="0" dirty="0" smtClean="0">
              <a:solidFill>
                <a:srgbClr val="CC00CC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en-GB" sz="2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1124744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34888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en-GB" altLang="en-US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" y="188640"/>
            <a:ext cx="36358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Eligible</a:t>
            </a:r>
            <a:r>
              <a:rPr lang="en-GB" altLang="en-US" sz="2800" b="1" dirty="0" smtClean="0">
                <a:solidFill>
                  <a:srgbClr val="FFC000"/>
                </a:solidFill>
              </a:rPr>
              <a:t> </a:t>
            </a: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Institutions</a:t>
            </a:r>
            <a:endParaRPr lang="bg-BG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0" y="1556792"/>
            <a:ext cx="7668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bg-BG" altLang="en-US" sz="200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bg-BG" altLang="en-US" sz="20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20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Letter of Commitment </a:t>
            </a:r>
            <a:r>
              <a:rPr lang="en-GB" alt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(Guide for Applicants)</a:t>
            </a:r>
            <a:endParaRPr lang="en-GB" altLang="en-US" sz="2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492895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alt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altLang="en-US" sz="200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Each partner organisation established in a Third Country </a:t>
            </a:r>
            <a:r>
              <a:rPr lang="en-GB" alt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must include an </a:t>
            </a:r>
            <a:r>
              <a:rPr lang="en-GB" altLang="en-US" sz="20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up-to-date letter of commitment</a:t>
            </a:r>
            <a:r>
              <a:rPr lang="bg-BG" altLang="en-US" sz="200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GB" altLang="en-US" sz="200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200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signed by its legal representative</a:t>
            </a:r>
            <a:r>
              <a:rPr lang="en-GB" alt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, in the proposal (section 8) to demonstrate their real and active participation in the proposed network. </a:t>
            </a:r>
          </a:p>
          <a:p>
            <a:pPr algn="l"/>
            <a:endParaRPr lang="fr-BE" altLang="en-US" sz="20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alt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- In case of international organisation or entity established in a country not listed in Annex A to the Work Programme </a:t>
            </a:r>
            <a:r>
              <a:rPr lang="en-GB" altLang="en-US" sz="200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planning secondments to MS/AC beneficiaries</a:t>
            </a:r>
            <a:r>
              <a:rPr lang="en-GB" alt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, a </a:t>
            </a:r>
            <a:r>
              <a:rPr lang="en-GB" altLang="en-US" sz="200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financial commitment </a:t>
            </a:r>
            <a:r>
              <a:rPr lang="en-GB" alt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must also be mentioned in the letter of commitment. </a:t>
            </a:r>
            <a:endParaRPr lang="en-GB" altLang="en-US" sz="2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805264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alt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Beneficieries are </a:t>
            </a:r>
            <a:r>
              <a:rPr lang="bg-BG" altLang="en-US" sz="20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required </a:t>
            </a:r>
            <a:r>
              <a:rPr lang="bg-BG" alt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to conclude a </a:t>
            </a:r>
            <a:r>
              <a:rPr lang="bg-BG" altLang="en-US" sz="20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Consortium </a:t>
            </a:r>
            <a:r>
              <a:rPr lang="en-GB" altLang="en-US" sz="20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Agreement</a:t>
            </a:r>
            <a:r>
              <a:rPr lang="bg-BG" altLang="en-US" sz="20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g-BG" alt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prior to the signature of the GA</a:t>
            </a:r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AU" sz="850" i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b="1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519" y="188640"/>
            <a:ext cx="345638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bg-BG" altLang="en-US" sz="2800" b="1" dirty="0" smtClean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GB" altLang="en-US" sz="2800" b="1" dirty="0" err="1" smtClean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olicy</a:t>
            </a:r>
            <a:r>
              <a:rPr lang="en-GB" altLang="en-US" sz="2800" b="1" dirty="0" smtClean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framework</a:t>
            </a:r>
            <a:endParaRPr lang="bg-BG" altLang="en-US" sz="2800" b="1" dirty="0" smtClean="0">
              <a:solidFill>
                <a:srgbClr val="FFC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altLang="en-US" sz="2800" b="1" u="sng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Europe 2020</a:t>
            </a:r>
            <a:r>
              <a:rPr lang="bg-BG" altLang="en-US" sz="2800" b="1" u="sng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g-BG" altLang="en-US" sz="2800" b="1" dirty="0" smtClean="0">
                <a:solidFill>
                  <a:srgbClr val="00B0F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				</a:t>
            </a:r>
          </a:p>
        </p:txBody>
      </p:sp>
      <p:sp>
        <p:nvSpPr>
          <p:cNvPr id="1777" name="Rectangle 75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5364088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7" y="2132856"/>
            <a:ext cx="3779913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340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614" cy="4968552"/>
          </a:xfrm>
        </p:spPr>
        <p:txBody>
          <a:bodyPr/>
          <a:lstStyle/>
          <a:p>
            <a:pPr eaLnBrk="1" hangingPunct="1">
              <a:defRPr/>
            </a:pPr>
            <a:endParaRPr lang="bg-BG" sz="2000" b="0" dirty="0" smtClean="0">
              <a:solidFill>
                <a:srgbClr val="CC00CC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bg-BG" altLang="en-US" sz="2400" dirty="0" smtClean="0">
              <a:solidFill>
                <a:srgbClr val="F7C943"/>
              </a:solidFill>
              <a:latin typeface="Tahoma" pitchFamily="34" charset="0"/>
              <a:ea typeface="PMingLiU" panose="02020500000000000000" pitchFamily="18" charset="-120"/>
            </a:endParaRPr>
          </a:p>
          <a:p>
            <a:pPr eaLnBrk="1" hangingPunct="1">
              <a:defRPr/>
            </a:pPr>
            <a:endParaRPr lang="en-GB" sz="2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1124744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34888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en-GB" altLang="en-US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" y="332656"/>
            <a:ext cx="3563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Eligible</a:t>
            </a:r>
            <a:r>
              <a:rPr lang="en-GB" altLang="en-US" sz="2800" b="1" dirty="0" smtClean="0"/>
              <a:t> </a:t>
            </a: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Staff</a:t>
            </a:r>
            <a:r>
              <a:rPr lang="en-GB" altLang="en-US" sz="2800" b="1" dirty="0" smtClean="0"/>
              <a:t> </a:t>
            </a: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Members</a:t>
            </a:r>
            <a:endParaRPr lang="bg-BG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79512" y="1484784"/>
            <a:ext cx="896448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2400"/>
              </a:spcBef>
              <a:defRPr/>
            </a:pPr>
            <a:r>
              <a:rPr lang="en-GB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- Types of </a:t>
            </a:r>
            <a:r>
              <a:rPr lang="en-GB" sz="20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staff members </a:t>
            </a:r>
            <a:r>
              <a:rPr lang="en-GB" sz="2000" kern="0" dirty="0" smtClean="0">
                <a:ea typeface="Tahoma" panose="020B0604030504040204" pitchFamily="34" charset="0"/>
                <a:cs typeface="Tahoma" panose="020B0604030504040204" pitchFamily="34" charset="0"/>
              </a:rPr>
              <a:t>supporting the research and innovation activities of the project </a:t>
            </a:r>
            <a:r>
              <a:rPr lang="en-GB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bg-BG" sz="20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2400"/>
              </a:spcBef>
              <a:defRPr/>
            </a:pPr>
            <a:endParaRPr lang="en-GB" sz="20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43038" indent="-457200" algn="l"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ESR</a:t>
            </a:r>
            <a:r>
              <a:rPr lang="en-GB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 (no PhD and &lt; 4 years experience from the </a:t>
            </a:r>
            <a:r>
              <a:rPr lang="en-GB" sz="2000" kern="0" dirty="0" smtClean="0">
                <a:ea typeface="Tahoma" panose="020B0604030504040204" pitchFamily="34" charset="0"/>
                <a:cs typeface="Tahoma" panose="020B0604030504040204" pitchFamily="34" charset="0"/>
              </a:rPr>
              <a:t>degree which would formally entitle him or her to embark on a doctorate</a:t>
            </a:r>
            <a:r>
              <a:rPr lang="en-GB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1443038" indent="-457200" algn="l"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ER</a:t>
            </a:r>
            <a:r>
              <a:rPr lang="en-GB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 (PhD or &gt; 4 years experience)</a:t>
            </a:r>
          </a:p>
          <a:p>
            <a:pPr marL="1443038" indent="-457200" algn="l"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Managerial </a:t>
            </a:r>
            <a:r>
              <a:rPr lang="en-GB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staff</a:t>
            </a:r>
          </a:p>
          <a:p>
            <a:pPr marL="1443038" indent="-457200" algn="l"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Administrative</a:t>
            </a:r>
            <a:r>
              <a:rPr lang="en-GB" sz="2000" dirty="0" smtClean="0">
                <a:solidFill>
                  <a:srgbClr val="9933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staff</a:t>
            </a:r>
            <a:endParaRPr lang="en-GB" sz="2000" dirty="0" smtClean="0">
              <a:solidFill>
                <a:srgbClr val="99336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43038" indent="-457200" algn="l"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Technical </a:t>
            </a:r>
            <a:r>
              <a:rPr lang="en-GB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staff</a:t>
            </a:r>
          </a:p>
          <a:p>
            <a:pPr algn="l">
              <a:buFontTx/>
              <a:buChar char="-"/>
              <a:defRPr/>
            </a:pPr>
            <a:r>
              <a:rPr lang="en-GB" sz="2000" kern="0" dirty="0" smtClean="0">
                <a:ea typeface="Tahoma" panose="020B0604030504040204" pitchFamily="34" charset="0"/>
                <a:cs typeface="Tahoma" panose="020B0604030504040204" pitchFamily="34" charset="0"/>
              </a:rPr>
              <a:t>People are considered as </a:t>
            </a:r>
            <a:r>
              <a:rPr lang="en-GB" sz="2000" u="sng" kern="0" dirty="0" smtClean="0">
                <a:ea typeface="Tahoma" panose="020B0604030504040204" pitchFamily="34" charset="0"/>
                <a:cs typeface="Tahoma" panose="020B0604030504040204" pitchFamily="34" charset="0"/>
              </a:rPr>
              <a:t>staff</a:t>
            </a:r>
            <a:r>
              <a:rPr lang="en-GB" sz="2000" kern="0" dirty="0" smtClean="0">
                <a:ea typeface="Tahoma" panose="020B0604030504040204" pitchFamily="34" charset="0"/>
                <a:cs typeface="Tahoma" panose="020B0604030504040204" pitchFamily="34" charset="0"/>
              </a:rPr>
              <a:t> based on applicable </a:t>
            </a:r>
            <a:r>
              <a:rPr lang="en-GB" sz="2000" u="sng" kern="0" dirty="0" smtClean="0">
                <a:ea typeface="Tahoma" panose="020B0604030504040204" pitchFamily="34" charset="0"/>
                <a:cs typeface="Tahoma" panose="020B0604030504040204" pitchFamily="34" charset="0"/>
              </a:rPr>
              <a:t>national law  </a:t>
            </a:r>
            <a:r>
              <a:rPr lang="en-GB" sz="2000" kern="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(contractual relationship)</a:t>
            </a:r>
            <a:endParaRPr lang="bg-BG" sz="2000" kern="0" dirty="0" smtClean="0">
              <a:solidFill>
                <a:srgbClr val="FF00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defRPr/>
            </a:pPr>
            <a:r>
              <a:rPr lang="en-GB" alt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 - Actively engaged in or linked to research/innovation activities for </a:t>
            </a:r>
            <a:r>
              <a:rPr lang="en-GB" altLang="en-US" sz="200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at least 6 months prior to the first secondment</a:t>
            </a:r>
            <a:endParaRPr lang="bg-BG" altLang="en-US" sz="2000" dirty="0" smtClean="0">
              <a:solidFill>
                <a:srgbClr val="FF00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defRPr/>
            </a:pPr>
            <a:r>
              <a:rPr lang="bg-BG" alt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alt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In-built </a:t>
            </a:r>
            <a:r>
              <a:rPr lang="en-GB" altLang="en-US" sz="200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return</a:t>
            </a:r>
            <a:r>
              <a:rPr lang="en-GB" alt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 mechanism</a:t>
            </a:r>
          </a:p>
          <a:p>
            <a:pPr algn="l">
              <a:defRPr/>
            </a:pPr>
            <a:endParaRPr lang="en-GB" altLang="en-US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l">
              <a:defRPr/>
            </a:pPr>
            <a:endParaRPr lang="en-GB" u="sng" dirty="0" smtClean="0">
              <a:solidFill>
                <a:srgbClr val="00438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4744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34888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en-GB" altLang="en-US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476672"/>
            <a:ext cx="3312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Eligible</a:t>
            </a:r>
            <a:r>
              <a:rPr lang="en-GB" altLang="en-US" sz="2800" b="1" dirty="0" smtClean="0"/>
              <a:t> </a:t>
            </a: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Duration</a:t>
            </a:r>
            <a:endParaRPr lang="bg-BG" sz="2800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8" cy="4536504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GB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bg-BG" alt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  <a:buFont typeface="Arial" pitchFamily="34" charset="0"/>
              <a:buChar char="•"/>
            </a:pPr>
            <a:r>
              <a:rPr lang="en-GB" alt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Maximum project duration is </a:t>
            </a:r>
            <a:r>
              <a:rPr lang="en-GB" altLang="en-US" b="0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years</a:t>
            </a:r>
          </a:p>
          <a:p>
            <a:pPr eaLnBrk="1" hangingPunct="1">
              <a:spcBef>
                <a:spcPts val="2400"/>
              </a:spcBef>
              <a:buFont typeface="Arial" pitchFamily="34" charset="0"/>
              <a:buChar char="•"/>
            </a:pPr>
            <a:r>
              <a:rPr lang="en-GB" altLang="en-US" b="0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staff </a:t>
            </a:r>
            <a:r>
              <a:rPr lang="en-GB" alt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 is seconded for a period of </a:t>
            </a:r>
            <a:r>
              <a:rPr lang="en-GB" altLang="en-US" b="0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to 12 months</a:t>
            </a:r>
          </a:p>
          <a:p>
            <a:pPr eaLnBrk="1" hangingPunct="1">
              <a:spcBef>
                <a:spcPts val="2400"/>
              </a:spcBef>
              <a:buFont typeface="Arial" pitchFamily="34" charset="0"/>
              <a:buChar char="•"/>
            </a:pPr>
            <a:r>
              <a:rPr lang="en-GB" alt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en-GB" altLang="en-US" b="0" dirty="0" smtClean="0">
                <a:solidFill>
                  <a:srgbClr val="99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b="0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maximum</a:t>
            </a:r>
            <a:r>
              <a:rPr lang="en-GB" altLang="en-US" b="0" dirty="0" smtClean="0">
                <a:solidFill>
                  <a:srgbClr val="99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size for a project is </a:t>
            </a:r>
            <a:r>
              <a:rPr lang="en-GB" altLang="en-US" b="0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540 person months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4744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34888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en-GB" altLang="en-US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476672"/>
            <a:ext cx="3312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EU</a:t>
            </a:r>
            <a:r>
              <a:rPr lang="en-GB" altLang="en-US" sz="2800" b="1" dirty="0" smtClean="0"/>
              <a:t> </a:t>
            </a: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contribution</a:t>
            </a:r>
            <a:endParaRPr lang="bg-BG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869160"/>
            <a:ext cx="7272808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23528" y="1556792"/>
            <a:ext cx="8640960" cy="339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bg1"/>
              </a:buClr>
              <a:tabLst>
                <a:tab pos="1343025" algn="l"/>
              </a:tabLst>
            </a:pPr>
            <a:r>
              <a:rPr lang="en-GB" altLang="en-US" sz="32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Staff member unit cost</a:t>
            </a:r>
            <a:r>
              <a:rPr lang="en-GB" altLang="en-US" sz="320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can be:</a:t>
            </a:r>
          </a:p>
          <a:p>
            <a:pPr algn="l">
              <a:spcBef>
                <a:spcPct val="20000"/>
              </a:spcBef>
              <a:buClr>
                <a:schemeClr val="bg1"/>
              </a:buClr>
              <a:buFontTx/>
              <a:buChar char="•"/>
              <a:tabLst>
                <a:tab pos="1343025" algn="l"/>
              </a:tabLst>
            </a:pPr>
            <a:r>
              <a:rPr lang="en-GB" altLang="en-US" b="1" dirty="0" smtClean="0"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bg-BG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aid directly to the seconded staff member 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</a:p>
          <a:p>
            <a:pPr algn="l">
              <a:spcBef>
                <a:spcPct val="20000"/>
              </a:spcBef>
              <a:buClr>
                <a:schemeClr val="bg1"/>
              </a:buClr>
              <a:buFontTx/>
              <a:buChar char="•"/>
              <a:tabLst>
                <a:tab pos="1343025" algn="l"/>
              </a:tabLst>
            </a:pPr>
            <a:r>
              <a:rPr lang="en-GB" altLang="en-US" b="1" dirty="0" smtClean="0"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bg-BG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GB" altLang="en-US" dirty="0" err="1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anaged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centrally 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by the beneficiary according to the specific needs of the secondment.</a:t>
            </a:r>
            <a:endParaRPr lang="en-GB" altLang="en-US" dirty="0" smtClean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ct val="20000"/>
              </a:spcBef>
              <a:buClr>
                <a:schemeClr val="bg1"/>
              </a:buClr>
              <a:buFontTx/>
              <a:buChar char="•"/>
              <a:tabLst>
                <a:tab pos="1343025" algn="l"/>
              </a:tabLst>
            </a:pPr>
            <a:r>
              <a:rPr lang="en-GB" altLang="en-US" b="1" dirty="0" smtClean="0"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Detailed arrangements 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for the use of the contribution may also be agreed internally between beneficiaries and partner organisations, to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address the specific financial needs of each secondment.</a:t>
            </a:r>
            <a:endParaRPr lang="bg-BG" dirty="0">
              <a:solidFill>
                <a:srgbClr val="FF00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4744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34888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en-GB" altLang="en-US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476672"/>
            <a:ext cx="33123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Example</a:t>
            </a:r>
            <a:r>
              <a:rPr lang="bg-BG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s</a:t>
            </a:r>
            <a:r>
              <a:rPr lang="en-GB" altLang="en-US" sz="2800" b="1" dirty="0" smtClean="0">
                <a:solidFill>
                  <a:srgbClr val="FFC000"/>
                </a:solidFill>
              </a:rPr>
              <a:t> </a:t>
            </a: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from</a:t>
            </a:r>
            <a:r>
              <a:rPr lang="bg-BG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 </a:t>
            </a:r>
            <a:r>
              <a:rPr lang="en-GB" altLang="en-US" sz="2800" b="1" dirty="0" smtClean="0">
                <a:solidFill>
                  <a:srgbClr val="FFC000"/>
                </a:solidFill>
              </a:rPr>
              <a:t> </a:t>
            </a: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RISE</a:t>
            </a:r>
            <a:r>
              <a:rPr lang="en-GB" altLang="en-US" sz="2800" b="1" dirty="0" smtClean="0">
                <a:solidFill>
                  <a:srgbClr val="FFC000"/>
                </a:solidFill>
              </a:rPr>
              <a:t> </a:t>
            </a: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2015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8" cy="4536504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GB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bg-BG" alt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55686"/>
            <a:ext cx="8064896" cy="484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4744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34888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en-GB" altLang="en-US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1" y="476672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Evaluation</a:t>
            </a:r>
            <a:endParaRPr lang="en-GB" altLang="en-US" sz="2800" b="1" dirty="0">
              <a:solidFill>
                <a:srgbClr val="F7C943"/>
              </a:solidFill>
              <a:ea typeface="PMingLiU" panose="02020500000000000000" pitchFamily="18" charset="-12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8" cy="4536504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GB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bg-BG" alt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bg-BG" dirty="0"/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0" y="1844824"/>
            <a:ext cx="8229600" cy="4320480"/>
          </a:xfrm>
        </p:spPr>
        <p:txBody>
          <a:bodyPr/>
          <a:lstStyle/>
          <a:p>
            <a:pPr algn="l" eaLnBrk="1" hangingPunct="1">
              <a:spcAft>
                <a:spcPts val="1800"/>
              </a:spcAft>
            </a:pPr>
            <a:r>
              <a:rPr lang="fr-BE" altLang="en-US" sz="32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</a:t>
            </a:r>
            <a:r>
              <a:rPr lang="fr-BE" altLang="en-US" sz="32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Award</a:t>
            </a:r>
            <a:r>
              <a:rPr lang="fr-BE" altLang="en-US" sz="32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BE" altLang="en-US" sz="32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Criteria</a:t>
            </a:r>
            <a:r>
              <a:rPr lang="bg-BG" altLang="en-US" sz="32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bg-BG" altLang="en-US" sz="32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bg-BG" altLang="en-US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bg-BG" altLang="en-US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bg-BG" altLang="en-US" sz="320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bg-BG" altLang="en-US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3200" b="1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Excellence</a:t>
            </a:r>
            <a:r>
              <a:rPr lang="en-GB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GB" alt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28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50% weighting; priority 1</a:t>
            </a:r>
            <a:r>
              <a:rPr lang="fr-BE" alt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fr-BE" alt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bg-BG" altLang="en-US" sz="320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bg-BG" alt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3200" b="1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</a:t>
            </a:r>
            <a:r>
              <a:rPr lang="en-GB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altLang="en-US" sz="28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30% weighting; priority 2</a:t>
            </a:r>
            <a:r>
              <a:rPr lang="en-GB" alt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alt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bg-BG" altLang="en-US" sz="320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bg-BG" alt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3200" b="1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</a:t>
            </a:r>
            <a:r>
              <a:rPr lang="en-GB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altLang="en-US" sz="28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20% weighting; priority 3</a:t>
            </a:r>
            <a:r>
              <a:rPr lang="bg-BG" altLang="en-US" sz="28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bg-BG" altLang="en-US" sz="28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28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altLang="en-US" sz="28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28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</a:t>
            </a:r>
            <a:r>
              <a:rPr lang="en-GB" altLang="en-US" sz="32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Overall Threshold</a:t>
            </a:r>
            <a:r>
              <a:rPr lang="en-GB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altLang="en-US" sz="28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70%</a:t>
            </a:r>
            <a:r>
              <a:rPr lang="en-GB" alt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alt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altLang="en-US" sz="3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4744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34888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en-GB" altLang="en-US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8" cy="4536504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GB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bg-BG" alt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bg-BG" dirty="0"/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0" y="2780928"/>
            <a:ext cx="8820472" cy="3384376"/>
          </a:xfrm>
        </p:spPr>
        <p:txBody>
          <a:bodyPr/>
          <a:lstStyle/>
          <a:p>
            <a:pPr algn="l" eaLnBrk="1" hangingPunct="1">
              <a:spcBef>
                <a:spcPts val="2400"/>
              </a:spcBef>
            </a:pPr>
            <a:r>
              <a:rPr lang="en-GB" altLang="en-US" sz="2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en-GB" alt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alt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1</a:t>
            </a:r>
            <a:r>
              <a:rPr lang="en-GB" alt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information (including abstract)</a:t>
            </a:r>
            <a:r>
              <a:rPr lang="bg-BG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bg-BG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alt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alt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2</a:t>
            </a:r>
            <a:r>
              <a:rPr lang="en-GB" alt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 on participants</a:t>
            </a:r>
            <a:r>
              <a:rPr lang="bg-BG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bg-BG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alt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alt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3</a:t>
            </a:r>
            <a:r>
              <a:rPr lang="en-GB" alt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 and Secondments tables</a:t>
            </a:r>
            <a:r>
              <a:rPr lang="bg-BG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bg-BG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alt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4</a:t>
            </a:r>
            <a:r>
              <a:rPr lang="en-GB" alt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Ethics table</a:t>
            </a:r>
            <a:r>
              <a:rPr lang="en-GB" altLang="en-US" sz="3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altLang="en-US" sz="3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altLang="en-US" sz="32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404664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Evaluation</a:t>
            </a:r>
            <a:endParaRPr lang="en-GB" altLang="en-US" sz="2800" b="1" dirty="0">
              <a:solidFill>
                <a:srgbClr val="F7C943"/>
              </a:solidFill>
              <a:ea typeface="PMingLiU" panose="02020500000000000000" pitchFamily="18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772817"/>
            <a:ext cx="8820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Proposal Part A 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(see guide for applicants):</a:t>
            </a:r>
            <a:endParaRPr lang="bg-BG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4744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34888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en-GB" altLang="en-US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8" cy="4536504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GB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bg-BG" alt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bg-BG" dirty="0"/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0" y="2780928"/>
            <a:ext cx="8820472" cy="3384376"/>
          </a:xfrm>
        </p:spPr>
        <p:txBody>
          <a:bodyPr/>
          <a:lstStyle/>
          <a:p>
            <a:pPr algn="l" eaLnBrk="1" hangingPunct="1">
              <a:spcBef>
                <a:spcPts val="2400"/>
              </a:spcBef>
            </a:pPr>
            <a:endParaRPr lang="en-GB" altLang="en-US" sz="32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404664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Evaluation</a:t>
            </a:r>
            <a:endParaRPr lang="en-GB" altLang="en-US" sz="2800" b="1" dirty="0">
              <a:solidFill>
                <a:srgbClr val="F7C943"/>
              </a:solidFill>
              <a:ea typeface="PMingLiU" panose="02020500000000000000" pitchFamily="18" charset="-12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 idx="4294967295"/>
          </p:nvPr>
        </p:nvSpPr>
        <p:spPr>
          <a:xfrm>
            <a:off x="1" y="1844824"/>
            <a:ext cx="9144000" cy="504056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Proposal Part B </a:t>
            </a:r>
            <a:r>
              <a:rPr lang="en-GB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(see guide for applicants):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8604448" cy="360025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4744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34888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en-GB" altLang="en-US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8" cy="4536504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GB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bg-BG" alt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bg-BG" dirty="0"/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0" y="2780928"/>
            <a:ext cx="8820472" cy="3384376"/>
          </a:xfrm>
        </p:spPr>
        <p:txBody>
          <a:bodyPr/>
          <a:lstStyle/>
          <a:p>
            <a:pPr algn="l" eaLnBrk="1" hangingPunct="1">
              <a:spcBef>
                <a:spcPts val="2400"/>
              </a:spcBef>
            </a:pPr>
            <a:endParaRPr lang="en-GB" altLang="en-US" sz="32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404664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Evaluation</a:t>
            </a:r>
            <a:endParaRPr lang="en-GB" altLang="en-US" sz="2800" b="1" dirty="0">
              <a:solidFill>
                <a:srgbClr val="F7C943"/>
              </a:solidFill>
              <a:ea typeface="PMingLiU" panose="02020500000000000000" pitchFamily="18" charset="-120"/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title" idx="4294967295"/>
          </p:nvPr>
        </p:nvSpPr>
        <p:spPr>
          <a:xfrm>
            <a:off x="0" y="1700809"/>
            <a:ext cx="9144000" cy="504055"/>
          </a:xfrm>
        </p:spPr>
        <p:txBody>
          <a:bodyPr/>
          <a:lstStyle/>
          <a:p>
            <a:pPr eaLnBrk="1" hangingPunct="1"/>
            <a:r>
              <a:rPr lang="bg-BG" altLang="en-US" b="1" i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bg-BG" altLang="en-US" b="1" i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GB" altLang="en-US" sz="2400" b="1" i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Secondments that </a:t>
            </a:r>
            <a:r>
              <a:rPr lang="en-GB" altLang="en-US" sz="2400" b="1" i="0" u="sng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</a:t>
            </a:r>
            <a:r>
              <a:rPr lang="en-GB" altLang="en-US" sz="2400" b="1" i="0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 described in the</a:t>
            </a:r>
            <a:r>
              <a:rPr lang="bg-BG" altLang="en-US" sz="2400" b="1" i="0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2400" b="1" i="0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proposal:</a:t>
            </a:r>
          </a:p>
          <a:p>
            <a:pPr eaLnBrk="1" hangingPunct="1">
              <a:buFontTx/>
              <a:buChar char="-"/>
            </a:pPr>
            <a:endParaRPr lang="fr-BE" altLang="en-US" sz="1400" b="1" i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n-GB" altLang="en-US" sz="1400" b="1" i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8532440" cy="401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4744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34888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en-GB" altLang="en-US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15516" y="1916832"/>
            <a:ext cx="8712968" cy="4536504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GB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bg-BG" alt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bg-BG" dirty="0"/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0" y="2348880"/>
            <a:ext cx="9144000" cy="4509120"/>
          </a:xfrm>
        </p:spPr>
        <p:txBody>
          <a:bodyPr/>
          <a:lstStyle/>
          <a:p>
            <a:pPr algn="l" eaLnBrk="1" hangingPunct="1">
              <a:spcAft>
                <a:spcPts val="1800"/>
              </a:spcAft>
            </a:pPr>
            <a:r>
              <a:rPr lang="bg-BG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Description of </a:t>
            </a:r>
            <a:r>
              <a:rPr lang="en-GB" altLang="en-US" sz="2400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participating organizations</a:t>
            </a:r>
            <a:r>
              <a:rPr lang="bg-BG" altLang="en-US" sz="2400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bg-BG" altLang="en-US" sz="2400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alt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bg-BG" alt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Description of the profile of the </a:t>
            </a:r>
            <a:r>
              <a:rPr lang="en-GB" altLang="en-US" sz="2400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</a:t>
            </a:r>
            <a:r>
              <a:rPr lang="en-GB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will be </a:t>
            </a:r>
            <a:r>
              <a:rPr lang="en-GB" altLang="en-US" sz="2400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primarily responsible </a:t>
            </a:r>
            <a:r>
              <a:rPr lang="en-GB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carrying out the proposed work</a:t>
            </a:r>
            <a:r>
              <a:rPr lang="bg-BG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bg-BG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Description of any </a:t>
            </a:r>
            <a:r>
              <a:rPr lang="en-GB" altLang="en-US" sz="2400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significant infrastructure </a:t>
            </a:r>
            <a:r>
              <a:rPr lang="en-GB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any major items of </a:t>
            </a:r>
            <a:r>
              <a:rPr lang="en-GB" altLang="en-US" sz="2400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 equipment</a:t>
            </a:r>
            <a:r>
              <a:rPr lang="en-GB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relevant to the proposed work</a:t>
            </a:r>
            <a:r>
              <a:rPr lang="en-GB" alt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alt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altLang="en-US" sz="3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404664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Evaluation</a:t>
            </a:r>
            <a:endParaRPr lang="en-GB" altLang="en-US" sz="2800" b="1" dirty="0">
              <a:solidFill>
                <a:srgbClr val="F7C943"/>
              </a:solidFill>
              <a:ea typeface="PMingLiU" panose="02020500000000000000" pitchFamily="18" charset="-12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 idx="4294967295"/>
          </p:nvPr>
        </p:nvSpPr>
        <p:spPr>
          <a:xfrm>
            <a:off x="1" y="1700808"/>
            <a:ext cx="9144000" cy="792088"/>
          </a:xfrm>
        </p:spPr>
        <p:txBody>
          <a:bodyPr/>
          <a:lstStyle/>
          <a:p>
            <a:pPr eaLnBrk="1" hangingPunct="1"/>
            <a:r>
              <a:rPr lang="en-GB" altLang="en-US" sz="2800" b="1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Selection Criteria</a:t>
            </a:r>
            <a:r>
              <a:rPr lang="en-GB" altLang="en-US" sz="2800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altLang="en-US" sz="2800" u="sng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operational capacity </a:t>
            </a:r>
            <a:r>
              <a:rPr lang="en-GB" altLang="en-US" sz="2800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</a:t>
            </a:r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403844" y="1870265"/>
            <a:ext cx="2194892" cy="384721"/>
          </a:xfrm>
          <a:prstGeom prst="rect">
            <a:avLst/>
          </a:prstGeom>
          <a:noFill/>
        </p:spPr>
        <p:txBody>
          <a:bodyPr wrap="square" rtlCol="0" anchor="b">
            <a:spAutoFit/>
            <a:scene3d>
              <a:camera prst="orthographicFront"/>
              <a:lightRig rig="soft" dir="t"/>
            </a:scene3d>
            <a:sp3d extrusionH="57150" prstMaterial="matte">
              <a:bevelT w="12700" h="12700"/>
            </a:sp3d>
          </a:bodyPr>
          <a:lstStyle/>
          <a:p>
            <a:pPr algn="l"/>
            <a:r>
              <a:rPr lang="en-US" sz="1900" b="1" dirty="0" smtClean="0">
                <a:solidFill>
                  <a:srgbClr val="CC00CC"/>
                </a:solidFill>
              </a:rPr>
              <a:t>COFUND</a:t>
            </a:r>
            <a:endParaRPr lang="en-GB" sz="1900" b="1" dirty="0">
              <a:solidFill>
                <a:srgbClr val="CC00CC"/>
              </a:solidFill>
            </a:endParaRPr>
          </a:p>
        </p:txBody>
      </p:sp>
      <p:sp>
        <p:nvSpPr>
          <p:cNvPr id="9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b="1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b="1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0" y="2257272"/>
            <a:ext cx="2915816" cy="0"/>
          </a:xfrm>
          <a:prstGeom prst="straightConnector1">
            <a:avLst/>
          </a:prstGeom>
          <a:ln w="25400" cap="rnd">
            <a:solidFill>
              <a:srgbClr val="008000"/>
            </a:solidFill>
            <a:headEnd type="oval"/>
            <a:tailEnd type="non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211452"/>
              </p:ext>
            </p:extLst>
          </p:nvPr>
        </p:nvGraphicFramePr>
        <p:xfrm>
          <a:off x="370556" y="4873966"/>
          <a:ext cx="2712876" cy="10753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1676"/>
                <a:gridCol w="781200"/>
              </a:tblGrid>
              <a:tr h="107531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Management costs</a:t>
                      </a:r>
                      <a:endParaRPr lang="en-GB" sz="1400" dirty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325</a:t>
                      </a:r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400" b="1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€</a:t>
                      </a:r>
                      <a:endParaRPr lang="en-GB" sz="1400" dirty="0" smtClean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262930" y="4225894"/>
            <a:ext cx="5616623" cy="1939410"/>
          </a:xfrm>
          <a:prstGeom prst="roundRect">
            <a:avLst/>
          </a:prstGeom>
          <a:noFill/>
          <a:ln w="158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03844" y="4225894"/>
            <a:ext cx="3937943" cy="45140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algn="l" eaLnBrk="1" hangingPunct="1">
              <a:lnSpc>
                <a:spcPct val="1500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US" sz="18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 financial dimension</a:t>
            </a:r>
            <a:endParaRPr lang="en-GB" sz="1800" b="1" dirty="0" smtClean="0">
              <a:solidFill>
                <a:srgbClr val="FF00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2930" y="2564904"/>
            <a:ext cx="5461198" cy="122413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38100" h="38100"/>
            </a:sp3d>
          </a:bodyPr>
          <a:lstStyle/>
          <a:p>
            <a:pPr marL="0" lvl="1" algn="l" eaLnBrk="1" hangingPunct="1">
              <a:lnSpc>
                <a:spcPts val="22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GB" sz="16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Funding for funders: </a:t>
            </a:r>
            <a:r>
              <a:rPr lang="en-US" sz="1600" b="1" dirty="0">
                <a:solidFill>
                  <a:srgbClr val="004386"/>
                </a:solidFill>
                <a:latin typeface="Arial" charset="0"/>
                <a:cs typeface="Arial" charset="0"/>
              </a:rPr>
              <a:t>EU/AC based </a:t>
            </a:r>
            <a:r>
              <a:rPr lang="en-GB" sz="1600" b="1" dirty="0" smtClean="0">
                <a:solidFill>
                  <a:srgbClr val="004386"/>
                </a:solidFill>
                <a:latin typeface="Arial" charset="0"/>
                <a:cs typeface="Arial" charset="0"/>
              </a:rPr>
              <a:t>organisations</a:t>
            </a:r>
            <a:r>
              <a:rPr lang="en-US" sz="1600" b="1" dirty="0" smtClean="0">
                <a:solidFill>
                  <a:srgbClr val="004386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dirty="0">
                <a:solidFill>
                  <a:srgbClr val="004386"/>
                </a:solidFill>
                <a:latin typeface="Arial" charset="0"/>
                <a:cs typeface="Arial" charset="0"/>
              </a:rPr>
              <a:t>or </a:t>
            </a:r>
            <a:r>
              <a:rPr lang="en-US" sz="1600" b="1" dirty="0" smtClean="0">
                <a:solidFill>
                  <a:srgbClr val="004386"/>
                </a:solidFill>
                <a:latin typeface="Arial" charset="0"/>
                <a:cs typeface="Arial" charset="0"/>
              </a:rPr>
              <a:t>I</a:t>
            </a:r>
            <a:r>
              <a:rPr lang="bg-BG" sz="1600" b="1" dirty="0" smtClean="0">
                <a:solidFill>
                  <a:srgbClr val="004386"/>
                </a:solidFill>
                <a:latin typeface="Arial" charset="0"/>
                <a:cs typeface="Arial" charset="0"/>
              </a:rPr>
              <a:t>nternational </a:t>
            </a:r>
            <a:r>
              <a:rPr lang="en-US" sz="1600" b="1" dirty="0" smtClean="0">
                <a:solidFill>
                  <a:srgbClr val="004386"/>
                </a:solidFill>
                <a:latin typeface="Arial" charset="0"/>
                <a:cs typeface="Arial" charset="0"/>
              </a:rPr>
              <a:t>E</a:t>
            </a:r>
            <a:r>
              <a:rPr lang="bg-BG" sz="1600" b="1" dirty="0" smtClean="0">
                <a:solidFill>
                  <a:srgbClr val="004386"/>
                </a:solidFill>
                <a:latin typeface="Arial" charset="0"/>
                <a:cs typeface="Arial" charset="0"/>
              </a:rPr>
              <a:t>uropean </a:t>
            </a:r>
            <a:r>
              <a:rPr lang="en-US" sz="1600" b="1" dirty="0" smtClean="0">
                <a:solidFill>
                  <a:srgbClr val="004386"/>
                </a:solidFill>
                <a:latin typeface="Arial" charset="0"/>
                <a:cs typeface="Arial" charset="0"/>
              </a:rPr>
              <a:t>I</a:t>
            </a:r>
            <a:r>
              <a:rPr lang="bg-BG" sz="1600" b="1" dirty="0" smtClean="0">
                <a:solidFill>
                  <a:srgbClr val="004386"/>
                </a:solidFill>
                <a:latin typeface="Arial" charset="0"/>
                <a:cs typeface="Arial" charset="0"/>
              </a:rPr>
              <a:t>nterest </a:t>
            </a:r>
            <a:r>
              <a:rPr lang="en-US" sz="1600" b="1" dirty="0" smtClean="0">
                <a:solidFill>
                  <a:srgbClr val="004386"/>
                </a:solidFill>
                <a:latin typeface="Arial" charset="0"/>
                <a:cs typeface="Arial" charset="0"/>
              </a:rPr>
              <a:t>O</a:t>
            </a:r>
            <a:r>
              <a:rPr lang="bg-BG" sz="1600" b="1" dirty="0" smtClean="0">
                <a:solidFill>
                  <a:srgbClr val="004386"/>
                </a:solidFill>
                <a:latin typeface="Arial" charset="0"/>
                <a:cs typeface="Arial" charset="0"/>
              </a:rPr>
              <a:t>rganisation</a:t>
            </a:r>
            <a:r>
              <a:rPr lang="en-US" sz="1600" b="1" dirty="0" smtClean="0">
                <a:solidFill>
                  <a:srgbClr val="004386"/>
                </a:solidFill>
                <a:latin typeface="Arial" charset="0"/>
                <a:cs typeface="Arial" charset="0"/>
              </a:rPr>
              <a:t>s</a:t>
            </a:r>
            <a:r>
              <a:rPr lang="bg-BG" sz="1600" b="1" dirty="0" smtClean="0">
                <a:solidFill>
                  <a:srgbClr val="004386"/>
                </a:solidFill>
                <a:latin typeface="Arial" charset="0"/>
                <a:cs typeface="Arial" charset="0"/>
              </a:rPr>
              <a:t> (ex.CERN) </a:t>
            </a:r>
            <a:r>
              <a:rPr lang="en-US" sz="1600" b="1" dirty="0" smtClean="0">
                <a:solidFill>
                  <a:srgbClr val="004386"/>
                </a:solidFill>
                <a:latin typeface="Arial" charset="0"/>
                <a:cs typeface="Arial" charset="0"/>
              </a:rPr>
              <a:t> that </a:t>
            </a:r>
            <a:r>
              <a:rPr lang="en-US" sz="1600" b="1" dirty="0">
                <a:solidFill>
                  <a:srgbClr val="004386"/>
                </a:solidFill>
                <a:latin typeface="Arial" charset="0"/>
                <a:cs typeface="Arial" charset="0"/>
              </a:rPr>
              <a:t>fund or manage </a:t>
            </a:r>
            <a:r>
              <a:rPr lang="en-US" sz="1600" b="1" dirty="0">
                <a:solidFill>
                  <a:srgbClr val="FF00FF"/>
                </a:solidFill>
                <a:latin typeface="Arial" charset="0"/>
                <a:cs typeface="Arial" charset="0"/>
              </a:rPr>
              <a:t>doctoral</a:t>
            </a:r>
            <a:r>
              <a:rPr lang="en-US" sz="1600" b="1" dirty="0">
                <a:solidFill>
                  <a:srgbClr val="004386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dirty="0" smtClean="0">
                <a:solidFill>
                  <a:srgbClr val="004386"/>
                </a:solidFill>
                <a:latin typeface="Arial" charset="0"/>
                <a:cs typeface="Arial" charset="0"/>
              </a:rPr>
              <a:t>or </a:t>
            </a:r>
            <a:r>
              <a:rPr lang="en-US" sz="1600" b="1" dirty="0">
                <a:solidFill>
                  <a:srgbClr val="FF00FF"/>
                </a:solidFill>
                <a:latin typeface="Arial" charset="0"/>
                <a:cs typeface="Arial" charset="0"/>
              </a:rPr>
              <a:t>fellowship</a:t>
            </a:r>
            <a:r>
              <a:rPr lang="en-US" sz="1600" b="1" dirty="0">
                <a:solidFill>
                  <a:srgbClr val="004386"/>
                </a:solidFill>
                <a:latin typeface="Arial" charset="0"/>
                <a:cs typeface="Arial" charset="0"/>
              </a:rPr>
              <a:t> </a:t>
            </a:r>
            <a:r>
              <a:rPr lang="en-GB" sz="1600" b="1" dirty="0" smtClean="0">
                <a:solidFill>
                  <a:srgbClr val="004386"/>
                </a:solidFill>
                <a:latin typeface="Arial" charset="0"/>
                <a:cs typeface="Arial" charset="0"/>
              </a:rPr>
              <a:t>programmes</a:t>
            </a:r>
            <a:r>
              <a:rPr lang="en-GB" sz="16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1600" b="1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300192" y="1412777"/>
            <a:ext cx="2771800" cy="555536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marL="342900" lvl="1" algn="l" eaLnBrk="1" hangingPunct="1">
              <a:lnSpc>
                <a:spcPts val="2600"/>
              </a:lnSpc>
              <a:buClr>
                <a:srgbClr val="008000"/>
              </a:buClr>
              <a:buSzPct val="100000"/>
            </a:pPr>
            <a:r>
              <a:rPr lang="en-US" sz="1600" b="1" dirty="0" smtClean="0">
                <a:solidFill>
                  <a:srgbClr val="008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Opportunities</a:t>
            </a:r>
            <a:r>
              <a:rPr lang="hr-HR" sz="1600" b="1" dirty="0" smtClean="0">
                <a:solidFill>
                  <a:srgbClr val="008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1600" dirty="0" smtClean="0">
              <a:solidFill>
                <a:srgbClr val="008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6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2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Open to </a:t>
            </a:r>
            <a:r>
              <a:rPr lang="en-US" sz="140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mono</a:t>
            </a: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-beneficiaries</a:t>
            </a:r>
            <a:r>
              <a:rPr lang="bg-BG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from MS/AC</a:t>
            </a:r>
            <a:endParaRPr lang="en-US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2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2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International, national and regional </a:t>
            </a:r>
            <a:r>
              <a:rPr lang="en-GB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programmes</a:t>
            </a:r>
          </a:p>
          <a:p>
            <a:pPr marL="342900" indent="-342900" algn="l" eaLnBrk="1" hangingPunct="1">
              <a:lnSpc>
                <a:spcPts val="22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US" sz="1400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2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Private and public organizations can apply</a:t>
            </a:r>
          </a:p>
          <a:p>
            <a:pPr marL="342900" indent="-342900" algn="l" eaLnBrk="1" hangingPunct="1">
              <a:lnSpc>
                <a:spcPts val="22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2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Projects up to 5 years</a:t>
            </a:r>
          </a:p>
          <a:p>
            <a:pPr marL="342900" indent="-342900" algn="l" eaLnBrk="1" hangingPunct="1">
              <a:lnSpc>
                <a:spcPts val="22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2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€ 10 million funding cap per applicant per call</a:t>
            </a:r>
            <a:endParaRPr lang="bg-BG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200"/>
              </a:lnSpc>
              <a:buClr>
                <a:srgbClr val="008000"/>
              </a:buClr>
              <a:buSzPct val="100000"/>
            </a:pPr>
            <a:endParaRPr lang="bg-BG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2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bg-BG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Vacancies </a:t>
            </a:r>
            <a:r>
              <a:rPr lang="bg-BG" sz="14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EURAXESS</a:t>
            </a:r>
            <a:r>
              <a:rPr lang="bg-BG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and </a:t>
            </a:r>
            <a:r>
              <a:rPr lang="bg-BG" sz="14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MSCAs website</a:t>
            </a:r>
            <a:endParaRPr lang="en-US" sz="1400" b="1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2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405713"/>
              </p:ext>
            </p:extLst>
          </p:nvPr>
        </p:nvGraphicFramePr>
        <p:xfrm>
          <a:off x="3176386" y="4869160"/>
          <a:ext cx="2579748" cy="10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00"/>
                <a:gridCol w="779548"/>
              </a:tblGrid>
              <a:tr h="54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Living allowance</a:t>
                      </a:r>
                      <a:r>
                        <a:rPr lang="bg-BG" sz="14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Early</a:t>
                      </a:r>
                      <a:r>
                        <a:rPr lang="en-US" sz="1100" baseline="0" dirty="0" smtClean="0">
                          <a:solidFill>
                            <a:srgbClr val="008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-stage researchers</a:t>
                      </a:r>
                      <a:endParaRPr lang="en-GB" sz="1100" dirty="0">
                        <a:solidFill>
                          <a:srgbClr val="008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E4B4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1855</a:t>
                      </a:r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400" b="1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€</a:t>
                      </a:r>
                      <a:endParaRPr lang="en-GB" sz="1400" dirty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E4B4B2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Living allowance</a:t>
                      </a:r>
                      <a:r>
                        <a:rPr lang="bg-BG" sz="14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Experienced</a:t>
                      </a:r>
                      <a:r>
                        <a:rPr lang="en-US" sz="1100" baseline="0" dirty="0" smtClean="0">
                          <a:solidFill>
                            <a:srgbClr val="008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researchers</a:t>
                      </a:r>
                      <a:endParaRPr lang="en-GB" sz="1100" dirty="0">
                        <a:solidFill>
                          <a:srgbClr val="008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E4B4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2625 </a:t>
                      </a:r>
                      <a:r>
                        <a:rPr lang="en-GB" sz="1400" b="1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€</a:t>
                      </a:r>
                      <a:endParaRPr lang="en-GB" sz="1400" dirty="0" smtClean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E4B4B2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51520" y="404664"/>
            <a:ext cx="3312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en-US" sz="2800" b="1" dirty="0" smtClean="0">
                <a:solidFill>
                  <a:srgbClr val="F7C943"/>
                </a:solidFill>
              </a:rPr>
              <a:t>MSC actions</a:t>
            </a:r>
            <a:endParaRPr lang="en-GB" sz="2800" b="1" dirty="0">
              <a:solidFill>
                <a:srgbClr val="F7C943"/>
              </a:solidFill>
              <a:effectLst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67544" y="5733256"/>
            <a:ext cx="5400600" cy="106952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algn="l" eaLnBrk="1" hangingPunct="1">
              <a:lnSpc>
                <a:spcPct val="1500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endParaRPr lang="bg-BG" sz="1000" b="1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bg-BG" sz="12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*The living allowances are paid to the researcher per month and these amounts have to be complimented by the beneficiery</a:t>
            </a:r>
            <a:endParaRPr lang="en-GB" sz="1200" b="1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57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22" grpId="0" animBg="1"/>
      <p:bldP spid="23" grpId="0"/>
      <p:bldP spid="13" grpId="0" animBg="1"/>
      <p:bldP spid="14" grpId="0" build="p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b="1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b="1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Image 13" descr="PAO:PAO_Catarina:ON GOING JOBS:UNIT:H2020:H2020_Prezi:version_02:PDFs:Horizon2020_14_10-2013_jpeg:Horizon2020_14_10-2013_LR_Page_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9120"/>
            <a:ext cx="2569482" cy="185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-126032" y="1916066"/>
            <a:ext cx="8024192" cy="50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"/>
            </a:scene3d>
            <a:sp3d extrusionH="57150" prstMaterial="matte">
              <a:bevelT w="25400" h="25400"/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spcBef>
                <a:spcPct val="60000"/>
              </a:spcBef>
            </a:pPr>
            <a:r>
              <a:rPr lang="en-GB" altLang="en-US" sz="1800" b="1" i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r>
              <a:rPr lang="en-GB" altLang="en-US" sz="1800" b="1" i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integrated programme coupling research to </a:t>
            </a:r>
            <a:r>
              <a:rPr lang="en-GB" altLang="en-US" sz="1800" b="1" i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innovation</a:t>
            </a: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2520727" y="3789040"/>
            <a:ext cx="6588224" cy="6480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 prstMaterial="matte">
            <a:bevelT w="12700" h="12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3d extrusionH="57150" prstMaterial="matte">
              <a:bevelT w="25400" h="25400"/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eaLnBrk="1" hangingPunct="1">
              <a:spcBef>
                <a:spcPct val="60000"/>
              </a:spcBef>
              <a:buClr>
                <a:srgbClr val="008000"/>
              </a:buClr>
            </a:pPr>
            <a:r>
              <a:rPr lang="en-GB" altLang="en-US" sz="1600" b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Addressing people’s concerns about their livelihoods, safety and environment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2915816" y="4869160"/>
            <a:ext cx="636347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"/>
            </a:scene3d>
            <a:sp3d extrusionH="57150" prstMaterial="matte">
              <a:bevelT w="25400" h="25400"/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eaLnBrk="1" hangingPunct="1">
              <a:spcBef>
                <a:spcPct val="60000"/>
              </a:spcBef>
              <a:buClr>
                <a:srgbClr val="008000"/>
              </a:buClr>
            </a:pPr>
            <a:r>
              <a:rPr lang="en-GB" altLang="en-US" sz="1600" b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Strengthening the EU’s global position in research, innovation and technology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452983" y="3068960"/>
            <a:ext cx="771695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 prstMaterial="matte">
              <a:bevelT w="25400" h="25400"/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 eaLnBrk="1" hangingPunct="1">
              <a:spcBef>
                <a:spcPct val="60000"/>
              </a:spcBef>
              <a:buClr>
                <a:srgbClr val="008000"/>
              </a:buClr>
            </a:pPr>
            <a:r>
              <a:rPr lang="en-GB" altLang="en-US" sz="1600" b="0" dirty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Responding to the economic crisis to invest in future jobs and growth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51520" y="404664"/>
            <a:ext cx="316783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en-GB" b="1" dirty="0" smtClean="0">
                <a:solidFill>
                  <a:srgbClr val="F7C943"/>
                </a:solidFill>
                <a:effectLst/>
              </a:rPr>
              <a:t>Horizon 2020</a:t>
            </a:r>
            <a:endParaRPr lang="en-GB" b="1" dirty="0">
              <a:solidFill>
                <a:srgbClr val="F7C94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00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51519" y="260648"/>
            <a:ext cx="36004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bg-BG" sz="2800" b="1" dirty="0" smtClean="0">
                <a:solidFill>
                  <a:srgbClr val="F7C943"/>
                </a:solidFill>
              </a:rPr>
              <a:t>Which action?</a:t>
            </a:r>
            <a:endParaRPr lang="en-GB" sz="2800" b="1" dirty="0" smtClean="0">
              <a:solidFill>
                <a:srgbClr val="F7C943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628800"/>
            <a:ext cx="892899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6021288"/>
            <a:ext cx="8676456" cy="75488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algn="l" eaLnBrk="1" hangingPunct="1">
              <a:lnSpc>
                <a:spcPct val="1500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endParaRPr lang="bg-BG" sz="1000" b="1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eaLnBrk="1" hangingPunct="1">
              <a:lnSpc>
                <a:spcPct val="1500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GB" sz="12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http://ec.europa.eu/research/mariecurieactions/media-library/documentation/publications/index_en.htm</a:t>
            </a:r>
            <a:endParaRPr lang="en-GB" sz="1200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060848"/>
            <a:ext cx="908466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cene3d>
              <a:camera prst="orthographicFront"/>
              <a:lightRig rig="soft" dir="t"/>
            </a:scene3d>
            <a:sp3d extrusionH="57150" prstMaterial="matte">
              <a:bevelT w="25400" h="25400"/>
            </a:sp3d>
          </a:bodyPr>
          <a:lstStyle/>
          <a:p>
            <a:pPr marL="468000" indent="-468000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Clr>
                <a:srgbClr val="008000"/>
              </a:buClr>
              <a:buSzPct val="120000"/>
              <a:buFont typeface="Wingdings" pitchFamily="2" charset="2"/>
              <a:buChar char="ü"/>
              <a:defRPr/>
            </a:pPr>
            <a:r>
              <a:rPr lang="fr-BE" sz="2000" dirty="0">
                <a:solidFill>
                  <a:srgbClr val="00438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20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~ </a:t>
            </a:r>
            <a:r>
              <a:rPr lang="en-GB" sz="2000" b="1" dirty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65.000 researchers </a:t>
            </a:r>
            <a:r>
              <a:rPr lang="en-GB" sz="20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 be supported, including </a:t>
            </a:r>
            <a:r>
              <a:rPr lang="en-GB" sz="2000" b="1" dirty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25.000 PhD </a:t>
            </a:r>
            <a:r>
              <a:rPr lang="en-GB" sz="20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candidates</a:t>
            </a:r>
          </a:p>
          <a:p>
            <a:pPr marL="468000" lvl="2" indent="-468000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Clr>
                <a:srgbClr val="008000"/>
              </a:buClr>
              <a:buSzPct val="120000"/>
              <a:buFont typeface="Wingdings" pitchFamily="2" charset="2"/>
              <a:buChar char="ü"/>
              <a:defRPr/>
            </a:pPr>
            <a:endParaRPr lang="en-GB" sz="2000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indent="-468000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Clr>
                <a:srgbClr val="008000"/>
              </a:buClr>
              <a:buSzPct val="120000"/>
              <a:buFont typeface="Wingdings" pitchFamily="2" charset="2"/>
              <a:buChar char="ü"/>
              <a:defRPr/>
            </a:pPr>
            <a:r>
              <a:rPr lang="en-GB" sz="20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~ </a:t>
            </a:r>
            <a:r>
              <a:rPr lang="en-GB" sz="2000" b="1" dirty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200.000 scientific publications </a:t>
            </a:r>
            <a:r>
              <a:rPr lang="en-GB" sz="20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 high impact peer-reviewed journals </a:t>
            </a:r>
          </a:p>
          <a:p>
            <a:pPr marL="468000" indent="-468000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Clr>
                <a:srgbClr val="008000"/>
              </a:buClr>
              <a:buSzPct val="120000"/>
              <a:buFont typeface="Wingdings" pitchFamily="2" charset="2"/>
              <a:buChar char="ü"/>
              <a:defRPr/>
            </a:pPr>
            <a:endParaRPr lang="en-GB" sz="2000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indent="-468000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Clr>
                <a:srgbClr val="008000"/>
              </a:buClr>
              <a:buSzPct val="120000"/>
              <a:buFont typeface="Wingdings" pitchFamily="2" charset="2"/>
              <a:buChar char="ü"/>
              <a:defRPr/>
            </a:pPr>
            <a:r>
              <a:rPr lang="en-GB" sz="20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~ </a:t>
            </a:r>
            <a:r>
              <a:rPr lang="en-GB" sz="2000" b="1" dirty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1.500 patent </a:t>
            </a:r>
            <a:r>
              <a:rPr lang="en-GB" sz="20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applications </a:t>
            </a:r>
          </a:p>
          <a:p>
            <a:pPr marL="468000" indent="-468000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Clr>
                <a:srgbClr val="008000"/>
              </a:buClr>
              <a:buSzPct val="120000"/>
              <a:buFont typeface="Wingdings" pitchFamily="2" charset="2"/>
              <a:buChar char="ü"/>
              <a:defRPr/>
            </a:pPr>
            <a:r>
              <a:rPr lang="en-GB" sz="20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~ </a:t>
            </a:r>
            <a:r>
              <a:rPr lang="en-GB" sz="2000" b="1" dirty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100 spin-offs </a:t>
            </a:r>
            <a:r>
              <a:rPr lang="en-GB" sz="20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created</a:t>
            </a:r>
          </a:p>
          <a:p>
            <a:pPr marL="468000" indent="-468000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Clr>
                <a:srgbClr val="008000"/>
              </a:buClr>
              <a:buSzPct val="120000"/>
              <a:buFont typeface="Wingdings" pitchFamily="2" charset="2"/>
              <a:buChar char="ü"/>
              <a:defRPr/>
            </a:pPr>
            <a:endParaRPr lang="en-GB" sz="2000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indent="-468000">
              <a:spcBef>
                <a:spcPts val="0"/>
              </a:spcBef>
              <a:spcAft>
                <a:spcPts val="900"/>
              </a:spcAft>
              <a:buClr>
                <a:srgbClr val="008000"/>
              </a:buClr>
              <a:buSzPct val="120000"/>
              <a:buFont typeface="Wingdings" pitchFamily="2" charset="2"/>
              <a:buChar char="ü"/>
              <a:defRPr/>
            </a:pPr>
            <a:r>
              <a:rPr lang="en-GB" sz="20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~ </a:t>
            </a:r>
            <a:r>
              <a:rPr lang="en-GB" sz="2000" b="1" dirty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350-400</a:t>
            </a:r>
            <a:r>
              <a:rPr lang="en-GB" sz="2000" dirty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1" dirty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en-GB" sz="2000" dirty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1" dirty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programmes</a:t>
            </a:r>
            <a:r>
              <a:rPr lang="en-GB" sz="2000" dirty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GB" sz="20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at</a:t>
            </a:r>
            <a:r>
              <a:rPr lang="en-GB" sz="2000" dirty="0">
                <a:solidFill>
                  <a:srgbClr val="3A9C4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regional/national/international </a:t>
            </a:r>
            <a:r>
              <a:rPr lang="en-GB" sz="20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level targeting international and </a:t>
            </a:r>
            <a:r>
              <a:rPr lang="en-GB" sz="2000" dirty="0" err="1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intersectoral</a:t>
            </a:r>
            <a:r>
              <a:rPr lang="en-GB" sz="20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training, and career development of R&amp;I staff </a:t>
            </a:r>
          </a:p>
        </p:txBody>
      </p:sp>
      <p:sp>
        <p:nvSpPr>
          <p:cNvPr id="6" name="TextBox 32"/>
          <p:cNvSpPr txBox="1">
            <a:spLocks noChangeArrowheads="1"/>
          </p:cNvSpPr>
          <p:nvPr/>
        </p:nvSpPr>
        <p:spPr bwMode="auto">
          <a:xfrm>
            <a:off x="7236296" y="1305580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isometricOffAxis2Left">
                <a:rot lat="1080000" lon="1200000" rev="0"/>
              </a:camera>
              <a:lightRig rig="soft" dir="t"/>
            </a:scene3d>
            <a:sp3d extrusionH="57150">
              <a:bevelT w="38100" h="38100"/>
            </a:sp3d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-109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-109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-109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-109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en-US" sz="2800" b="1" dirty="0" smtClean="0">
                <a:solidFill>
                  <a:srgbClr val="00B0F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64518" y="261789"/>
            <a:ext cx="31678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>
              <a:defRPr/>
            </a:pPr>
            <a:r>
              <a:rPr lang="en-GB" sz="2800" b="1" dirty="0" smtClean="0">
                <a:solidFill>
                  <a:srgbClr val="FFC000"/>
                </a:solidFill>
              </a:rPr>
              <a:t>MSCA</a:t>
            </a:r>
            <a:r>
              <a:rPr lang="bg-BG" sz="2800" b="1" dirty="0" smtClean="0">
                <a:solidFill>
                  <a:srgbClr val="FFC000"/>
                </a:solidFill>
              </a:rPr>
              <a:t>s</a:t>
            </a:r>
            <a:r>
              <a:rPr lang="en-GB" sz="2800" b="1" dirty="0" smtClean="0">
                <a:solidFill>
                  <a:srgbClr val="FFC000"/>
                </a:solidFill>
              </a:rPr>
              <a:t> </a:t>
            </a:r>
            <a:endParaRPr lang="en-GB" sz="2800" b="1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en-GB" sz="2800" b="1" dirty="0">
                <a:solidFill>
                  <a:srgbClr val="FFC000"/>
                </a:solidFill>
              </a:rPr>
              <a:t>Expected impact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27584" y="1844824"/>
            <a:ext cx="7200800" cy="0"/>
          </a:xfrm>
          <a:prstGeom prst="straightConnector1">
            <a:avLst/>
          </a:prstGeom>
          <a:ln w="50800" cap="rnd">
            <a:solidFill>
              <a:srgbClr val="FF00FF"/>
            </a:solidFill>
            <a:tailEnd type="arrow"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2"/>
          <p:cNvSpPr txBox="1">
            <a:spLocks noChangeArrowheads="1"/>
          </p:cNvSpPr>
          <p:nvPr/>
        </p:nvSpPr>
        <p:spPr bwMode="auto">
          <a:xfrm>
            <a:off x="395536" y="1305580"/>
            <a:ext cx="1368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isometricOffAxis2Left">
                <a:rot lat="1080000" lon="1200000" rev="0"/>
              </a:camera>
              <a:lightRig rig="soft" dir="t"/>
            </a:scene3d>
            <a:sp3d extrusionH="57150">
              <a:bevelT w="38100" h="38100"/>
            </a:sp3d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-109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-109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-109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-109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en-US" sz="2800" b="1" dirty="0" smtClean="0">
                <a:solidFill>
                  <a:srgbClr val="00B0F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2014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 txBox="1">
            <a:spLocks/>
          </p:cNvSpPr>
          <p:nvPr/>
        </p:nvSpPr>
        <p:spPr bwMode="auto">
          <a:xfrm>
            <a:off x="445021" y="2420888"/>
            <a:ext cx="822960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threePt" dir="t"/>
            </a:scene3d>
            <a:sp3d extrusionH="57150" prstMaterial="matte">
              <a:bevelT w="25400" h="25400"/>
            </a:sp3d>
          </a:bodyPr>
          <a:lstStyle>
            <a:lvl1pPr marL="342900" indent="-3429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en-GB" altLang="en-US" sz="2000" b="1" u="sng" dirty="0">
              <a:latin typeface="Arial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51520" y="404664"/>
            <a:ext cx="2808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endParaRPr lang="en-GB" b="1" dirty="0">
              <a:solidFill>
                <a:srgbClr val="F7C943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3688" y="1772816"/>
            <a:ext cx="5688632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20000"/>
              <a:defRPr/>
            </a:pPr>
            <a:r>
              <a:rPr lang="bg-BG" sz="2300" b="1" dirty="0" smtClean="0"/>
              <a:t>MSCAs calls deadline 2016-2017</a:t>
            </a:r>
            <a:endParaRPr lang="bg-BG" sz="2300" dirty="0" smtClean="0"/>
          </a:p>
          <a:p>
            <a:pPr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20000"/>
              <a:defRPr/>
            </a:pPr>
            <a:endParaRPr lang="fr-BE" sz="2000" b="1" dirty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663303"/>
              </p:ext>
            </p:extLst>
          </p:nvPr>
        </p:nvGraphicFramePr>
        <p:xfrm>
          <a:off x="251521" y="2276872"/>
          <a:ext cx="8568951" cy="4392488"/>
        </p:xfrm>
        <a:graphic>
          <a:graphicData uri="http://schemas.openxmlformats.org/drawingml/2006/table">
            <a:tbl>
              <a:tblPr/>
              <a:tblGrid>
                <a:gridCol w="2855697"/>
                <a:gridCol w="2856627"/>
                <a:gridCol w="2856627"/>
              </a:tblGrid>
              <a:tr h="91164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Innovative Training Networks </a:t>
                      </a:r>
                      <a:r>
                        <a:rPr lang="bg-BG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(ITN)</a:t>
                      </a:r>
                      <a:endParaRPr lang="bg-BG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15/10/2015 </a:t>
                      </a:r>
                      <a:r>
                        <a:rPr lang="bg-BG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 </a:t>
                      </a:r>
                      <a:r>
                        <a:rPr lang="bg-BG" sz="14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12/01/2016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15/09/2016- 10/01/2017</a:t>
                      </a:r>
                      <a:endParaRPr lang="bg-BG" sz="14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370.00 </a:t>
                      </a:r>
                      <a:r>
                        <a:rPr lang="bg-BG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million </a:t>
                      </a:r>
                      <a:r>
                        <a:rPr lang="bg-BG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EUR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430.00 million  EUR</a:t>
                      </a:r>
                      <a:endParaRPr lang="bg-BG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84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Individual Fellowships </a:t>
                      </a:r>
                      <a:r>
                        <a:rPr lang="bg-BG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(IF)</a:t>
                      </a:r>
                      <a:endParaRPr lang="bg-BG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12/04/2016 </a:t>
                      </a:r>
                      <a:r>
                        <a:rPr lang="bg-BG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 </a:t>
                      </a:r>
                      <a:r>
                        <a:rPr lang="bg-BG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14/09/2016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11/04/2017- 14/09/2017</a:t>
                      </a:r>
                      <a:endParaRPr lang="bg-BG" sz="14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218.5 </a:t>
                      </a:r>
                      <a:r>
                        <a:rPr lang="bg-BG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million </a:t>
                      </a:r>
                      <a:r>
                        <a:rPr lang="bg-BG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EUR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248.00 million EUR</a:t>
                      </a:r>
                      <a:endParaRPr lang="bg-BG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747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Research and Innovation Staff Exchange</a:t>
                      </a:r>
                      <a:r>
                        <a:rPr lang="bg-BG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bg-BG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(RISE)</a:t>
                      </a:r>
                      <a:endParaRPr lang="bg-BG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08/12/2015 </a:t>
                      </a:r>
                      <a:r>
                        <a:rPr lang="bg-BG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 </a:t>
                      </a:r>
                      <a:r>
                        <a:rPr lang="bg-BG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28/04/2016 </a:t>
                      </a:r>
                      <a:r>
                        <a:rPr lang="bg-BG" sz="14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(open)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01/12/2016- 05/04/2017</a:t>
                      </a:r>
                      <a:endParaRPr lang="bg-BG" sz="14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80.00 </a:t>
                      </a:r>
                      <a:r>
                        <a:rPr lang="bg-BG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million </a:t>
                      </a:r>
                      <a:r>
                        <a:rPr lang="bg-BG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EUR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80.00 million EUR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519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Co-funding of regional, national &amp; international programmes</a:t>
                      </a:r>
                      <a:r>
                        <a:rPr lang="bg-BG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(COFUND)</a:t>
                      </a:r>
                      <a:endParaRPr lang="bg-BG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14/04/2016 </a:t>
                      </a:r>
                      <a:r>
                        <a:rPr lang="bg-BG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 </a:t>
                      </a:r>
                      <a:r>
                        <a:rPr lang="bg-BG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29/09/2016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05/04/2017- 28/09/2017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80.00 </a:t>
                      </a:r>
                      <a:r>
                        <a:rPr lang="bg-BG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million </a:t>
                      </a:r>
                      <a:r>
                        <a:rPr lang="bg-BG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EUR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b="1" i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80.00 million EUR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b="1" i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78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 txBox="1">
            <a:spLocks/>
          </p:cNvSpPr>
          <p:nvPr/>
        </p:nvSpPr>
        <p:spPr bwMode="auto">
          <a:xfrm>
            <a:off x="445021" y="2420888"/>
            <a:ext cx="822960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threePt" dir="t"/>
            </a:scene3d>
            <a:sp3d extrusionH="57150" prstMaterial="matte">
              <a:bevelT w="25400" h="25400"/>
            </a:sp3d>
          </a:bodyPr>
          <a:lstStyle>
            <a:lvl1pPr marL="342900" indent="-3429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n-GB" altLang="en-US" sz="2000" b="1" dirty="0">
                <a:solidFill>
                  <a:srgbClr val="FF00FF"/>
                </a:solidFill>
              </a:rPr>
              <a:t>Marie </a:t>
            </a:r>
            <a:r>
              <a:rPr lang="en-GB" altLang="en-US" sz="2000" b="1" dirty="0" err="1" smtClean="0">
                <a:solidFill>
                  <a:srgbClr val="FF00FF"/>
                </a:solidFill>
              </a:rPr>
              <a:t>Skłodowska</a:t>
            </a:r>
            <a:r>
              <a:rPr lang="en-GB" altLang="en-US" sz="2000" b="1" dirty="0" smtClean="0">
                <a:solidFill>
                  <a:srgbClr val="FF00FF"/>
                </a:solidFill>
              </a:rPr>
              <a:t>-Curie Actions </a:t>
            </a:r>
            <a:r>
              <a:rPr lang="en-GB" altLang="en-US" sz="2000" b="1" dirty="0">
                <a:solidFill>
                  <a:srgbClr val="FF00FF"/>
                </a:solidFill>
              </a:rPr>
              <a:t>Website</a:t>
            </a:r>
          </a:p>
          <a:p>
            <a:pPr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en-US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</a:t>
            </a:r>
            <a:r>
              <a:rPr lang="en-US" altLang="en-US" sz="16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ec.europa.eu/msca</a:t>
            </a:r>
            <a:r>
              <a:rPr lang="en-US" altLang="en-US" sz="16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altLang="en-US" sz="16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de-DE" altLang="en-US" sz="2000" b="1" dirty="0" err="1" smtClean="0">
                <a:solidFill>
                  <a:srgbClr val="FF00FF"/>
                </a:solidFill>
              </a:rPr>
              <a:t>Horizon</a:t>
            </a:r>
            <a:r>
              <a:rPr lang="de-DE" altLang="en-US" sz="2000" b="1" dirty="0" smtClean="0">
                <a:solidFill>
                  <a:srgbClr val="FF00FF"/>
                </a:solidFill>
              </a:rPr>
              <a:t> </a:t>
            </a:r>
            <a:r>
              <a:rPr lang="de-DE" altLang="en-US" sz="2000" b="1" dirty="0">
                <a:solidFill>
                  <a:srgbClr val="FF00FF"/>
                </a:solidFill>
              </a:rPr>
              <a:t>2020</a:t>
            </a:r>
          </a:p>
          <a:p>
            <a:pPr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GB" altLang="en-US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http://ec.europa.eu/programmes/horizon2020</a:t>
            </a:r>
            <a:endParaRPr lang="en-GB" altLang="en-US" sz="16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de-DE" altLang="en-US" sz="2000" b="1" dirty="0" err="1" smtClean="0">
                <a:solidFill>
                  <a:srgbClr val="FF00FF"/>
                </a:solidFill>
              </a:rPr>
              <a:t>Participant</a:t>
            </a:r>
            <a:r>
              <a:rPr lang="de-DE" altLang="en-US" sz="2000" b="1" dirty="0" smtClean="0">
                <a:solidFill>
                  <a:srgbClr val="FF00FF"/>
                </a:solidFill>
              </a:rPr>
              <a:t> </a:t>
            </a:r>
            <a:r>
              <a:rPr lang="de-DE" altLang="en-US" sz="2000" b="1" dirty="0">
                <a:solidFill>
                  <a:srgbClr val="FF00FF"/>
                </a:solidFill>
              </a:rPr>
              <a:t>Portal (</a:t>
            </a:r>
            <a:r>
              <a:rPr lang="de-DE" altLang="en-US" sz="2000" b="1" dirty="0" err="1">
                <a:solidFill>
                  <a:srgbClr val="FF00FF"/>
                </a:solidFill>
              </a:rPr>
              <a:t>applications</a:t>
            </a:r>
            <a:r>
              <a:rPr lang="de-DE" altLang="en-US" sz="2000" b="1" dirty="0">
                <a:solidFill>
                  <a:srgbClr val="FF00FF"/>
                </a:solidFill>
              </a:rPr>
              <a:t>)</a:t>
            </a:r>
          </a:p>
          <a:p>
            <a:pPr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GB" altLang="en-US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http://ec.europa.eu/research/participants/portal </a:t>
            </a:r>
            <a:endParaRPr lang="en-GB" altLang="en-US" sz="16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de-DE" altLang="en-US" sz="2000" b="1" dirty="0" smtClean="0">
                <a:solidFill>
                  <a:srgbClr val="FF00FF"/>
                </a:solidFill>
              </a:rPr>
              <a:t>Marie </a:t>
            </a:r>
            <a:r>
              <a:rPr lang="de-DE" altLang="en-US" sz="2000" b="1" dirty="0" err="1" smtClean="0">
                <a:solidFill>
                  <a:srgbClr val="FF00FF"/>
                </a:solidFill>
              </a:rPr>
              <a:t>Skłodowska</a:t>
            </a:r>
            <a:r>
              <a:rPr lang="de-DE" altLang="en-US" sz="2000" b="1" dirty="0" smtClean="0">
                <a:solidFill>
                  <a:srgbClr val="FF00FF"/>
                </a:solidFill>
              </a:rPr>
              <a:t>-Curie </a:t>
            </a:r>
            <a:r>
              <a:rPr lang="de-DE" altLang="en-US" sz="2000" b="1" dirty="0" err="1" smtClean="0">
                <a:solidFill>
                  <a:srgbClr val="FF00FF"/>
                </a:solidFill>
              </a:rPr>
              <a:t>Alumni</a:t>
            </a:r>
            <a:r>
              <a:rPr lang="de-DE" altLang="en-US" sz="2000" b="1" dirty="0" smtClean="0">
                <a:solidFill>
                  <a:srgbClr val="FF00FF"/>
                </a:solidFill>
              </a:rPr>
              <a:t> </a:t>
            </a:r>
            <a:r>
              <a:rPr lang="de-DE" altLang="en-US" sz="2000" b="1" dirty="0" err="1" smtClean="0">
                <a:solidFill>
                  <a:srgbClr val="FF00FF"/>
                </a:solidFill>
              </a:rPr>
              <a:t>Association</a:t>
            </a:r>
            <a:endParaRPr lang="de-DE" altLang="en-US" sz="2000" b="1" dirty="0">
              <a:solidFill>
                <a:srgbClr val="FF00FF"/>
              </a:solidFill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n-GB" altLang="en-US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</a:t>
            </a:r>
            <a:r>
              <a:rPr lang="en-GB" altLang="en-US" sz="16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www.mariecuriealumni.eu</a:t>
            </a:r>
            <a:r>
              <a:rPr lang="en-GB" altLang="en-US" sz="16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altLang="en-US" sz="16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fr-BE" altLang="en-US" sz="2000" b="1" u="sng" dirty="0">
              <a:latin typeface="Arial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fr-BE" altLang="en-US" sz="2000" dirty="0">
                <a:latin typeface="Arial" charset="0"/>
              </a:rPr>
              <a:t>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fr-BE" altLang="en-US" sz="1800" dirty="0">
              <a:latin typeface="Arial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fr-BE" altLang="en-US" sz="1600" dirty="0">
              <a:latin typeface="Arial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fr-BE" altLang="en-US" sz="2000" b="1" u="sng" dirty="0">
              <a:latin typeface="Arial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en-GB" altLang="en-US" sz="2000" b="1" u="sng" dirty="0">
              <a:latin typeface="Arial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51520" y="404664"/>
            <a:ext cx="2808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en-US" sz="2800" b="1" dirty="0" smtClean="0">
                <a:solidFill>
                  <a:srgbClr val="F7C943"/>
                </a:solidFill>
              </a:rPr>
              <a:t>The next steps</a:t>
            </a:r>
            <a:endParaRPr lang="en-GB" sz="2800" b="1" dirty="0">
              <a:solidFill>
                <a:srgbClr val="F7C943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1680" y="1772816"/>
            <a:ext cx="5904655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20000"/>
              <a:defRPr/>
            </a:pPr>
            <a:r>
              <a:rPr lang="fr-BE" b="1" dirty="0" err="1">
                <a:solidFill>
                  <a:srgbClr val="FF00FF"/>
                </a:solidFill>
                <a:ea typeface="ＭＳ Ｐゴシック" pitchFamily="34" charset="-128"/>
              </a:rPr>
              <a:t>Where</a:t>
            </a:r>
            <a:r>
              <a:rPr lang="fr-BE" b="1" dirty="0">
                <a:solidFill>
                  <a:srgbClr val="FF00FF"/>
                </a:solidFill>
                <a:ea typeface="ＭＳ Ｐゴシック" pitchFamily="34" charset="-128"/>
              </a:rPr>
              <a:t> to </a:t>
            </a:r>
            <a:r>
              <a:rPr lang="fr-BE" b="1" dirty="0" err="1">
                <a:solidFill>
                  <a:srgbClr val="FF00FF"/>
                </a:solidFill>
                <a:ea typeface="ＭＳ Ｐゴシック" pitchFamily="34" charset="-128"/>
              </a:rPr>
              <a:t>get</a:t>
            </a:r>
            <a:r>
              <a:rPr lang="fr-BE" b="1" dirty="0">
                <a:solidFill>
                  <a:srgbClr val="FF00FF"/>
                </a:solidFill>
                <a:ea typeface="ＭＳ Ｐゴシック" pitchFamily="34" charset="-128"/>
              </a:rPr>
              <a:t> more information?</a:t>
            </a:r>
          </a:p>
        </p:txBody>
      </p:sp>
    </p:spTree>
    <p:extLst>
      <p:ext uri="{BB962C8B-B14F-4D97-AF65-F5344CB8AC3E}">
        <p14:creationId xmlns:p14="http://schemas.microsoft.com/office/powerpoint/2010/main" val="392378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1520" y="1700808"/>
            <a:ext cx="864096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cene3d>
              <a:camera prst="orthographicFront"/>
              <a:lightRig rig="soft" dir="t"/>
            </a:scene3d>
            <a:sp3d extrusionH="57150" prstMaterial="matte">
              <a:bevelT w="25400" h="25400"/>
            </a:sp3d>
          </a:bodyPr>
          <a:lstStyle/>
          <a:p>
            <a:pPr marL="0" lvl="2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20000"/>
              <a:defRPr/>
            </a:pPr>
            <a:endParaRPr lang="en-GB" sz="1800" b="0" dirty="0" smtClean="0">
              <a:solidFill>
                <a:srgbClr val="004386"/>
              </a:solidFill>
              <a:ea typeface="ＭＳ Ｐゴシック" pitchFamily="34" charset="-128"/>
            </a:endParaRPr>
          </a:p>
          <a:p>
            <a:pPr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20000"/>
              <a:defRPr/>
            </a:pPr>
            <a:r>
              <a:rPr lang="en-GB" altLang="en-US" sz="2000" b="1" u="sng" dirty="0" smtClean="0">
                <a:solidFill>
                  <a:srgbClr val="FF00FF"/>
                </a:solidFill>
                <a:ea typeface="ＭＳ Ｐゴシック" pitchFamily="34" charset="-128"/>
              </a:rPr>
              <a:t>For further questions </a:t>
            </a:r>
            <a:r>
              <a:rPr lang="en-GB" altLang="en-US" sz="2000" b="1" dirty="0" smtClean="0">
                <a:solidFill>
                  <a:srgbClr val="FF00FF"/>
                </a:solidFill>
                <a:ea typeface="ＭＳ Ｐゴシック" pitchFamily="34" charset="-128"/>
              </a:rPr>
              <a:t>on MSCA send a message to </a:t>
            </a:r>
            <a:br>
              <a:rPr lang="en-GB" altLang="en-US" sz="2000" b="1" dirty="0" smtClean="0">
                <a:solidFill>
                  <a:srgbClr val="FF00FF"/>
                </a:solidFill>
                <a:ea typeface="ＭＳ Ｐゴシック" pitchFamily="34" charset="-128"/>
              </a:rPr>
            </a:br>
            <a:r>
              <a:rPr lang="en-GB" altLang="en-US" sz="2000" b="1" dirty="0" smtClean="0">
                <a:solidFill>
                  <a:srgbClr val="FF00FF"/>
                </a:solidFill>
                <a:ea typeface="ＭＳ Ｐゴシック" pitchFamily="34" charset="-128"/>
              </a:rPr>
              <a:t>the Research Enquiry Service:</a:t>
            </a:r>
          </a:p>
          <a:p>
            <a:pPr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20000"/>
              <a:defRPr/>
            </a:pPr>
            <a:r>
              <a:rPr lang="fr-BE" sz="1800" b="1" dirty="0">
                <a:latin typeface="+mn-lt"/>
                <a:hlinkClick r:id="rId3"/>
              </a:rPr>
              <a:t>http://</a:t>
            </a:r>
            <a:r>
              <a:rPr lang="fr-BE" sz="1800" b="1" dirty="0" smtClean="0">
                <a:latin typeface="+mn-lt"/>
                <a:hlinkClick r:id="rId3"/>
              </a:rPr>
              <a:t>ec.europa.eu/research/index.cfm?pg=enquiries</a:t>
            </a:r>
            <a:endParaRPr lang="fr-BE" sz="1800" b="1" dirty="0" smtClean="0">
              <a:latin typeface="+mn-lt"/>
            </a:endParaRPr>
          </a:p>
          <a:p>
            <a:pPr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20000"/>
              <a:defRPr/>
            </a:pPr>
            <a:endParaRPr lang="bg-BG" sz="1800" b="1" dirty="0" smtClean="0">
              <a:latin typeface="+mn-lt"/>
            </a:endParaRPr>
          </a:p>
          <a:p>
            <a:pPr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20000"/>
              <a:defRPr/>
            </a:pPr>
            <a:r>
              <a:rPr lang="bg-BG" sz="1800" b="1" dirty="0" smtClean="0">
                <a:solidFill>
                  <a:srgbClr val="FF0000"/>
                </a:solidFill>
                <a:latin typeface="+mn-lt"/>
              </a:rPr>
              <a:t>National </a:t>
            </a:r>
            <a:r>
              <a:rPr lang="bg-BG" sz="1800" b="1" dirty="0" err="1" smtClean="0">
                <a:solidFill>
                  <a:srgbClr val="FF0000"/>
                </a:solidFill>
                <a:latin typeface="+mn-lt"/>
              </a:rPr>
              <a:t>Constact</a:t>
            </a:r>
            <a:r>
              <a:rPr lang="bg-BG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bg-BG" sz="1800" b="1" dirty="0" err="1" smtClean="0">
                <a:solidFill>
                  <a:srgbClr val="FF0000"/>
                </a:solidFill>
                <a:latin typeface="+mn-lt"/>
              </a:rPr>
              <a:t>Ponts</a:t>
            </a:r>
            <a:endParaRPr lang="fr-BE" sz="1800" b="1" dirty="0" smtClean="0">
              <a:solidFill>
                <a:srgbClr val="FF0000"/>
              </a:solidFill>
              <a:latin typeface="+mn-lt"/>
            </a:endParaRPr>
          </a:p>
          <a:p>
            <a:pPr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20000"/>
              <a:defRPr/>
            </a:pPr>
            <a:endParaRPr lang="fr-BE" sz="1800" b="1" dirty="0" smtClean="0">
              <a:solidFill>
                <a:srgbClr val="FF0000"/>
              </a:solidFill>
              <a:latin typeface="+mn-lt"/>
            </a:endParaRPr>
          </a:p>
          <a:p>
            <a:pPr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20000"/>
              <a:defRPr/>
            </a:pPr>
            <a:r>
              <a:rPr lang="fr-BE" sz="1800" b="1" dirty="0" smtClean="0">
                <a:latin typeface="+mn-lt"/>
              </a:rPr>
              <a:t> </a:t>
            </a:r>
            <a:r>
              <a:rPr lang="en-GB" altLang="en-US" sz="2000" b="1" dirty="0" smtClean="0">
                <a:solidFill>
                  <a:srgbClr val="FF00FF"/>
                </a:solidFill>
                <a:ea typeface="ＭＳ Ｐゴシック" pitchFamily="34" charset="-128"/>
              </a:rPr>
              <a:t>For help with Intellectual Property Rights (IPR):</a:t>
            </a:r>
          </a:p>
          <a:p>
            <a:r>
              <a:rPr lang="fr-BE" sz="1800" b="1" dirty="0">
                <a:latin typeface="+mn-lt"/>
                <a:hlinkClick r:id="rId3"/>
              </a:rPr>
              <a:t>http://</a:t>
            </a:r>
            <a:r>
              <a:rPr lang="fr-BE" sz="1800" b="1" dirty="0" smtClean="0">
                <a:latin typeface="+mn-lt"/>
                <a:hlinkClick r:id="rId3"/>
              </a:rPr>
              <a:t>ec.europa.eu/research/index.cfm?pg=enquiries</a:t>
            </a:r>
            <a:endParaRPr lang="bg-BG" sz="1800" b="1" dirty="0" smtClean="0">
              <a:latin typeface="+mn-lt"/>
            </a:endParaRPr>
          </a:p>
          <a:p>
            <a:endParaRPr lang="bg-BG" sz="1800" b="1" dirty="0" smtClean="0">
              <a:latin typeface="+mn-lt"/>
            </a:endParaRPr>
          </a:p>
          <a:p>
            <a:endParaRPr lang="bg-BG" sz="1800" b="1" dirty="0" smtClean="0">
              <a:latin typeface="+mn-lt"/>
            </a:endParaRPr>
          </a:p>
          <a:p>
            <a:r>
              <a:rPr lang="bg-BG" sz="2200" b="1" dirty="0" smtClean="0">
                <a:solidFill>
                  <a:srgbClr val="FF0000"/>
                </a:solidFill>
                <a:latin typeface="+mn-lt"/>
              </a:rPr>
              <a:t>THANK YOU!</a:t>
            </a:r>
            <a:endParaRPr lang="fr-BE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b="1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b="1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51520" y="404664"/>
            <a:ext cx="3312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en-US" sz="2800" b="1" dirty="0" smtClean="0">
                <a:solidFill>
                  <a:srgbClr val="F7C943"/>
                </a:solidFill>
              </a:rPr>
              <a:t>The next steps</a:t>
            </a:r>
            <a:endParaRPr lang="en-GB" sz="2800" b="1" dirty="0">
              <a:solidFill>
                <a:srgbClr val="F7C94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9933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7808913" y="4852988"/>
            <a:ext cx="137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pPr defTabSz="449263" eaLnBrk="0" hangingPunct="0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219" name="AutoShape 4"/>
          <p:cNvSpPr>
            <a:spLocks noChangeAspect="1" noChangeArrowheads="1"/>
          </p:cNvSpPr>
          <p:nvPr/>
        </p:nvSpPr>
        <p:spPr bwMode="auto">
          <a:xfrm>
            <a:off x="898525" y="709613"/>
            <a:ext cx="7278688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7600" b="1">
              <a:solidFill>
                <a:srgbClr val="FFD624"/>
              </a:solidFill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1115616" y="908721"/>
            <a:ext cx="6964759" cy="5284910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66667"/>
                  <a:invGamma/>
                </a:srgbClr>
              </a:gs>
              <a:gs pos="50000">
                <a:srgbClr val="99CCFF">
                  <a:alpha val="10001"/>
                </a:srgbClr>
              </a:gs>
              <a:gs pos="100000">
                <a:srgbClr val="99CCFF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7600" dirty="0">
              <a:solidFill>
                <a:srgbClr val="FFD624"/>
              </a:solidFill>
            </a:endParaRPr>
          </a:p>
        </p:txBody>
      </p:sp>
      <p:sp>
        <p:nvSpPr>
          <p:cNvPr id="9223" name="AutoShape 6"/>
          <p:cNvSpPr>
            <a:spLocks noChangeArrowheads="1"/>
          </p:cNvSpPr>
          <p:nvPr/>
        </p:nvSpPr>
        <p:spPr bwMode="auto">
          <a:xfrm>
            <a:off x="1838325" y="2132856"/>
            <a:ext cx="2546350" cy="1064369"/>
          </a:xfrm>
          <a:prstGeom prst="roundRect">
            <a:avLst>
              <a:gd name="adj" fmla="val 16667"/>
            </a:avLst>
          </a:prstGeom>
          <a:solidFill>
            <a:srgbClr val="00FF00">
              <a:alpha val="25098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600" b="1" dirty="0">
              <a:solidFill>
                <a:srgbClr val="FFD624"/>
              </a:solidFill>
            </a:endParaRPr>
          </a:p>
        </p:txBody>
      </p:sp>
      <p:sp>
        <p:nvSpPr>
          <p:cNvPr id="9224" name="AutoShape 7"/>
          <p:cNvSpPr>
            <a:spLocks noChangeArrowheads="1"/>
          </p:cNvSpPr>
          <p:nvPr/>
        </p:nvSpPr>
        <p:spPr bwMode="auto">
          <a:xfrm>
            <a:off x="4625975" y="2132856"/>
            <a:ext cx="2814638" cy="1064369"/>
          </a:xfrm>
          <a:prstGeom prst="roundRect">
            <a:avLst>
              <a:gd name="adj" fmla="val 16667"/>
            </a:avLst>
          </a:prstGeom>
          <a:solidFill>
            <a:srgbClr val="CC99FF">
              <a:alpha val="25098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600" b="1">
              <a:solidFill>
                <a:srgbClr val="FFD624"/>
              </a:solidFill>
            </a:endParaRPr>
          </a:p>
        </p:txBody>
      </p:sp>
      <p:sp>
        <p:nvSpPr>
          <p:cNvPr id="9225" name="AutoShape 8"/>
          <p:cNvSpPr>
            <a:spLocks noChangeArrowheads="1"/>
          </p:cNvSpPr>
          <p:nvPr/>
        </p:nvSpPr>
        <p:spPr bwMode="auto">
          <a:xfrm>
            <a:off x="2833688" y="3212977"/>
            <a:ext cx="3600450" cy="2217862"/>
          </a:xfrm>
          <a:prstGeom prst="roundRect">
            <a:avLst>
              <a:gd name="adj" fmla="val 16667"/>
            </a:avLst>
          </a:prstGeom>
          <a:solidFill>
            <a:srgbClr val="FF99CC">
              <a:alpha val="25098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600" b="1" dirty="0">
              <a:solidFill>
                <a:srgbClr val="FFD624"/>
              </a:solidFill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622800" y="2420888"/>
            <a:ext cx="2687638" cy="9128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0147" tIns="40074" rIns="80147" bIns="40074"/>
          <a:lstStyle>
            <a:lvl1pPr marL="158750" indent="-158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algn="ctr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algn="ctr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algn="ctr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algn="ctr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	</a:t>
            </a:r>
            <a:r>
              <a:rPr lang="en-GB" sz="1800" dirty="0">
                <a:solidFill>
                  <a:srgbClr val="0F5494"/>
                </a:solidFill>
                <a:latin typeface="Arial" charset="0"/>
                <a:ea typeface="MS PGothic" pitchFamily="34" charset="-128"/>
              </a:rPr>
              <a:t>Industrial </a:t>
            </a:r>
            <a:r>
              <a:rPr lang="en-GB" sz="1800" dirty="0" smtClean="0">
                <a:solidFill>
                  <a:srgbClr val="0F5494"/>
                </a:solidFill>
                <a:latin typeface="Arial" charset="0"/>
                <a:ea typeface="MS PGothic" pitchFamily="34" charset="-128"/>
              </a:rPr>
              <a:t>Leadership</a:t>
            </a:r>
            <a:endParaRPr lang="en-GB" sz="1800" dirty="0">
              <a:solidFill>
                <a:srgbClr val="0F5494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2984500" y="3356992"/>
            <a:ext cx="3449638" cy="19849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147" tIns="40074" rIns="80147" bIns="40074"/>
          <a:lstStyle/>
          <a:p>
            <a:pPr marL="158750" indent="-158750" algn="ctr" defTabSz="839788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800" b="1" dirty="0">
                <a:latin typeface="Arial" pitchFamily="34" charset="0"/>
                <a:ea typeface="MS PGothic" pitchFamily="34" charset="-128"/>
              </a:rPr>
              <a:t>Excellent Science</a:t>
            </a:r>
          </a:p>
          <a:p>
            <a:pPr marL="158750" indent="-158750" algn="ctr" defTabSz="839788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sz="1600" b="1" dirty="0">
              <a:latin typeface="Arial" pitchFamily="34" charset="0"/>
              <a:ea typeface="MS PGothic" pitchFamily="34" charset="-128"/>
            </a:endParaRPr>
          </a:p>
          <a:p>
            <a:pPr marL="158750" indent="-158750" algn="l" defTabSz="839788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</a:pPr>
            <a:r>
              <a:rPr lang="en-GB" sz="1400" dirty="0">
                <a:latin typeface="Arial" charset="0"/>
                <a:ea typeface="MS PGothic" pitchFamily="34" charset="-128"/>
              </a:rPr>
              <a:t>European Research Council</a:t>
            </a:r>
          </a:p>
          <a:p>
            <a:pPr marL="158750" indent="-158750" algn="l" defTabSz="839788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</a:pPr>
            <a:r>
              <a:rPr lang="en-GB" sz="1400" dirty="0">
                <a:latin typeface="Arial" charset="0"/>
                <a:ea typeface="MS PGothic" pitchFamily="34" charset="-128"/>
              </a:rPr>
              <a:t>Future and Emerging Technologies</a:t>
            </a:r>
          </a:p>
          <a:p>
            <a:pPr marL="158750" indent="-158750" algn="l" defTabSz="839788">
              <a:spcBef>
                <a:spcPts val="613"/>
              </a:spcBef>
              <a:buClr>
                <a:srgbClr val="000000"/>
              </a:buClr>
              <a:buSzPct val="100000"/>
            </a:pPr>
            <a:r>
              <a:rPr lang="en-GB" sz="1400" dirty="0" smtClean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Marie </a:t>
            </a:r>
            <a:r>
              <a:rPr lang="en-GB" sz="1400" dirty="0" err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Skłodowska</a:t>
            </a:r>
            <a:r>
              <a:rPr lang="en-GB" sz="1400" dirty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-Curie actions </a:t>
            </a:r>
            <a:r>
              <a:rPr lang="en-GB" sz="1400" dirty="0" smtClean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on </a:t>
            </a:r>
            <a:r>
              <a:rPr lang="en-GB" sz="1400" dirty="0" err="1" smtClean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skills,training</a:t>
            </a:r>
            <a:r>
              <a:rPr lang="en-GB" sz="1400" dirty="0" smtClean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en-GB" sz="1400" dirty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and career </a:t>
            </a:r>
            <a:r>
              <a:rPr lang="en-GB" sz="1400" dirty="0" smtClean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development</a:t>
            </a:r>
            <a:r>
              <a:rPr lang="bg-BG" sz="1400" dirty="0" smtClean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da-DK" sz="1400" b="1" dirty="0" smtClean="0">
                <a:solidFill>
                  <a:srgbClr val="FF0000"/>
                </a:solidFill>
              </a:rPr>
              <a:t>€ 6.162 billion </a:t>
            </a:r>
            <a:endParaRPr lang="en-GB" sz="1400" dirty="0">
              <a:solidFill>
                <a:srgbClr val="FF0000"/>
              </a:solidFill>
              <a:latin typeface="Arial" charset="0"/>
              <a:ea typeface="MS PGothic" pitchFamily="34" charset="-128"/>
            </a:endParaRPr>
          </a:p>
          <a:p>
            <a:pPr marL="158750" indent="-158750" algn="l" defTabSz="839788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</a:pPr>
            <a:r>
              <a:rPr lang="en-GB" sz="1400" dirty="0">
                <a:latin typeface="Arial" charset="0"/>
                <a:ea typeface="MS PGothic" pitchFamily="34" charset="-128"/>
              </a:rPr>
              <a:t>Research infrastructures</a:t>
            </a:r>
          </a:p>
        </p:txBody>
      </p:sp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1403648" y="260648"/>
            <a:ext cx="6840760" cy="6480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147" tIns="40074" rIns="80147" bIns="40074"/>
          <a:lstStyle/>
          <a:p>
            <a:pPr marL="158750" indent="-158750" algn="ctr" defTabSz="839788" eaLnBrk="0" hangingPunc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Europe 2020 – Innovation Union priorities</a:t>
            </a:r>
          </a:p>
        </p:txBody>
      </p:sp>
      <p:sp>
        <p:nvSpPr>
          <p:cNvPr id="9229" name="AutoShape 22"/>
          <p:cNvSpPr>
            <a:spLocks noChangeArrowheads="1"/>
          </p:cNvSpPr>
          <p:nvPr/>
        </p:nvSpPr>
        <p:spPr bwMode="auto">
          <a:xfrm>
            <a:off x="4355976" y="764704"/>
            <a:ext cx="330200" cy="461962"/>
          </a:xfrm>
          <a:prstGeom prst="upDownArrow">
            <a:avLst>
              <a:gd name="adj1" fmla="val 50000"/>
              <a:gd name="adj2" fmla="val 28233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7600" b="1">
              <a:solidFill>
                <a:srgbClr val="FFD624"/>
              </a:solidFill>
            </a:endParaRPr>
          </a:p>
        </p:txBody>
      </p:sp>
      <p:sp>
        <p:nvSpPr>
          <p:cNvPr id="9230" name="Text Box 23"/>
          <p:cNvSpPr txBox="1">
            <a:spLocks noChangeArrowheads="1"/>
          </p:cNvSpPr>
          <p:nvPr/>
        </p:nvSpPr>
        <p:spPr bwMode="auto">
          <a:xfrm>
            <a:off x="1746250" y="2204865"/>
            <a:ext cx="2638425" cy="792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147" tIns="40074" rIns="80147" bIns="40074"/>
          <a:lstStyle/>
          <a:p>
            <a:pPr defTabSz="839788" eaLnBrk="0" hangingPunct="0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sz="1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defTabSz="839788" eaLnBrk="0" hangingPunct="0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800" b="1" dirty="0" smtClean="0">
                <a:latin typeface="Arial" pitchFamily="34" charset="0"/>
                <a:ea typeface="MS PGothic" pitchFamily="34" charset="-128"/>
              </a:rPr>
              <a:t>Societal Challenges</a:t>
            </a:r>
          </a:p>
          <a:p>
            <a:pPr marL="396875" lvl="1" indent="-236538" defTabSz="839788" eaLnBrk="0" hangingPunct="0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  <a:buFont typeface="Symbol" pitchFamily="18" charset="2"/>
              <a:buNone/>
            </a:pPr>
            <a:endParaRPr lang="en-GB" sz="18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231" name="Text Box 13"/>
          <p:cNvSpPr txBox="1">
            <a:spLocks noChangeArrowheads="1"/>
          </p:cNvSpPr>
          <p:nvPr/>
        </p:nvSpPr>
        <p:spPr bwMode="auto">
          <a:xfrm>
            <a:off x="2843808" y="1340769"/>
            <a:ext cx="3168352" cy="57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0147" tIns="40074" rIns="80147" bIns="40074"/>
          <a:lstStyle/>
          <a:p>
            <a:pPr marL="158750" indent="-158750" algn="ctr" defTabSz="839788" eaLnBrk="0" hangingPunc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bg-BG" sz="2000" b="1" dirty="0" smtClean="0">
                <a:latin typeface="Arial" pitchFamily="34" charset="0"/>
                <a:ea typeface="MS PGothic" pitchFamily="34" charset="-128"/>
              </a:rPr>
              <a:t>    </a:t>
            </a:r>
            <a:r>
              <a:rPr lang="fr-BE" b="1" dirty="0" smtClean="0">
                <a:latin typeface="Arial" pitchFamily="34" charset="0"/>
                <a:ea typeface="MS PGothic" pitchFamily="34" charset="-128"/>
              </a:rPr>
              <a:t>HORIZON </a:t>
            </a:r>
            <a:r>
              <a:rPr lang="fr-BE" b="1" dirty="0">
                <a:latin typeface="Arial" pitchFamily="34" charset="0"/>
                <a:ea typeface="MS PGothic" pitchFamily="34" charset="-128"/>
              </a:rPr>
              <a:t>2020</a:t>
            </a:r>
            <a:endParaRPr lang="en-GB" b="1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232" name="TextBox 2"/>
          <p:cNvSpPr txBox="1">
            <a:spLocks noChangeArrowheads="1"/>
          </p:cNvSpPr>
          <p:nvPr/>
        </p:nvSpPr>
        <p:spPr bwMode="auto">
          <a:xfrm>
            <a:off x="6660232" y="1124745"/>
            <a:ext cx="2275806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800" b="1" dirty="0"/>
              <a:t>- </a:t>
            </a:r>
            <a:r>
              <a:rPr lang="fr-BE" sz="800" b="1" dirty="0" err="1"/>
              <a:t>Regulation</a:t>
            </a:r>
            <a:r>
              <a:rPr lang="fr-BE" sz="800" b="1" dirty="0"/>
              <a:t> 1291/2013 </a:t>
            </a:r>
            <a:r>
              <a:rPr lang="fr-BE" sz="800" b="1" dirty="0" err="1"/>
              <a:t>establishing</a:t>
            </a:r>
            <a:r>
              <a:rPr lang="fr-BE" sz="800" b="1" dirty="0"/>
              <a:t> H2020</a:t>
            </a:r>
          </a:p>
          <a:p>
            <a:r>
              <a:rPr lang="fr-BE" sz="800" b="1" dirty="0"/>
              <a:t>- Council </a:t>
            </a:r>
            <a:r>
              <a:rPr lang="fr-BE" sz="800" b="1" dirty="0" err="1"/>
              <a:t>Decision</a:t>
            </a:r>
            <a:r>
              <a:rPr lang="fr-BE" sz="800" b="1" dirty="0"/>
              <a:t>  2013/743/EU </a:t>
            </a:r>
            <a:r>
              <a:rPr lang="fr-BE" sz="800" b="1" dirty="0" err="1"/>
              <a:t>specific</a:t>
            </a:r>
            <a:r>
              <a:rPr lang="fr-BE" sz="800" b="1" dirty="0"/>
              <a:t> programme</a:t>
            </a:r>
          </a:p>
          <a:p>
            <a:r>
              <a:rPr lang="fr-BE" sz="800" b="1" dirty="0"/>
              <a:t>- </a:t>
            </a:r>
            <a:r>
              <a:rPr lang="en-US" sz="800" b="1" dirty="0"/>
              <a:t>Regulation</a:t>
            </a:r>
            <a:r>
              <a:rPr lang="fr-BE" sz="800" b="1" dirty="0"/>
              <a:t> 1290/2013 </a:t>
            </a:r>
            <a:r>
              <a:rPr lang="en-US" sz="800" b="1" dirty="0"/>
              <a:t>Rules</a:t>
            </a:r>
            <a:r>
              <a:rPr lang="fr-BE" sz="800" b="1" dirty="0"/>
              <a:t> for participation</a:t>
            </a:r>
            <a:endParaRPr lang="en-GB" sz="800" b="1" dirty="0"/>
          </a:p>
        </p:txBody>
      </p:sp>
      <p:sp>
        <p:nvSpPr>
          <p:cNvPr id="9233" name="Left-Right Arrow 5"/>
          <p:cNvSpPr>
            <a:spLocks noChangeArrowheads="1"/>
          </p:cNvSpPr>
          <p:nvPr/>
        </p:nvSpPr>
        <p:spPr bwMode="auto">
          <a:xfrm flipV="1">
            <a:off x="6156176" y="1484784"/>
            <a:ext cx="302493" cy="144016"/>
          </a:xfrm>
          <a:prstGeom prst="leftRightArrow">
            <a:avLst>
              <a:gd name="adj1" fmla="val 50000"/>
              <a:gd name="adj2" fmla="val 4946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75"/>
            <a:endParaRPr lang="en-US"/>
          </a:p>
        </p:txBody>
      </p:sp>
      <p:sp>
        <p:nvSpPr>
          <p:cNvPr id="9234" name="TextBox 6"/>
          <p:cNvSpPr txBox="1">
            <a:spLocks noChangeArrowheads="1"/>
          </p:cNvSpPr>
          <p:nvPr/>
        </p:nvSpPr>
        <p:spPr bwMode="auto">
          <a:xfrm>
            <a:off x="1933575" y="5430838"/>
            <a:ext cx="5300663" cy="116955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400" dirty="0">
                <a:latin typeface="Arial" charset="0"/>
                <a:ea typeface="MS PGothic" pitchFamily="34" charset="-128"/>
              </a:rPr>
              <a:t>Horizon 2020 (2014-2020)</a:t>
            </a:r>
          </a:p>
          <a:p>
            <a:r>
              <a:rPr lang="fr-BE" sz="1400" dirty="0">
                <a:latin typeface="Arial" charset="0"/>
                <a:ea typeface="MS PGothic" pitchFamily="34" charset="-128"/>
              </a:rPr>
              <a:t>Total EU </a:t>
            </a:r>
            <a:r>
              <a:rPr lang="fr-BE" sz="1400" dirty="0" err="1">
                <a:latin typeface="Arial" charset="0"/>
                <a:ea typeface="MS PGothic" pitchFamily="34" charset="-128"/>
              </a:rPr>
              <a:t>Regulation</a:t>
            </a:r>
            <a:r>
              <a:rPr lang="fr-BE" sz="1400" dirty="0">
                <a:latin typeface="Arial" charset="0"/>
                <a:ea typeface="MS PGothic" pitchFamily="34" charset="-128"/>
              </a:rPr>
              <a:t>: </a:t>
            </a:r>
            <a:r>
              <a:rPr lang="bg-BG" sz="1400" dirty="0" smtClean="0">
                <a:latin typeface="Arial" charset="0"/>
                <a:ea typeface="MS PGothic" pitchFamily="34" charset="-128"/>
              </a:rPr>
              <a:t> </a:t>
            </a:r>
            <a:r>
              <a:rPr lang="da-DK" sz="1400" b="1" dirty="0" smtClean="0">
                <a:solidFill>
                  <a:srgbClr val="FF0000"/>
                </a:solidFill>
              </a:rPr>
              <a:t>€ </a:t>
            </a:r>
            <a:r>
              <a:rPr lang="bg-BG" sz="1400" b="1" dirty="0" smtClean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80 billion </a:t>
            </a:r>
            <a:r>
              <a:rPr lang="bg-BG" sz="1400" dirty="0" smtClean="0">
                <a:latin typeface="Arial" charset="0"/>
                <a:ea typeface="MS PGothic" pitchFamily="34" charset="-128"/>
              </a:rPr>
              <a:t>over 7 years</a:t>
            </a:r>
            <a:endParaRPr lang="fr-BE" sz="1400" b="1" dirty="0">
              <a:latin typeface="Arial" charset="0"/>
              <a:ea typeface="MS PGothic" pitchFamily="34" charset="-128"/>
            </a:endParaRPr>
          </a:p>
          <a:p>
            <a:pPr algn="ctr"/>
            <a:r>
              <a:rPr lang="fr-BE" sz="1400" dirty="0">
                <a:latin typeface="Arial" charset="0"/>
                <a:ea typeface="MS PGothic" pitchFamily="34" charset="-128"/>
              </a:rPr>
              <a:t>Total EURATOM </a:t>
            </a:r>
            <a:r>
              <a:rPr lang="bg-BG" sz="1400" dirty="0" smtClean="0">
                <a:latin typeface="Arial" charset="0"/>
                <a:ea typeface="MS PGothic" pitchFamily="34" charset="-128"/>
              </a:rPr>
              <a:t> </a:t>
            </a:r>
            <a:r>
              <a:rPr lang="fr-BE" sz="1400" dirty="0" err="1" smtClean="0">
                <a:latin typeface="Arial" charset="0"/>
                <a:ea typeface="MS PGothic" pitchFamily="34" charset="-128"/>
              </a:rPr>
              <a:t>Regulation</a:t>
            </a:r>
            <a:r>
              <a:rPr lang="fr-BE" sz="1400" dirty="0" smtClean="0">
                <a:latin typeface="Arial" charset="0"/>
                <a:ea typeface="MS PGothic" pitchFamily="34" charset="-128"/>
              </a:rPr>
              <a:t> </a:t>
            </a:r>
            <a:r>
              <a:rPr lang="fr-BE" sz="1400" dirty="0">
                <a:latin typeface="Arial" charset="0"/>
                <a:ea typeface="MS PGothic" pitchFamily="34" charset="-128"/>
              </a:rPr>
              <a:t>2014-2018: 1 603 million euro</a:t>
            </a:r>
          </a:p>
          <a:p>
            <a:pPr algn="ctr"/>
            <a:r>
              <a:rPr lang="fr-BE" sz="1400" dirty="0">
                <a:latin typeface="Arial" charset="0"/>
                <a:ea typeface="MS PGothic" pitchFamily="34" charset="-128"/>
              </a:rPr>
              <a:t>2019-2020: 770 million euro </a:t>
            </a:r>
          </a:p>
          <a:p>
            <a:pPr algn="ctr"/>
            <a:r>
              <a:rPr lang="fr-BE" sz="1400" dirty="0">
                <a:latin typeface="Arial" charset="0"/>
                <a:ea typeface="MS PGothic" pitchFamily="34" charset="-128"/>
              </a:rPr>
              <a:t>(In </a:t>
            </a:r>
            <a:r>
              <a:rPr lang="fr-BE" sz="1400" dirty="0" err="1">
                <a:latin typeface="Arial" charset="0"/>
                <a:ea typeface="MS PGothic" pitchFamily="34" charset="-128"/>
              </a:rPr>
              <a:t>current</a:t>
            </a:r>
            <a:r>
              <a:rPr lang="fr-BE" sz="1400" dirty="0">
                <a:latin typeface="Arial" charset="0"/>
                <a:ea typeface="MS PGothic" pitchFamily="34" charset="-128"/>
              </a:rPr>
              <a:t> </a:t>
            </a:r>
            <a:r>
              <a:rPr lang="fr-BE" sz="1400" dirty="0" err="1">
                <a:latin typeface="Arial" charset="0"/>
                <a:ea typeface="MS PGothic" pitchFamily="34" charset="-128"/>
              </a:rPr>
              <a:t>prices</a:t>
            </a:r>
            <a:r>
              <a:rPr lang="fr-BE" sz="1400" dirty="0">
                <a:latin typeface="Arial" charset="0"/>
                <a:ea typeface="MS PGothic" pitchFamily="34" charset="-128"/>
              </a:rPr>
              <a:t>) </a:t>
            </a:r>
            <a:endParaRPr lang="en-GB" sz="1400" dirty="0">
              <a:latin typeface="Arial" charset="0"/>
              <a:ea typeface="MS PGothic" pitchFamily="34" charset="-128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7E183-A342-45DB-9E43-A5E8790D36E7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REA</a:t>
            </a:r>
            <a:endParaRPr lang="en-GB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060825" y="6524625"/>
            <a:ext cx="1879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bg-BG" altLang="en-US" sz="1000" i="0" dirty="0" smtClean="0"/>
              <a:t>REA</a:t>
            </a:r>
            <a:endParaRPr lang="en-GB" altLang="en-US" sz="1000" i="0" dirty="0" smtClean="0"/>
          </a:p>
        </p:txBody>
      </p:sp>
      <p:sp>
        <p:nvSpPr>
          <p:cNvPr id="21507" name="Title 1"/>
          <p:cNvSpPr>
            <a:spLocks noGrp="1"/>
          </p:cNvSpPr>
          <p:nvPr>
            <p:ph type="title" idx="4294967295"/>
          </p:nvPr>
        </p:nvSpPr>
        <p:spPr>
          <a:xfrm>
            <a:off x="565150" y="1549400"/>
            <a:ext cx="8229600" cy="935038"/>
          </a:xfrm>
        </p:spPr>
        <p:txBody>
          <a:bodyPr/>
          <a:lstStyle/>
          <a:p>
            <a:pPr eaLnBrk="1" hangingPunct="1"/>
            <a:r>
              <a:rPr lang="en-GB" altLang="en-US" sz="2400" b="1" dirty="0" smtClean="0">
                <a:solidFill>
                  <a:srgbClr val="0F5494"/>
                </a:solidFill>
                <a:latin typeface="Verdana" pitchFamily="34" charset="0"/>
              </a:rPr>
              <a:t>Europe 2020 Flagship Initiatives</a:t>
            </a:r>
          </a:p>
        </p:txBody>
      </p:sp>
      <p:sp>
        <p:nvSpPr>
          <p:cNvPr id="21508" name="AutoShape 34"/>
          <p:cNvSpPr>
            <a:spLocks noChangeArrowheads="1"/>
          </p:cNvSpPr>
          <p:nvPr/>
        </p:nvSpPr>
        <p:spPr bwMode="auto">
          <a:xfrm>
            <a:off x="6384925" y="3689350"/>
            <a:ext cx="2389188" cy="2312988"/>
          </a:xfrm>
          <a:prstGeom prst="roundRect">
            <a:avLst>
              <a:gd name="adj" fmla="val 12602"/>
            </a:avLst>
          </a:prstGeom>
          <a:solidFill>
            <a:srgbClr val="8A2E5C"/>
          </a:solidFill>
          <a:ln w="9525" algn="ctr">
            <a:solidFill>
              <a:srgbClr val="99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altLang="en-US"/>
          </a:p>
        </p:txBody>
      </p:sp>
      <p:sp>
        <p:nvSpPr>
          <p:cNvPr id="21509" name="AutoShape 33"/>
          <p:cNvSpPr>
            <a:spLocks noChangeArrowheads="1"/>
          </p:cNvSpPr>
          <p:nvPr/>
        </p:nvSpPr>
        <p:spPr bwMode="auto">
          <a:xfrm>
            <a:off x="3360738" y="3636963"/>
            <a:ext cx="2579687" cy="2528887"/>
          </a:xfrm>
          <a:prstGeom prst="roundRect">
            <a:avLst>
              <a:gd name="adj" fmla="val 12602"/>
            </a:avLst>
          </a:prstGeom>
          <a:solidFill>
            <a:srgbClr val="33893D"/>
          </a:solidFill>
          <a:ln w="9525" algn="ctr">
            <a:solidFill>
              <a:srgbClr val="41AD4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altLang="en-US"/>
          </a:p>
        </p:txBody>
      </p:sp>
      <p:sp>
        <p:nvSpPr>
          <p:cNvPr id="21510" name="AutoShape 32"/>
          <p:cNvSpPr>
            <a:spLocks noChangeArrowheads="1"/>
          </p:cNvSpPr>
          <p:nvPr/>
        </p:nvSpPr>
        <p:spPr bwMode="auto">
          <a:xfrm>
            <a:off x="504825" y="3611563"/>
            <a:ext cx="2578100" cy="2711450"/>
          </a:xfrm>
          <a:prstGeom prst="roundRect">
            <a:avLst>
              <a:gd name="adj" fmla="val 12602"/>
            </a:avLst>
          </a:prstGeom>
          <a:solidFill>
            <a:srgbClr val="0A3CAA"/>
          </a:solidFill>
          <a:ln w="9525" algn="ctr">
            <a:solidFill>
              <a:srgbClr val="0A3CA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altLang="en-US"/>
          </a:p>
        </p:txBody>
      </p:sp>
      <p:sp>
        <p:nvSpPr>
          <p:cNvPr id="21511" name="Freeform 10"/>
          <p:cNvSpPr>
            <a:spLocks noChangeArrowheads="1"/>
          </p:cNvSpPr>
          <p:nvPr/>
        </p:nvSpPr>
        <p:spPr bwMode="auto">
          <a:xfrm>
            <a:off x="3287713" y="3455988"/>
            <a:ext cx="2749550" cy="3568700"/>
          </a:xfrm>
          <a:custGeom>
            <a:avLst/>
            <a:gdLst>
              <a:gd name="T0" fmla="*/ 0 w 1465468"/>
              <a:gd name="T1" fmla="*/ 0 h 3169919"/>
              <a:gd name="T2" fmla="*/ 2147483647 w 1465468"/>
              <a:gd name="T3" fmla="*/ 0 h 3169919"/>
              <a:gd name="T4" fmla="*/ 2147483647 w 1465468"/>
              <a:gd name="T5" fmla="*/ 48440451 h 3169919"/>
              <a:gd name="T6" fmla="*/ 0 w 1465468"/>
              <a:gd name="T7" fmla="*/ 48440451 h 3169919"/>
              <a:gd name="T8" fmla="*/ 0 w 1465468"/>
              <a:gd name="T9" fmla="*/ 0 h 31699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5468"/>
              <a:gd name="T16" fmla="*/ 0 h 3169919"/>
              <a:gd name="T17" fmla="*/ 1465468 w 1465468"/>
              <a:gd name="T18" fmla="*/ 3169919 h 31699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5468" h="3169919">
                <a:moveTo>
                  <a:pt x="0" y="0"/>
                </a:moveTo>
                <a:lnTo>
                  <a:pt x="1465468" y="0"/>
                </a:lnTo>
                <a:lnTo>
                  <a:pt x="1465468" y="3169919"/>
                </a:lnTo>
                <a:lnTo>
                  <a:pt x="0" y="3169919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noFill/>
            <a:miter lim="800000"/>
            <a:headEnd/>
            <a:tailEnd/>
          </a:ln>
        </p:spPr>
        <p:txBody>
          <a:bodyPr lIns="149352" tIns="259475" rIns="149352" bIns="149352"/>
          <a:lstStyle/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endParaRPr lang="en-GB" altLang="en-US" sz="800" dirty="0">
              <a:solidFill>
                <a:srgbClr val="FFFFFF"/>
              </a:solidFill>
              <a:latin typeface="Calibri" pitchFamily="34" charset="0"/>
            </a:endParaRPr>
          </a:p>
          <a:p>
            <a:pPr marL="171450" lvl="1" indent="-171450" defTabSz="711200">
              <a:spcBef>
                <a:spcPct val="30000"/>
              </a:spcBef>
              <a:buFontTx/>
              <a:buChar char="•"/>
            </a:pPr>
            <a:r>
              <a:rPr lang="en-GB" altLang="en-US" sz="1600" dirty="0">
                <a:solidFill>
                  <a:srgbClr val="FFFFFF"/>
                </a:solidFill>
                <a:latin typeface="Calibri" pitchFamily="34" charset="0"/>
              </a:rPr>
              <a:t>Promote researchers mobility across sectors, countries and disciplines</a:t>
            </a:r>
          </a:p>
          <a:p>
            <a:pPr marL="171450" lvl="1" indent="-171450" defTabSz="711200">
              <a:spcBef>
                <a:spcPct val="30000"/>
              </a:spcBef>
              <a:buFontTx/>
              <a:buChar char="•"/>
            </a:pPr>
            <a:r>
              <a:rPr lang="en-GB" altLang="en-US" sz="1600" dirty="0">
                <a:solidFill>
                  <a:srgbClr val="FFFFFF"/>
                </a:solidFill>
                <a:latin typeface="Calibri" pitchFamily="34" charset="0"/>
              </a:rPr>
              <a:t>Attractiveness of European universities</a:t>
            </a:r>
          </a:p>
          <a:p>
            <a:pPr marL="171450" lvl="1" indent="-171450" defTabSz="711200">
              <a:spcBef>
                <a:spcPct val="30000"/>
              </a:spcBef>
              <a:buFontTx/>
              <a:buChar char="•"/>
            </a:pPr>
            <a:r>
              <a:rPr lang="en-GB" altLang="en-US" sz="1600" dirty="0">
                <a:solidFill>
                  <a:srgbClr val="FFFFFF"/>
                </a:solidFill>
                <a:latin typeface="Calibri" pitchFamily="34" charset="0"/>
              </a:rPr>
              <a:t>Stronger links between education,  research and innovation</a:t>
            </a:r>
          </a:p>
        </p:txBody>
      </p:sp>
      <p:pic>
        <p:nvPicPr>
          <p:cNvPr id="21512" name="Picture 18" descr="YoM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8175" y="2484438"/>
            <a:ext cx="1347788" cy="1323975"/>
          </a:xfrm>
          <a:prstGeom prst="rect">
            <a:avLst/>
          </a:prstGeom>
          <a:noFill/>
          <a:ln w="12700">
            <a:solidFill>
              <a:srgbClr val="33893D"/>
            </a:solidFill>
            <a:miter lim="800000"/>
            <a:headEnd/>
            <a:tailEnd/>
          </a:ln>
        </p:spPr>
      </p:pic>
      <p:sp>
        <p:nvSpPr>
          <p:cNvPr id="21513" name="Freeform 6"/>
          <p:cNvSpPr>
            <a:spLocks noChangeArrowheads="1"/>
          </p:cNvSpPr>
          <p:nvPr/>
        </p:nvSpPr>
        <p:spPr bwMode="auto">
          <a:xfrm>
            <a:off x="1619250" y="2701925"/>
            <a:ext cx="1606550" cy="582613"/>
          </a:xfrm>
          <a:custGeom>
            <a:avLst/>
            <a:gdLst>
              <a:gd name="T0" fmla="*/ 0 w 3169919"/>
              <a:gd name="T1" fmla="*/ 0 h 294208"/>
              <a:gd name="T2" fmla="*/ 2 w 3169919"/>
              <a:gd name="T3" fmla="*/ 0 h 294208"/>
              <a:gd name="T4" fmla="*/ 2 w 3169919"/>
              <a:gd name="T5" fmla="*/ 2147483647 h 294208"/>
              <a:gd name="T6" fmla="*/ 0 w 3169919"/>
              <a:gd name="T7" fmla="*/ 2147483647 h 294208"/>
              <a:gd name="T8" fmla="*/ 0 w 3169919"/>
              <a:gd name="T9" fmla="*/ 0 h 294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69919"/>
              <a:gd name="T16" fmla="*/ 0 h 294208"/>
              <a:gd name="T17" fmla="*/ 3169919 w 3169919"/>
              <a:gd name="T18" fmla="*/ 294208 h 294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69919" h="294208">
                <a:moveTo>
                  <a:pt x="0" y="0"/>
                </a:moveTo>
                <a:lnTo>
                  <a:pt x="3169919" y="0"/>
                </a:lnTo>
                <a:lnTo>
                  <a:pt x="3169919" y="294208"/>
                </a:lnTo>
                <a:lnTo>
                  <a:pt x="0" y="294208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-1" tIns="0" rIns="259475" bIns="-1"/>
          <a:lstStyle/>
          <a:p>
            <a:pPr defTabSz="711200">
              <a:lnSpc>
                <a:spcPct val="90000"/>
              </a:lnSpc>
              <a:spcAft>
                <a:spcPct val="35000"/>
              </a:spcAft>
            </a:pPr>
            <a:r>
              <a:rPr lang="en-GB" altLang="en-US" sz="2000" b="1">
                <a:solidFill>
                  <a:srgbClr val="0A3CAA"/>
                </a:solidFill>
                <a:latin typeface="Century Gothic" pitchFamily="34" charset="0"/>
              </a:rPr>
              <a:t>Innovation Union</a:t>
            </a:r>
          </a:p>
        </p:txBody>
      </p:sp>
      <p:sp>
        <p:nvSpPr>
          <p:cNvPr id="21514" name="Freeform 7"/>
          <p:cNvSpPr>
            <a:spLocks noChangeArrowheads="1"/>
          </p:cNvSpPr>
          <p:nvPr/>
        </p:nvSpPr>
        <p:spPr bwMode="auto">
          <a:xfrm>
            <a:off x="427038" y="3429000"/>
            <a:ext cx="2770187" cy="3600450"/>
          </a:xfrm>
          <a:custGeom>
            <a:avLst/>
            <a:gdLst>
              <a:gd name="T0" fmla="*/ 0 w 1465468"/>
              <a:gd name="T1" fmla="*/ 0 h 3169919"/>
              <a:gd name="T2" fmla="*/ 2147483647 w 1465468"/>
              <a:gd name="T3" fmla="*/ 0 h 3169919"/>
              <a:gd name="T4" fmla="*/ 2147483647 w 1465468"/>
              <a:gd name="T5" fmla="*/ 58343163 h 3169919"/>
              <a:gd name="T6" fmla="*/ 0 w 1465468"/>
              <a:gd name="T7" fmla="*/ 58343163 h 3169919"/>
              <a:gd name="T8" fmla="*/ 0 w 1465468"/>
              <a:gd name="T9" fmla="*/ 0 h 31699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5468"/>
              <a:gd name="T16" fmla="*/ 0 h 3169919"/>
              <a:gd name="T17" fmla="*/ 1465468 w 1465468"/>
              <a:gd name="T18" fmla="*/ 3169919 h 31699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5468" h="3169919">
                <a:moveTo>
                  <a:pt x="0" y="0"/>
                </a:moveTo>
                <a:lnTo>
                  <a:pt x="1465468" y="0"/>
                </a:lnTo>
                <a:lnTo>
                  <a:pt x="1465468" y="3169919"/>
                </a:lnTo>
                <a:lnTo>
                  <a:pt x="0" y="3169919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noFill/>
            <a:miter lim="800000"/>
            <a:headEnd/>
            <a:tailEnd/>
          </a:ln>
        </p:spPr>
        <p:txBody>
          <a:bodyPr lIns="149352" tIns="259475" rIns="149352" bIns="149352"/>
          <a:lstStyle/>
          <a:p>
            <a:pPr marL="171450" lvl="1" indent="-171450" defTabSz="711200">
              <a:spcBef>
                <a:spcPct val="40000"/>
              </a:spcBef>
              <a:buFontTx/>
              <a:buChar char="•"/>
            </a:pPr>
            <a:endParaRPr lang="en-GB" altLang="en-US" sz="800">
              <a:solidFill>
                <a:srgbClr val="FFFFFF"/>
              </a:solidFill>
              <a:latin typeface="Calibri" pitchFamily="34" charset="0"/>
            </a:endParaRPr>
          </a:p>
          <a:p>
            <a:pPr marL="171450" lvl="1" indent="-171450" defTabSz="711200">
              <a:spcBef>
                <a:spcPct val="40000"/>
              </a:spcBef>
              <a:buFontTx/>
              <a:buChar char="•"/>
            </a:pPr>
            <a:r>
              <a:rPr lang="en-GB" altLang="en-US" sz="1600">
                <a:solidFill>
                  <a:srgbClr val="FFFFFF"/>
                </a:solidFill>
                <a:latin typeface="Calibri" pitchFamily="34" charset="0"/>
              </a:rPr>
              <a:t>1 million more researchers</a:t>
            </a:r>
          </a:p>
          <a:p>
            <a:pPr marL="171450" lvl="1" indent="-171450" defTabSz="711200">
              <a:spcBef>
                <a:spcPct val="40000"/>
              </a:spcBef>
              <a:buFontTx/>
              <a:buChar char="•"/>
            </a:pPr>
            <a:r>
              <a:rPr lang="en-GB" altLang="en-US" sz="1600">
                <a:solidFill>
                  <a:srgbClr val="FFFFFF"/>
                </a:solidFill>
                <a:latin typeface="Calibri" pitchFamily="34" charset="0"/>
              </a:rPr>
              <a:t>Attract and train young people to become researchers</a:t>
            </a:r>
          </a:p>
          <a:p>
            <a:pPr marL="171450" lvl="1" indent="-171450" defTabSz="711200">
              <a:spcBef>
                <a:spcPct val="40000"/>
              </a:spcBef>
              <a:buFontTx/>
              <a:buChar char="•"/>
            </a:pPr>
            <a:r>
              <a:rPr lang="en-GB" altLang="en-US" sz="1600">
                <a:solidFill>
                  <a:srgbClr val="FFFFFF"/>
                </a:solidFill>
                <a:latin typeface="Calibri" pitchFamily="34" charset="0"/>
              </a:rPr>
              <a:t>Improve quality of doctoral training</a:t>
            </a:r>
          </a:p>
          <a:p>
            <a:pPr marL="171450" lvl="1" indent="-171450" defTabSz="711200">
              <a:spcBef>
                <a:spcPct val="40000"/>
              </a:spcBef>
              <a:buFontTx/>
              <a:buChar char="•"/>
            </a:pPr>
            <a:r>
              <a:rPr lang="en-GB" altLang="en-US" sz="1600">
                <a:solidFill>
                  <a:srgbClr val="FFFFFF"/>
                </a:solidFill>
                <a:latin typeface="Calibri" pitchFamily="34" charset="0"/>
              </a:rPr>
              <a:t>Involve businesses in doctoral training</a:t>
            </a:r>
          </a:p>
        </p:txBody>
      </p:sp>
      <p:pic>
        <p:nvPicPr>
          <p:cNvPr id="21515" name="Picture 19" descr="IU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225" y="2484438"/>
            <a:ext cx="1312863" cy="1319212"/>
          </a:xfrm>
          <a:prstGeom prst="rect">
            <a:avLst/>
          </a:prstGeom>
          <a:noFill/>
          <a:ln w="9525">
            <a:solidFill>
              <a:srgbClr val="0A3CAA"/>
            </a:solidFill>
            <a:miter lim="800000"/>
            <a:headEnd/>
            <a:tailEnd/>
          </a:ln>
        </p:spPr>
      </p:pic>
      <p:sp>
        <p:nvSpPr>
          <p:cNvPr id="21516" name="Freeform 13"/>
          <p:cNvSpPr>
            <a:spLocks noChangeArrowheads="1"/>
          </p:cNvSpPr>
          <p:nvPr/>
        </p:nvSpPr>
        <p:spPr bwMode="auto">
          <a:xfrm>
            <a:off x="6326188" y="3424238"/>
            <a:ext cx="2349500" cy="2525712"/>
          </a:xfrm>
          <a:custGeom>
            <a:avLst/>
            <a:gdLst>
              <a:gd name="T0" fmla="*/ 0 w 1465468"/>
              <a:gd name="T1" fmla="*/ 0 h 3169919"/>
              <a:gd name="T2" fmla="*/ 2147483647 w 1465468"/>
              <a:gd name="T3" fmla="*/ 0 h 3169919"/>
              <a:gd name="T4" fmla="*/ 2147483647 w 1465468"/>
              <a:gd name="T5" fmla="*/ 61240 h 3169919"/>
              <a:gd name="T6" fmla="*/ 0 w 1465468"/>
              <a:gd name="T7" fmla="*/ 61240 h 3169919"/>
              <a:gd name="T8" fmla="*/ 0 w 1465468"/>
              <a:gd name="T9" fmla="*/ 0 h 31699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5468"/>
              <a:gd name="T16" fmla="*/ 0 h 3169919"/>
              <a:gd name="T17" fmla="*/ 1465468 w 1465468"/>
              <a:gd name="T18" fmla="*/ 3169919 h 31699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5468" h="3169919">
                <a:moveTo>
                  <a:pt x="0" y="0"/>
                </a:moveTo>
                <a:lnTo>
                  <a:pt x="1465468" y="0"/>
                </a:lnTo>
                <a:lnTo>
                  <a:pt x="1465468" y="3169919"/>
                </a:lnTo>
                <a:lnTo>
                  <a:pt x="0" y="3169919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noFill/>
            <a:miter lim="800000"/>
            <a:headEnd/>
            <a:tailEnd/>
          </a:ln>
        </p:spPr>
        <p:txBody>
          <a:bodyPr lIns="149352" tIns="259475" rIns="149352" bIns="149352"/>
          <a:lstStyle/>
          <a:p>
            <a:pPr marL="171450" lvl="1" indent="-171450" defTabSz="711200">
              <a:spcBef>
                <a:spcPct val="40000"/>
              </a:spcBef>
              <a:buFontTx/>
              <a:buChar char="•"/>
            </a:pPr>
            <a:endParaRPr lang="en-GB" altLang="en-US" sz="800">
              <a:solidFill>
                <a:srgbClr val="FFFFFF"/>
              </a:solidFill>
              <a:latin typeface="Calibri" pitchFamily="34" charset="0"/>
            </a:endParaRPr>
          </a:p>
          <a:p>
            <a:pPr marL="171450" lvl="1" indent="-171450" defTabSz="711200">
              <a:spcBef>
                <a:spcPct val="40000"/>
              </a:spcBef>
              <a:buFontTx/>
              <a:buChar char="•"/>
            </a:pPr>
            <a:r>
              <a:rPr lang="en-GB" altLang="en-US" sz="1600">
                <a:solidFill>
                  <a:srgbClr val="FFFFFF"/>
                </a:solidFill>
                <a:latin typeface="Calibri" pitchFamily="34" charset="0"/>
              </a:rPr>
              <a:t>Equip researchers with relevant skills that will match both public and private sector needs</a:t>
            </a:r>
          </a:p>
          <a:p>
            <a:pPr marL="171450" lvl="1" indent="-171450" defTabSz="711200">
              <a:spcBef>
                <a:spcPct val="40000"/>
              </a:spcBef>
              <a:buFontTx/>
              <a:buChar char="•"/>
            </a:pPr>
            <a:r>
              <a:rPr lang="en-GB" altLang="en-US" sz="1600">
                <a:solidFill>
                  <a:srgbClr val="FFFFFF"/>
                </a:solidFill>
                <a:latin typeface="Calibri" pitchFamily="34" charset="0"/>
              </a:rPr>
              <a:t>Improve career prospects of doctoral candidates</a:t>
            </a:r>
          </a:p>
        </p:txBody>
      </p:sp>
      <p:pic>
        <p:nvPicPr>
          <p:cNvPr id="21517" name="Picture 20" descr="NSNJ.jpg"/>
          <p:cNvPicPr>
            <a:picLocks noChangeAspect="1"/>
          </p:cNvPicPr>
          <p:nvPr/>
        </p:nvPicPr>
        <p:blipFill>
          <a:blip r:embed="rId5" cstate="print"/>
          <a:srcRect l="8658" r="8658"/>
          <a:stretch>
            <a:fillRect/>
          </a:stretch>
        </p:blipFill>
        <p:spPr bwMode="auto">
          <a:xfrm>
            <a:off x="6178550" y="2484438"/>
            <a:ext cx="1371600" cy="1322387"/>
          </a:xfrm>
          <a:prstGeom prst="rect">
            <a:avLst/>
          </a:prstGeom>
          <a:noFill/>
          <a:ln w="12700">
            <a:solidFill>
              <a:srgbClr val="8A2E5C"/>
            </a:solidFill>
            <a:miter lim="800000"/>
            <a:headEnd/>
            <a:tailEnd/>
          </a:ln>
        </p:spPr>
      </p:pic>
      <p:sp>
        <p:nvSpPr>
          <p:cNvPr id="21518" name="Freeform 6"/>
          <p:cNvSpPr>
            <a:spLocks noChangeArrowheads="1"/>
          </p:cNvSpPr>
          <p:nvPr/>
        </p:nvSpPr>
        <p:spPr bwMode="auto">
          <a:xfrm>
            <a:off x="4500563" y="2565400"/>
            <a:ext cx="1381125" cy="831850"/>
          </a:xfrm>
          <a:custGeom>
            <a:avLst/>
            <a:gdLst>
              <a:gd name="T0" fmla="*/ 0 w 3169919"/>
              <a:gd name="T1" fmla="*/ 0 h 294208"/>
              <a:gd name="T2" fmla="*/ 0 w 3169919"/>
              <a:gd name="T3" fmla="*/ 0 h 294208"/>
              <a:gd name="T4" fmla="*/ 0 w 3169919"/>
              <a:gd name="T5" fmla="*/ 2147483647 h 294208"/>
              <a:gd name="T6" fmla="*/ 0 w 3169919"/>
              <a:gd name="T7" fmla="*/ 2147483647 h 294208"/>
              <a:gd name="T8" fmla="*/ 0 w 3169919"/>
              <a:gd name="T9" fmla="*/ 0 h 294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69919"/>
              <a:gd name="T16" fmla="*/ 0 h 294208"/>
              <a:gd name="T17" fmla="*/ 3169919 w 3169919"/>
              <a:gd name="T18" fmla="*/ 294208 h 294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69919" h="294208">
                <a:moveTo>
                  <a:pt x="0" y="0"/>
                </a:moveTo>
                <a:lnTo>
                  <a:pt x="3169919" y="0"/>
                </a:lnTo>
                <a:lnTo>
                  <a:pt x="3169919" y="294208"/>
                </a:lnTo>
                <a:lnTo>
                  <a:pt x="0" y="294208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-1" tIns="0" rIns="259475" bIns="-1"/>
          <a:lstStyle/>
          <a:p>
            <a:pPr defTabSz="711200">
              <a:lnSpc>
                <a:spcPct val="90000"/>
              </a:lnSpc>
              <a:spcAft>
                <a:spcPct val="35000"/>
              </a:spcAft>
            </a:pPr>
            <a:r>
              <a:rPr lang="en-GB" altLang="en-US" sz="2000" b="1">
                <a:solidFill>
                  <a:srgbClr val="33893D"/>
                </a:solidFill>
                <a:latin typeface="Century Gothic" pitchFamily="34" charset="0"/>
              </a:rPr>
              <a:t>Youth On the Move</a:t>
            </a:r>
          </a:p>
        </p:txBody>
      </p:sp>
      <p:sp>
        <p:nvSpPr>
          <p:cNvPr id="21519" name="Freeform 6"/>
          <p:cNvSpPr>
            <a:spLocks noChangeArrowheads="1"/>
          </p:cNvSpPr>
          <p:nvPr/>
        </p:nvSpPr>
        <p:spPr bwMode="auto">
          <a:xfrm>
            <a:off x="7524750" y="2565400"/>
            <a:ext cx="1541463" cy="1079500"/>
          </a:xfrm>
          <a:custGeom>
            <a:avLst/>
            <a:gdLst>
              <a:gd name="T0" fmla="*/ 0 w 3169919"/>
              <a:gd name="T1" fmla="*/ 0 h 294208"/>
              <a:gd name="T2" fmla="*/ 1 w 3169919"/>
              <a:gd name="T3" fmla="*/ 0 h 294208"/>
              <a:gd name="T4" fmla="*/ 1 w 3169919"/>
              <a:gd name="T5" fmla="*/ 2147483647 h 294208"/>
              <a:gd name="T6" fmla="*/ 0 w 3169919"/>
              <a:gd name="T7" fmla="*/ 2147483647 h 294208"/>
              <a:gd name="T8" fmla="*/ 0 w 3169919"/>
              <a:gd name="T9" fmla="*/ 0 h 294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69919"/>
              <a:gd name="T16" fmla="*/ 0 h 294208"/>
              <a:gd name="T17" fmla="*/ 3169919 w 3169919"/>
              <a:gd name="T18" fmla="*/ 294208 h 294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69919" h="294208">
                <a:moveTo>
                  <a:pt x="0" y="0"/>
                </a:moveTo>
                <a:lnTo>
                  <a:pt x="3169919" y="0"/>
                </a:lnTo>
                <a:lnTo>
                  <a:pt x="3169919" y="294208"/>
                </a:lnTo>
                <a:lnTo>
                  <a:pt x="0" y="294208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-1" tIns="0" rIns="259475" bIns="-1"/>
          <a:lstStyle/>
          <a:p>
            <a:pPr defTabSz="711200">
              <a:lnSpc>
                <a:spcPct val="90000"/>
              </a:lnSpc>
              <a:spcAft>
                <a:spcPct val="35000"/>
              </a:spcAft>
            </a:pPr>
            <a:r>
              <a:rPr lang="en-GB" altLang="en-US" sz="2000" b="1">
                <a:solidFill>
                  <a:srgbClr val="8A2E5C"/>
                </a:solidFill>
                <a:latin typeface="Century Gothic" pitchFamily="34" charset="0"/>
              </a:rPr>
              <a:t>Agenda for New Skills and Jobs</a:t>
            </a:r>
          </a:p>
        </p:txBody>
      </p:sp>
      <p:sp>
        <p:nvSpPr>
          <p:cNvPr id="21520" name="Title 1"/>
          <p:cNvSpPr txBox="1">
            <a:spLocks/>
          </p:cNvSpPr>
          <p:nvPr/>
        </p:nvSpPr>
        <p:spPr bwMode="auto">
          <a:xfrm>
            <a:off x="0" y="260350"/>
            <a:ext cx="89138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fr-BE" altLang="en-US" sz="2800" b="1" dirty="0" smtClean="0">
                <a:solidFill>
                  <a:srgbClr val="F7C943"/>
                </a:solidFill>
                <a:cs typeface="Tahoma" pitchFamily="34" charset="0"/>
              </a:rPr>
              <a:t>M</a:t>
            </a:r>
            <a:r>
              <a:rPr lang="bg-BG" altLang="en-US" sz="2800" b="1" dirty="0" smtClean="0">
                <a:solidFill>
                  <a:srgbClr val="F7C943"/>
                </a:solidFill>
                <a:cs typeface="Tahoma" pitchFamily="34" charset="0"/>
              </a:rPr>
              <a:t>S</a:t>
            </a:r>
            <a:r>
              <a:rPr lang="fr-BE" altLang="en-US" sz="2800" b="1" dirty="0" smtClean="0">
                <a:solidFill>
                  <a:srgbClr val="F7C943"/>
                </a:solidFill>
                <a:cs typeface="Tahoma" pitchFamily="34" charset="0"/>
              </a:rPr>
              <a:t>CA</a:t>
            </a:r>
            <a:r>
              <a:rPr lang="bg-BG" altLang="en-US" sz="2800" b="1" dirty="0" smtClean="0">
                <a:solidFill>
                  <a:srgbClr val="F7C943"/>
                </a:solidFill>
                <a:cs typeface="Tahoma" pitchFamily="34" charset="0"/>
              </a:rPr>
              <a:t>s</a:t>
            </a:r>
            <a:r>
              <a:rPr lang="fr-BE" altLang="en-US" sz="2800" b="1" dirty="0" smtClean="0">
                <a:solidFill>
                  <a:srgbClr val="F7C943"/>
                </a:solidFill>
                <a:cs typeface="Tahoma" pitchFamily="34" charset="0"/>
              </a:rPr>
              <a:t> </a:t>
            </a:r>
            <a:r>
              <a:rPr lang="fr-BE" altLang="en-US" sz="2800" b="1" dirty="0">
                <a:solidFill>
                  <a:srgbClr val="F7C943"/>
                </a:solidFill>
                <a:cs typeface="Tahoma" pitchFamily="34" charset="0"/>
              </a:rPr>
              <a:t>&amp;</a:t>
            </a:r>
          </a:p>
          <a:p>
            <a:pPr algn="l" eaLnBrk="1" hangingPunct="1"/>
            <a:r>
              <a:rPr lang="fr-BE" altLang="en-US" sz="2800" b="1" dirty="0">
                <a:solidFill>
                  <a:srgbClr val="F7C943"/>
                </a:solidFill>
                <a:cs typeface="Tahoma" pitchFamily="34" charset="0"/>
              </a:rPr>
              <a:t>EU2020 </a:t>
            </a:r>
            <a:r>
              <a:rPr lang="fr-BE" altLang="en-US" sz="2800" b="1" dirty="0" err="1">
                <a:solidFill>
                  <a:srgbClr val="F7C943"/>
                </a:solidFill>
                <a:cs typeface="Tahoma" pitchFamily="34" charset="0"/>
              </a:rPr>
              <a:t>Strategy</a:t>
            </a:r>
            <a:endParaRPr lang="en-GB" altLang="en-US" sz="2800" b="1" dirty="0">
              <a:solidFill>
                <a:srgbClr val="F7C943"/>
              </a:solidFill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51519" y="260648"/>
            <a:ext cx="36004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en-GB" sz="28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MSCA</a:t>
            </a:r>
            <a:r>
              <a:rPr lang="bg-BG" sz="28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GB" sz="28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– Key Features</a:t>
            </a:r>
            <a:endParaRPr lang="en-GB" b="1" dirty="0" smtClean="0">
              <a:solidFill>
                <a:srgbClr val="FFC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424614" cy="5040560"/>
          </a:xfrm>
        </p:spPr>
        <p:txBody>
          <a:bodyPr/>
          <a:lstStyle/>
          <a:p>
            <a:pPr algn="ctr" eaLnBrk="1" hangingPunct="1">
              <a:defRPr/>
            </a:pPr>
            <a:endParaRPr lang="bg-BG" sz="2800" dirty="0" smtClean="0"/>
          </a:p>
          <a:p>
            <a:pPr marL="347662">
              <a:spcAft>
                <a:spcPts val="1425"/>
              </a:spcAft>
              <a:buSzPct val="110000"/>
              <a:defRPr/>
            </a:pPr>
            <a:endParaRPr lang="bg-BG" sz="1600" dirty="0" smtClean="0">
              <a:solidFill>
                <a:srgbClr val="AA447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7662">
              <a:spcAft>
                <a:spcPts val="1425"/>
              </a:spcAft>
              <a:buSzPct val="110000"/>
              <a:buFont typeface="Arial" pitchFamily="34" charset="0"/>
              <a:buChar char="•"/>
              <a:defRPr/>
            </a:pPr>
            <a:endParaRPr lang="en-GB" sz="1200" dirty="0" smtClean="0">
              <a:solidFill>
                <a:srgbClr val="AA447E"/>
              </a:solidFill>
            </a:endParaRPr>
          </a:p>
          <a:p>
            <a:pPr eaLnBrk="1" hangingPunct="1">
              <a:defRPr/>
            </a:pPr>
            <a:endParaRPr lang="en-GB" sz="1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79512" y="2204864"/>
            <a:ext cx="88569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eaLnBrk="1" hangingPunct="1">
              <a:buClr>
                <a:srgbClr val="800080"/>
              </a:buClr>
              <a:buSzPct val="130000"/>
              <a:buFont typeface="Wingdings" pitchFamily="2" charset="2"/>
              <a:buChar char="ü"/>
            </a:pPr>
            <a:r>
              <a:rPr lang="en-GB" sz="2200" kern="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Broad definition of industry involvement: participation of businesses (including SMEs) and other socio-economic </a:t>
            </a:r>
            <a:r>
              <a:rPr lang="en-GB" sz="2200" kern="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actors</a:t>
            </a:r>
          </a:p>
          <a:p>
            <a:pPr algn="l" eaLnBrk="1" hangingPunct="1">
              <a:buClr>
                <a:srgbClr val="800080"/>
              </a:buClr>
              <a:buSzPct val="130000"/>
            </a:pPr>
            <a:endParaRPr lang="en-GB" sz="2200" kern="0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l" eaLnBrk="1" hangingPunct="1">
              <a:buClr>
                <a:srgbClr val="800080"/>
              </a:buClr>
              <a:buSzPct val="130000"/>
              <a:buFont typeface="Wingdings" pitchFamily="2" charset="2"/>
              <a:buChar char="ü"/>
            </a:pPr>
            <a:r>
              <a:rPr lang="en-GB" sz="2200" kern="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Internal H2020 synergies with other part of Excellent Science, societal challenges, industrial technologies, EIT, Erasmus for All,  Cohesion </a:t>
            </a:r>
            <a:r>
              <a:rPr lang="en-GB" sz="2200" kern="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Policy</a:t>
            </a:r>
          </a:p>
          <a:p>
            <a:pPr algn="l" eaLnBrk="1" hangingPunct="1">
              <a:buClr>
                <a:srgbClr val="800080"/>
              </a:buClr>
              <a:buSzPct val="130000"/>
            </a:pPr>
            <a:endParaRPr lang="bg-BG" sz="2200" kern="0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l" eaLnBrk="1" hangingPunct="1">
              <a:buClr>
                <a:srgbClr val="800080"/>
              </a:buClr>
              <a:buSzPct val="130000"/>
              <a:buFont typeface="Wingdings" pitchFamily="2" charset="2"/>
              <a:buChar char="ü"/>
            </a:pPr>
            <a:r>
              <a:rPr lang="en-GB" sz="2200" kern="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Excellent employment and working condition</a:t>
            </a:r>
            <a:r>
              <a:rPr lang="bg-BG" sz="2200" kern="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fr-BE" sz="2200" kern="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eaLnBrk="1" hangingPunct="1">
              <a:buClr>
                <a:srgbClr val="800080"/>
              </a:buClr>
              <a:buSzPct val="130000"/>
            </a:pPr>
            <a:endParaRPr lang="en-GB" sz="2200" kern="0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l" eaLnBrk="1" hangingPunct="1">
              <a:buClr>
                <a:srgbClr val="800080"/>
              </a:buClr>
              <a:buSzPct val="130000"/>
              <a:buFont typeface="Wingdings" pitchFamily="2" charset="2"/>
              <a:buChar char="ü"/>
            </a:pPr>
            <a:r>
              <a:rPr lang="en-GB" sz="2200" kern="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Gender balance and equal </a:t>
            </a:r>
            <a:r>
              <a:rPr lang="en-GB" sz="2200" kern="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opportunities</a:t>
            </a:r>
          </a:p>
          <a:p>
            <a:pPr algn="l" eaLnBrk="1" hangingPunct="1">
              <a:buClr>
                <a:srgbClr val="800080"/>
              </a:buClr>
              <a:buSzPct val="130000"/>
            </a:pPr>
            <a:endParaRPr lang="en-GB" sz="2200" kern="0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l" eaLnBrk="1" hangingPunct="1">
              <a:buClr>
                <a:srgbClr val="800080"/>
              </a:buClr>
              <a:buSzPct val="130000"/>
              <a:buFont typeface="Wingdings" pitchFamily="2" charset="2"/>
              <a:buChar char="ü"/>
            </a:pPr>
            <a:r>
              <a:rPr lang="en-GB" sz="2200" kern="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Outreach activities and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19151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-100135" y="1868219"/>
            <a:ext cx="2808312" cy="720080"/>
          </a:xfrm>
          <a:prstGeom prst="rightArrow">
            <a:avLst>
              <a:gd name="adj1" fmla="val 53307"/>
              <a:gd name="adj2" fmla="val 67637"/>
            </a:avLst>
          </a:prstGeom>
          <a:solidFill>
            <a:srgbClr val="C6D9F1"/>
          </a:solidFill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12700" h="12700"/>
            </a:sp3d>
          </a:bodyPr>
          <a:lstStyle/>
          <a:p>
            <a:pPr algn="ctr"/>
            <a:r>
              <a:rPr lang="en-US" sz="1600" b="1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Bottom-up approach</a:t>
            </a:r>
            <a:endParaRPr lang="en-GB" sz="1600" b="1" dirty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958107" y="1799261"/>
            <a:ext cx="5654725" cy="85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defTabSz="449263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00000"/>
              <a:buNone/>
            </a:pPr>
            <a:r>
              <a:rPr lang="en-GB" sz="1800" b="0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Includes </a:t>
            </a:r>
            <a:r>
              <a:rPr lang="en-GB" sz="1800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domains of research and innovation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-104301" y="3068960"/>
            <a:ext cx="2808312" cy="720080"/>
          </a:xfrm>
          <a:prstGeom prst="rightArrow">
            <a:avLst>
              <a:gd name="adj1" fmla="val 53307"/>
              <a:gd name="adj2" fmla="val 67637"/>
            </a:avLst>
          </a:prstGeom>
          <a:solidFill>
            <a:srgbClr val="FFFFBD"/>
          </a:solidFill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12700" h="12700"/>
            </a:sp3d>
          </a:bodyPr>
          <a:lstStyle/>
          <a:p>
            <a:pPr algn="ctr"/>
            <a:r>
              <a:rPr lang="en-US" sz="1600" b="1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Openness</a:t>
            </a:r>
            <a:endParaRPr lang="en-GB" sz="1600" b="1" dirty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958108" y="3068960"/>
            <a:ext cx="5800005" cy="71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defTabSz="449263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00000"/>
              <a:buNone/>
            </a:pPr>
            <a:r>
              <a:rPr lang="en-US" sz="1800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nationality restriction</a:t>
            </a:r>
            <a:r>
              <a:rPr lang="en-US" sz="1800" b="0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open to researchers </a:t>
            </a:r>
            <a:br>
              <a:rPr lang="en-US" sz="1800" b="0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0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all career stages</a:t>
            </a:r>
            <a:endParaRPr lang="en-GB" sz="1800" b="0" kern="0" dirty="0" smtClean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-104302" y="4293096"/>
            <a:ext cx="2808312" cy="720080"/>
          </a:xfrm>
          <a:prstGeom prst="rightArrow">
            <a:avLst>
              <a:gd name="adj1" fmla="val 53307"/>
              <a:gd name="adj2" fmla="val 67637"/>
            </a:avLst>
          </a:prstGeom>
          <a:solidFill>
            <a:srgbClr val="C6D9F1"/>
          </a:solidFill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12700" h="12700"/>
            </a:sp3d>
          </a:bodyPr>
          <a:lstStyle/>
          <a:p>
            <a:pPr algn="ctr"/>
            <a:r>
              <a:rPr lang="en-US" sz="1600" b="1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Mobility</a:t>
            </a:r>
            <a:endParaRPr lang="en-GB" sz="1600" b="1" dirty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958107" y="4293096"/>
            <a:ext cx="580000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defTabSz="449263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00000"/>
              <a:buNone/>
            </a:pPr>
            <a:r>
              <a:rPr lang="en-GB" sz="1800" b="0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GB" sz="1800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scope </a:t>
            </a:r>
            <a:r>
              <a:rPr lang="en-GB" sz="1800" b="0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cross-border and cross-sector mobility as key components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-100135" y="5445224"/>
            <a:ext cx="2808312" cy="720080"/>
          </a:xfrm>
          <a:prstGeom prst="rightArrow">
            <a:avLst>
              <a:gd name="adj1" fmla="val 53307"/>
              <a:gd name="adj2" fmla="val 67637"/>
            </a:avLst>
          </a:prstGeom>
          <a:solidFill>
            <a:srgbClr val="FFFFBD"/>
          </a:solidFill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12700" h="12700"/>
            </a:sp3d>
          </a:bodyPr>
          <a:lstStyle/>
          <a:p>
            <a:pPr algn="ctr"/>
            <a:r>
              <a:rPr lang="en-US" sz="1600" b="1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Flexibility</a:t>
            </a:r>
            <a:endParaRPr lang="en-GB" sz="1600" b="1" dirty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958107" y="5445224"/>
            <a:ext cx="580000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defTabSz="449263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00000"/>
              <a:buNone/>
            </a:pPr>
            <a:r>
              <a:rPr lang="en-GB" sz="1800" b="0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 of involvement is proportional to the </a:t>
            </a:r>
            <a:r>
              <a:rPr lang="en-GB" sz="1800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participant's needs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51520" y="116632"/>
            <a:ext cx="33123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en-US" sz="2800" b="1" dirty="0" smtClean="0">
                <a:solidFill>
                  <a:srgbClr val="F7C943"/>
                </a:solidFill>
              </a:rPr>
              <a:t>MSCA</a:t>
            </a:r>
            <a:r>
              <a:rPr lang="bg-BG" sz="2800" b="1" dirty="0" smtClean="0">
                <a:solidFill>
                  <a:srgbClr val="F7C943"/>
                </a:solidFill>
              </a:rPr>
              <a:t>s</a:t>
            </a:r>
            <a:r>
              <a:rPr lang="en-US" sz="2800" b="1" dirty="0" smtClean="0">
                <a:solidFill>
                  <a:srgbClr val="F7C943"/>
                </a:solidFill>
              </a:rPr>
              <a:t/>
            </a:r>
            <a:br>
              <a:rPr lang="en-US" sz="2800" b="1" dirty="0" smtClean="0">
                <a:solidFill>
                  <a:srgbClr val="F7C943"/>
                </a:solidFill>
              </a:rPr>
            </a:br>
            <a:r>
              <a:rPr lang="en-US" sz="2800" b="1" dirty="0" smtClean="0">
                <a:solidFill>
                  <a:srgbClr val="F7C943"/>
                </a:solidFill>
              </a:rPr>
              <a:t>- Key features</a:t>
            </a:r>
            <a:endParaRPr lang="en-GB" sz="2800" b="1" dirty="0">
              <a:solidFill>
                <a:srgbClr val="F7C943"/>
              </a:solidFill>
              <a:effectLst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" t="3333" r="2878" b="3688"/>
          <a:stretch/>
        </p:blipFill>
        <p:spPr bwMode="auto">
          <a:xfrm>
            <a:off x="3635896" y="3085712"/>
            <a:ext cx="4464496" cy="293557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987824" y="2354981"/>
            <a:ext cx="5654725" cy="85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defTabSz="449263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00000"/>
              <a:buNone/>
            </a:pPr>
            <a:r>
              <a:rPr lang="en-GB" sz="1600" b="0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10.600 projects funded (</a:t>
            </a:r>
            <a:r>
              <a:rPr lang="bg-BG" sz="1600" b="0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FP7 </a:t>
            </a:r>
            <a:r>
              <a:rPr lang="en-GB" sz="1600" b="0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2007-2013)</a:t>
            </a:r>
            <a:endParaRPr lang="en-GB" sz="1600" kern="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2987824" y="3507109"/>
            <a:ext cx="5654725" cy="85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defTabSz="449263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00000"/>
              <a:buNone/>
            </a:pPr>
            <a:r>
              <a:rPr lang="en-GB" sz="1600" b="0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50 </a:t>
            </a:r>
            <a:r>
              <a:rPr lang="en-GB" sz="1600" b="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 researchers </a:t>
            </a:r>
            <a:r>
              <a:rPr lang="en-GB" sz="1600" b="0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GB" sz="1600" b="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141 </a:t>
            </a:r>
            <a:r>
              <a:rPr lang="en-GB" sz="1600" b="0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nationalities</a:t>
            </a:r>
            <a:br>
              <a:rPr lang="en-GB" sz="1600" b="0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600" b="0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23% from Third Countries (2007-2013)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021731" y="4725144"/>
            <a:ext cx="5654725" cy="85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defTabSz="449263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00000"/>
              <a:buNone/>
            </a:pPr>
            <a:r>
              <a:rPr lang="en-GB" sz="1600" b="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84 countries </a:t>
            </a:r>
            <a:r>
              <a:rPr lang="en-GB" sz="1600" b="0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- 49 </a:t>
            </a:r>
            <a:r>
              <a:rPr lang="en-GB" sz="1600" b="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</a:t>
            </a:r>
            <a:r>
              <a:rPr lang="en-GB" sz="1600" b="0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MS/AC  (2007-2013)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3021731" y="5877272"/>
            <a:ext cx="5654725" cy="85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defTabSz="449263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00000"/>
              <a:buNone/>
            </a:pPr>
            <a:r>
              <a:rPr lang="en-GB" sz="1600" b="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19 700 participations of various host </a:t>
            </a:r>
            <a:r>
              <a:rPr lang="en-GB" sz="1600" b="0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organisations</a:t>
            </a:r>
            <a:br>
              <a:rPr lang="en-GB" sz="1600" b="0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600" b="0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7.5% from the private sector  (2007-2013)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1327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67050" y="4567238"/>
            <a:ext cx="15446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ahoma" pitchFamily="34" charset="0"/>
              </a:rPr>
              <a:t>Excellence</a:t>
            </a:r>
            <a:endParaRPr lang="en-GB" sz="1600">
              <a:cs typeface="Tahoma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38750" y="3960813"/>
            <a:ext cx="13001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ahoma" pitchFamily="34" charset="0"/>
              </a:rPr>
              <a:t>Training</a:t>
            </a:r>
            <a:endParaRPr lang="en-GB" sz="1600">
              <a:cs typeface="Tahoma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949825" y="5013325"/>
            <a:ext cx="1177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ahoma" pitchFamily="34" charset="0"/>
              </a:rPr>
              <a:t>Mobility</a:t>
            </a:r>
            <a:endParaRPr lang="en-GB" sz="1600">
              <a:cs typeface="Tahoma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46388" y="3960813"/>
            <a:ext cx="9128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  <a:cs typeface="Tahoma" pitchFamily="34" charset="0"/>
              </a:rPr>
              <a:t>Skills</a:t>
            </a:r>
            <a:endParaRPr lang="en-GB" sz="1600" dirty="0">
              <a:solidFill>
                <a:srgbClr val="00B0F0"/>
              </a:solidFill>
              <a:cs typeface="Tahoma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086100" y="2903538"/>
            <a:ext cx="1619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>
                <a:solidFill>
                  <a:srgbClr val="00B0F0"/>
                </a:solidFill>
                <a:cs typeface="Tahoma" pitchFamily="34" charset="0"/>
              </a:rPr>
              <a:t>Intersectoral</a:t>
            </a:r>
            <a:r>
              <a:rPr lang="en-US" sz="1600" dirty="0">
                <a:solidFill>
                  <a:srgbClr val="00B0F0"/>
                </a:solidFill>
                <a:cs typeface="Tahoma" pitchFamily="34" charset="0"/>
              </a:rPr>
              <a:t> partnerships</a:t>
            </a:r>
            <a:endParaRPr lang="en-GB" sz="1600" dirty="0">
              <a:solidFill>
                <a:srgbClr val="00B0F0"/>
              </a:solidFill>
              <a:cs typeface="Tahoma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010025" y="2366963"/>
            <a:ext cx="14335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ahoma" pitchFamily="34" charset="0"/>
              </a:rPr>
              <a:t>Innovation</a:t>
            </a:r>
            <a:endParaRPr lang="en-GB" sz="1600">
              <a:cs typeface="Tahoma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57850" y="3411538"/>
            <a:ext cx="10366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  <a:cs typeface="Tahoma" pitchFamily="34" charset="0"/>
              </a:rPr>
              <a:t>SMEs</a:t>
            </a:r>
            <a:endParaRPr lang="en-GB" sz="1600" dirty="0">
              <a:solidFill>
                <a:srgbClr val="00B0F0"/>
              </a:solidFill>
              <a:cs typeface="Tahoma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622800" y="2908300"/>
            <a:ext cx="17256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ahoma" pitchFamily="34" charset="0"/>
              </a:rPr>
              <a:t>Infrastructure</a:t>
            </a:r>
            <a:endParaRPr lang="en-GB" sz="1600">
              <a:cs typeface="Tahoma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398963" y="4508500"/>
            <a:ext cx="20875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  <a:cs typeface="Tahoma" pitchFamily="34" charset="0"/>
              </a:rPr>
              <a:t>Collaboration</a:t>
            </a:r>
            <a:endParaRPr lang="en-GB" sz="1600" dirty="0">
              <a:solidFill>
                <a:srgbClr val="00B0F0"/>
              </a:solidFill>
              <a:cs typeface="Tahoma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84366" y="2693988"/>
            <a:ext cx="2589737" cy="0"/>
          </a:xfrm>
          <a:prstGeom prst="straightConnector1">
            <a:avLst/>
          </a:prstGeom>
          <a:ln w="25400" cap="rnd">
            <a:solidFill>
              <a:srgbClr val="C00000"/>
            </a:solidFill>
            <a:headEnd type="none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92807" y="3672404"/>
            <a:ext cx="1359018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2700" h="12700"/>
            </a:sp3d>
          </a:bodyPr>
          <a:lstStyle/>
          <a:p>
            <a:pPr>
              <a:defRPr/>
            </a:pPr>
            <a:r>
              <a:rPr lang="en-US" sz="1800" dirty="0"/>
              <a:t>COFUND</a:t>
            </a:r>
            <a:endParaRPr lang="en-GB" sz="18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94370" y="5426075"/>
            <a:ext cx="3359034" cy="0"/>
          </a:xfrm>
          <a:prstGeom prst="straightConnector1">
            <a:avLst/>
          </a:prstGeom>
          <a:ln w="25400" cap="rnd">
            <a:solidFill>
              <a:srgbClr val="008000"/>
            </a:solidFill>
            <a:headEnd type="none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8028" y="2128429"/>
            <a:ext cx="260241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/>
            </a:scene3d>
            <a:sp3d extrusionH="57150" prstMaterial="matte">
              <a:bevelT w="12700" h="12700"/>
            </a:sp3d>
          </a:bodyPr>
          <a:lstStyle/>
          <a:p>
            <a:pPr>
              <a:defRPr/>
            </a:pPr>
            <a:r>
              <a:rPr lang="en-US" sz="1800" dirty="0"/>
              <a:t>Innovative Training Networks - ITN</a:t>
            </a:r>
            <a:endParaRPr lang="en-GB" sz="18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982660" y="2444750"/>
            <a:ext cx="3048318" cy="0"/>
          </a:xfrm>
          <a:prstGeom prst="straightConnector1">
            <a:avLst/>
          </a:prstGeom>
          <a:ln w="25400" cap="rnd">
            <a:solidFill>
              <a:srgbClr val="FFC000"/>
            </a:solidFill>
            <a:headEnd type="oval"/>
            <a:tailEnd type="non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17123" y="3981450"/>
            <a:ext cx="2221200" cy="0"/>
          </a:xfrm>
          <a:prstGeom prst="straightConnector1">
            <a:avLst/>
          </a:prstGeom>
          <a:ln w="25400" cap="rnd">
            <a:solidFill>
              <a:schemeClr val="accent6">
                <a:lumMod val="50000"/>
              </a:schemeClr>
            </a:solidFill>
            <a:headEnd type="oval"/>
            <a:tailEnd type="non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13997" y="2190499"/>
            <a:ext cx="3230003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/>
            </a:scene3d>
            <a:sp3d extrusionH="57150" prstMaterial="matte">
              <a:bevelT w="12700" h="12700"/>
            </a:sp3d>
          </a:bodyPr>
          <a:lstStyle/>
          <a:p>
            <a:pPr>
              <a:defRPr/>
            </a:pPr>
            <a:r>
              <a:rPr lang="en-US" sz="1800" dirty="0"/>
              <a:t>Individual Fellowships - IF</a:t>
            </a:r>
            <a:endParaRPr lang="en-GB" sz="1800" dirty="0"/>
          </a:p>
        </p:txBody>
      </p:sp>
      <p:sp>
        <p:nvSpPr>
          <p:cNvPr id="31" name="TextBox 30"/>
          <p:cNvSpPr txBox="1"/>
          <p:nvPr/>
        </p:nvSpPr>
        <p:spPr>
          <a:xfrm>
            <a:off x="107504" y="4736306"/>
            <a:ext cx="290080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2700" h="12700"/>
            </a:sp3d>
          </a:bodyPr>
          <a:lstStyle/>
          <a:p>
            <a:pPr>
              <a:defRPr/>
            </a:pPr>
            <a:r>
              <a:rPr lang="en-US" sz="1800" dirty="0"/>
              <a:t>Research and Innovation Staff Exchange - RISE</a:t>
            </a:r>
            <a:endParaRPr lang="en-GB" sz="1800" dirty="0"/>
          </a:p>
        </p:txBody>
      </p:sp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3043238"/>
            <a:ext cx="1182687" cy="9017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</p:pic>
      <p:pic>
        <p:nvPicPr>
          <p:cNvPr id="33" name="Picture 14" descr="http://www.fbk.eu/sites/www.fbk.eu/files/archive/uploaded/images/newsevent/2012/FBK_Mobility_progr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0138" y="5718175"/>
            <a:ext cx="127635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6" descr="https://ec.europa.eu/digital-agenda/sites/digital-agenda/files/styles/large/public/world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018" y="1525342"/>
            <a:ext cx="707789" cy="669178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alpha val="40000"/>
              </a:schemeClr>
            </a:glow>
            <a:outerShdw dist="50800" dir="54000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2817618" y="2194520"/>
            <a:ext cx="3887164" cy="3744416"/>
          </a:xfrm>
          <a:prstGeom prst="ellipse">
            <a:avLst/>
          </a:prstGeom>
          <a:noFill/>
          <a:ln w="31750" cmpd="sng">
            <a:solidFill>
              <a:srgbClr val="00438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100"/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51825" y="3162300"/>
            <a:ext cx="892175" cy="711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05238" y="3652838"/>
            <a:ext cx="1500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ahoma" pitchFamily="34" charset="0"/>
              </a:rPr>
              <a:t>Public engagement</a:t>
            </a:r>
            <a:endParaRPr lang="en-GB" sz="1600">
              <a:cs typeface="Tahoma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768725" y="5211763"/>
            <a:ext cx="1431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ahoma" pitchFamily="34" charset="0"/>
              </a:rPr>
              <a:t>Bottom-up</a:t>
            </a: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251520" y="404664"/>
            <a:ext cx="31678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>
              <a:defRPr/>
            </a:pPr>
            <a:r>
              <a:rPr lang="en-GB" sz="2800" b="1" dirty="0" smtClean="0">
                <a:solidFill>
                  <a:srgbClr val="FFC000"/>
                </a:solidFill>
              </a:rPr>
              <a:t>MSC </a:t>
            </a:r>
            <a:r>
              <a:rPr lang="bg-BG" sz="2800" b="1" dirty="0" smtClean="0">
                <a:solidFill>
                  <a:srgbClr val="FFC000"/>
                </a:solidFill>
              </a:rPr>
              <a:t>actions</a:t>
            </a:r>
            <a:endParaRPr lang="en-GB" sz="2800" b="1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67850" y="6453188"/>
            <a:ext cx="792163" cy="276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dirty="0"/>
              <a:t>Do not delete</a:t>
            </a:r>
            <a:endParaRPr lang="en-GB" sz="700" dirty="0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b="1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b="1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9" grpId="0"/>
      <p:bldP spid="35" grpId="0"/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DB6C70A4CCBCA43A12CAEDC3614D400" ma:contentTypeVersion="0" ma:contentTypeDescription="Създаване на нов документ" ma:contentTypeScope="" ma:versionID="94ec0058b1af1121a0aa02084dc3cfa6">
  <xsd:schema xmlns:xsd="http://www.w3.org/2001/XMLSchema" xmlns:xs="http://www.w3.org/2001/XMLSchema" xmlns:p="http://schemas.microsoft.com/office/2006/metadata/properties" xmlns:ns2="03018842-667b-43b7-b3a8-873e095a590a" targetNamespace="http://schemas.microsoft.com/office/2006/metadata/properties" ma:root="true" ma:fieldsID="f275bb9764d1d93c070c5c62aafcef28" ns2:_="">
    <xsd:import namespace="03018842-667b-43b7-b3a8-873e095a590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018842-667b-43b7-b3a8-873e095a590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Стойност на ИД на документ" ma:description="Стойността на ИД на документ, присвоен на този елемент." ma:internalName="_dlc_DocId" ma:readOnly="true">
      <xsd:simpleType>
        <xsd:restriction base="dms:Text"/>
      </xsd:simpleType>
    </xsd:element>
    <xsd:element name="_dlc_DocIdUrl" ma:index="9" nillable="true" ma:displayName="ИД на документ" ma:description="Постоянна връзка към този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ъдържание"/>
        <xsd:element ref="dc:title" minOccurs="0" maxOccurs="1" ma:index="4" ma:displayName="Заглав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3018842-667b-43b7-b3a8-873e095a590a">TZ5HWECJZ27U-10-14</_dlc_DocId>
    <_dlc_DocIdUrl xmlns="03018842-667b-43b7-b3a8-873e095a590a">
      <Url>https://www.uni-ruse.bg/international/info-pane/_layouts/15/DocIdRedir.aspx?ID=TZ5HWECJZ27U-10-14</Url>
      <Description>TZ5HWECJZ27U-10-14</Description>
    </_dlc_DocIdUrl>
  </documentManagement>
</p:properties>
</file>

<file path=customXml/itemProps1.xml><?xml version="1.0" encoding="utf-8"?>
<ds:datastoreItem xmlns:ds="http://schemas.openxmlformats.org/officeDocument/2006/customXml" ds:itemID="{F0451BFC-4FC2-4640-80DD-8FCEC7E49937}"/>
</file>

<file path=customXml/itemProps2.xml><?xml version="1.0" encoding="utf-8"?>
<ds:datastoreItem xmlns:ds="http://schemas.openxmlformats.org/officeDocument/2006/customXml" ds:itemID="{580F40B1-A92E-4944-A7EF-B3DD3AAD890B}"/>
</file>

<file path=customXml/itemProps3.xml><?xml version="1.0" encoding="utf-8"?>
<ds:datastoreItem xmlns:ds="http://schemas.openxmlformats.org/officeDocument/2006/customXml" ds:itemID="{6467CD44-060C-4753-A0C6-AB519B485C24}"/>
</file>

<file path=customXml/itemProps4.xml><?xml version="1.0" encoding="utf-8"?>
<ds:datastoreItem xmlns:ds="http://schemas.openxmlformats.org/officeDocument/2006/customXml" ds:itemID="{D209EE28-7066-485B-9733-3BC66B19A86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27217</TotalTime>
  <Words>2853</Words>
  <Application>Microsoft Office PowerPoint</Application>
  <PresentationFormat>On-screen Show (4:3)</PresentationFormat>
  <Paragraphs>626</Paragraphs>
  <Slides>44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1_Office Theme</vt:lpstr>
      <vt:lpstr>Custom Design</vt:lpstr>
      <vt:lpstr>2_Office Theme</vt:lpstr>
      <vt:lpstr>3_Office Theme</vt:lpstr>
      <vt:lpstr>Marie Skłodowska-Curie actions Your research career in Europe</vt:lpstr>
      <vt:lpstr>PowerPoint Presentation</vt:lpstr>
      <vt:lpstr>PowerPoint Presentation</vt:lpstr>
      <vt:lpstr>PowerPoint Presentation</vt:lpstr>
      <vt:lpstr>PowerPoint Presentation</vt:lpstr>
      <vt:lpstr>Europe 2020 Flagship Initiatives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Award Criteria  - Excellence: 50% weighting; priority 1 - Impact: 30% weighting; priority 2 - Implementation: 20% weighting; priority 3                        Overall Threshold: of 70% </vt:lpstr>
      <vt:lpstr>- Section 1: General information (including abstract)  - Section 2: Information on participants  - Section 3: Budget and Secondments tables  - Section 4: Ethics table </vt:lpstr>
      <vt:lpstr>PowerPoint Presentation</vt:lpstr>
      <vt:lpstr>PowerPoint Presentation</vt:lpstr>
      <vt:lpstr>- Description of all participating organizations  - Description of the profile of the people who will be primarily responsible for carrying out the proposed work  - Description of any significant infrastructure or any major items of technical equipment, relevant to the proposed work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Tipik S.A.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mario.roccaro@ec.europa.eu</dc:creator>
  <cp:lastModifiedBy>C I O P</cp:lastModifiedBy>
  <cp:revision>2127</cp:revision>
  <cp:lastPrinted>2014-05-13T14:20:02Z</cp:lastPrinted>
  <dcterms:created xsi:type="dcterms:W3CDTF">2011-12-20T08:37:33Z</dcterms:created>
  <dcterms:modified xsi:type="dcterms:W3CDTF">2016-02-08T12:25:40Z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0x0101003DB6C70A4CCBCA43A12CAEDC3614D400</vt:lpwstr>
  </property>
  <property fmtid="{D5CDD505-2E9C-101B-9397-08002B2CF9AE}" pid="3" name="_dlc_DocIdItemGuid">
    <vt:lpwstr>e1c31295-0d70-4c4b-85e0-0a1693cc80b0</vt:lpwstr>
  </property>
</Properties>
</file>