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0" r:id="rId2"/>
    <p:sldId id="411" r:id="rId3"/>
    <p:sldId id="412" r:id="rId4"/>
    <p:sldId id="408" r:id="rId5"/>
    <p:sldId id="380" r:id="rId6"/>
    <p:sldId id="390" r:id="rId7"/>
    <p:sldId id="402" r:id="rId8"/>
    <p:sldId id="409" r:id="rId9"/>
    <p:sldId id="410" r:id="rId10"/>
    <p:sldId id="403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07" r:id="rId20"/>
    <p:sldId id="405" r:id="rId21"/>
    <p:sldId id="321" r:id="rId22"/>
  </p:sldIdLst>
  <p:sldSz cx="9144000" cy="6858000" type="screen4x3"/>
  <p:notesSz cx="6784975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BCCFE6"/>
    <a:srgbClr val="FC2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323" autoAdjust="0"/>
    <p:restoredTop sz="94070" autoAdjust="0"/>
  </p:normalViewPr>
  <p:slideViewPr>
    <p:cSldViewPr>
      <p:cViewPr>
        <p:scale>
          <a:sx n="97" d="100"/>
          <a:sy n="97" d="100"/>
        </p:scale>
        <p:origin x="-1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60" y="-84"/>
      </p:cViewPr>
      <p:guideLst>
        <p:guide orient="horz" pos="3105"/>
        <p:guide pos="21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PA 1</c:v>
                </c:pt>
                <c:pt idx="1">
                  <c:v>PA 2</c:v>
                </c:pt>
                <c:pt idx="2">
                  <c:v>PA 3</c:v>
                </c:pt>
                <c:pt idx="3">
                  <c:v>PA 4</c:v>
                </c:pt>
                <c:pt idx="4">
                  <c:v>PA 5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96450936</c:v>
                </c:pt>
                <c:pt idx="1">
                  <c:v>63454564</c:v>
                </c:pt>
                <c:pt idx="2">
                  <c:v>48225468</c:v>
                </c:pt>
                <c:pt idx="3">
                  <c:v>17767279</c:v>
                </c:pt>
                <c:pt idx="4">
                  <c:v>12690913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2125"/>
          </a:xfrm>
          <a:prstGeom prst="rect">
            <a:avLst/>
          </a:prstGeom>
        </p:spPr>
        <p:txBody>
          <a:bodyPr vert="horz" lIns="90673" tIns="45337" rIns="90673" bIns="4533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3338" y="0"/>
            <a:ext cx="2940050" cy="492125"/>
          </a:xfrm>
          <a:prstGeom prst="rect">
            <a:avLst/>
          </a:prstGeom>
        </p:spPr>
        <p:txBody>
          <a:bodyPr vert="horz" lIns="90673" tIns="45337" rIns="90673" bIns="4533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5070D7-6F45-4867-8562-F18679E49EE9}" type="datetimeFigureOut">
              <a:rPr lang="ro-RO"/>
              <a:pPr>
                <a:defRPr/>
              </a:pPr>
              <a:t>19.03.2015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40050" cy="492125"/>
          </a:xfrm>
          <a:prstGeom prst="rect">
            <a:avLst/>
          </a:prstGeom>
        </p:spPr>
        <p:txBody>
          <a:bodyPr vert="horz" lIns="90673" tIns="45337" rIns="90673" bIns="4533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3338" y="9363075"/>
            <a:ext cx="2940050" cy="492125"/>
          </a:xfrm>
          <a:prstGeom prst="rect">
            <a:avLst/>
          </a:prstGeom>
        </p:spPr>
        <p:txBody>
          <a:bodyPr vert="horz" lIns="90673" tIns="45337" rIns="90673" bIns="4533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18BE95-9A24-4AA0-A21D-6F5EBCB5495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13625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2125"/>
          </a:xfrm>
          <a:prstGeom prst="rect">
            <a:avLst/>
          </a:prstGeom>
        </p:spPr>
        <p:txBody>
          <a:bodyPr vert="horz" lIns="90673" tIns="45337" rIns="90673" bIns="4533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2125"/>
          </a:xfrm>
          <a:prstGeom prst="rect">
            <a:avLst/>
          </a:prstGeom>
        </p:spPr>
        <p:txBody>
          <a:bodyPr vert="horz" lIns="90673" tIns="45337" rIns="90673" bIns="4533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513F57D-D02A-4DF3-828D-8246D1119CE6}" type="datetimeFigureOut">
              <a:rPr lang="ro-RO"/>
              <a:pPr>
                <a:defRPr/>
              </a:pPr>
              <a:t>19.03.2015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0775" cy="3697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73" tIns="45337" rIns="90673" bIns="45337" rtlCol="0" anchor="ctr"/>
          <a:lstStyle/>
          <a:p>
            <a:pPr lvl="0"/>
            <a:endParaRPr lang="ro-R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683125"/>
            <a:ext cx="5429250" cy="4433888"/>
          </a:xfrm>
          <a:prstGeom prst="rect">
            <a:avLst/>
          </a:prstGeom>
        </p:spPr>
        <p:txBody>
          <a:bodyPr vert="horz" lIns="90673" tIns="45337" rIns="90673" bIns="4533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o-RO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3075"/>
            <a:ext cx="2940050" cy="492125"/>
          </a:xfrm>
          <a:prstGeom prst="rect">
            <a:avLst/>
          </a:prstGeom>
        </p:spPr>
        <p:txBody>
          <a:bodyPr vert="horz" lIns="90673" tIns="45337" rIns="90673" bIns="4533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3338" y="9363075"/>
            <a:ext cx="2940050" cy="492125"/>
          </a:xfrm>
          <a:prstGeom prst="rect">
            <a:avLst/>
          </a:prstGeom>
        </p:spPr>
        <p:txBody>
          <a:bodyPr vert="horz" lIns="90673" tIns="45337" rIns="90673" bIns="4533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B04A4B7-F955-4CD1-A2AB-A0E9A51EB12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526401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o-RO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2760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7EE49-B334-42FB-8B2B-8EA23E794D1F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3A724-C9A4-4D8A-B51C-E0556B74F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1BBBD-D0B9-43CA-B1D4-FF01DB57A5EF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3D612-41B1-4A4D-82F0-4559A58C4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5E5BE-068A-43DC-B0FE-10C7ED041FBF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DB198-287B-45DF-841A-47D85C885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4B09-AB38-4386-BE00-3A3B2DA94E62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A5E37-44CB-42F2-8E2E-23B311DCC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4DD5F-F430-4084-9DA2-C8EEB8DC3A7B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AB04-5EC9-4E2F-839D-B67F822F3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A93F7-573A-4FDF-B1F4-51087175C1E2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EB0A-6571-4138-A4A4-B863B1FF2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6D615-AE49-4C8E-8E0F-671A9A4CF8CE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6532D-B66C-4E23-B9A3-1CAD12B36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9CF08-5D30-443F-B3E0-4F851ED8A57E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70BE1-0F57-414C-95EF-27C907ED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83669-06F3-4AA2-8DC4-AB5A70213BEB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CBBBA-B36D-4C95-B115-FF5CE8FE0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A2BB0-BE66-441C-A426-9BB3EDFA3111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6C3E-548B-4066-9B4E-0E0B3BD01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CA149-A2D3-4C09-90E2-62B6DE6F99F3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6C329-397D-4E26-BF63-0361B7209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47E911-CD16-44AC-A4AD-592B35027E3E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1F09D9-480D-4A86-93AE-D15555D61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6858000" y="228600"/>
            <a:ext cx="19050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o-RO">
              <a:solidFill>
                <a:srgbClr val="000000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52400" y="152400"/>
            <a:ext cx="14478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o-RO">
              <a:solidFill>
                <a:srgbClr val="000000"/>
              </a:solidFill>
            </a:endParaRPr>
          </a:p>
        </p:txBody>
      </p:sp>
      <p:sp>
        <p:nvSpPr>
          <p:cNvPr id="1536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>
              <a:solidFill>
                <a:srgbClr val="000000"/>
              </a:solidFill>
            </a:endParaRPr>
          </a:p>
        </p:txBody>
      </p:sp>
      <p:pic>
        <p:nvPicPr>
          <p:cNvPr id="15365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180975"/>
            <a:ext cx="18288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28600"/>
            <a:ext cx="13716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9" descr="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93167" y="3352800"/>
            <a:ext cx="2952750" cy="165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33400" y="1676400"/>
            <a:ext cx="8229600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Applicant’s Pack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1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call for proposals</a:t>
            </a:r>
          </a:p>
          <a:p>
            <a:pPr algn="ctr">
              <a:lnSpc>
                <a:spcPct val="90000"/>
              </a:lnSpc>
              <a:defRPr/>
            </a:pP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981200" y="5754115"/>
            <a:ext cx="5257800" cy="84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endParaRPr lang="ro-RO" b="1" dirty="0" smtClean="0">
              <a:latin typeface="Trebuchet MS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b="1" dirty="0" err="1">
                <a:latin typeface="Trebuchet MS" pitchFamily="34" charset="0"/>
              </a:rPr>
              <a:t>Belogradchik</a:t>
            </a:r>
            <a:endParaRPr lang="en-US" b="1" dirty="0">
              <a:latin typeface="Trebuchet MS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b="1" dirty="0">
                <a:latin typeface="Trebuchet MS" pitchFamily="34" charset="0"/>
              </a:rPr>
              <a:t>25</a:t>
            </a:r>
            <a:r>
              <a:rPr lang="en-US" b="1" baseline="30000" dirty="0">
                <a:latin typeface="Trebuchet MS" pitchFamily="34" charset="0"/>
              </a:rPr>
              <a:t>th</a:t>
            </a:r>
            <a:r>
              <a:rPr lang="en-US" b="1" dirty="0">
                <a:latin typeface="Trebuchet MS" pitchFamily="34" charset="0"/>
              </a:rPr>
              <a:t> of March, 2015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459581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8693 - Logo | Interreg Harmonise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144515"/>
            <a:ext cx="2471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Rules of the </a:t>
            </a:r>
            <a:r>
              <a:rPr lang="en-US" sz="3600" b="1" dirty="0" smtClean="0">
                <a:solidFill>
                  <a:srgbClr val="FF0000"/>
                </a:solidFill>
              </a:rPr>
              <a:t>call </a:t>
            </a:r>
            <a:r>
              <a:rPr lang="en-US" sz="3600" b="1" dirty="0">
                <a:solidFill>
                  <a:srgbClr val="FF0000"/>
                </a:solidFill>
              </a:rPr>
              <a:t>for proposals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i="1" dirty="0">
                <a:solidFill>
                  <a:srgbClr val="FF0000"/>
                </a:solidFill>
              </a:rPr>
              <a:t>Eligibility of </a:t>
            </a:r>
            <a:r>
              <a:rPr lang="en-US" sz="3600" b="1" i="1" dirty="0" smtClean="0">
                <a:solidFill>
                  <a:srgbClr val="FF0000"/>
                </a:solidFill>
              </a:rPr>
              <a:t>expenditure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sz="1900" dirty="0">
                <a:latin typeface="Trebuchet MS" pitchFamily="34" charset="0"/>
              </a:rPr>
              <a:t>Is </a:t>
            </a:r>
            <a:r>
              <a:rPr lang="en-US" sz="1900" b="1" dirty="0">
                <a:latin typeface="Trebuchet MS" pitchFamily="34" charset="0"/>
              </a:rPr>
              <a:t>necessary</a:t>
            </a:r>
            <a:r>
              <a:rPr lang="en-US" sz="1900" dirty="0">
                <a:latin typeface="Trebuchet MS" pitchFamily="34" charset="0"/>
              </a:rPr>
              <a:t> for </a:t>
            </a:r>
            <a:r>
              <a:rPr lang="en-US" sz="1900" b="1" dirty="0">
                <a:latin typeface="Trebuchet MS" pitchFamily="34" charset="0"/>
              </a:rPr>
              <a:t>initiating</a:t>
            </a:r>
            <a:r>
              <a:rPr lang="en-US" sz="1900" dirty="0">
                <a:latin typeface="Trebuchet MS" pitchFamily="34" charset="0"/>
              </a:rPr>
              <a:t> and </a:t>
            </a:r>
            <a:r>
              <a:rPr lang="en-US" sz="1900" b="1" dirty="0">
                <a:latin typeface="Trebuchet MS" pitchFamily="34" charset="0"/>
              </a:rPr>
              <a:t>carrying out </a:t>
            </a:r>
            <a:r>
              <a:rPr lang="en-US" sz="1900" dirty="0">
                <a:latin typeface="Trebuchet MS" pitchFamily="34" charset="0"/>
              </a:rPr>
              <a:t>the project and complies with the principles of </a:t>
            </a:r>
            <a:r>
              <a:rPr lang="en-US" sz="1900" b="1" dirty="0">
                <a:latin typeface="Trebuchet MS" pitchFamily="34" charset="0"/>
              </a:rPr>
              <a:t>sound financial management</a:t>
            </a:r>
          </a:p>
          <a:p>
            <a:pPr algn="just">
              <a:buFont typeface="Arial" pitchFamily="34" charset="0"/>
              <a:buChar char="•"/>
            </a:pPr>
            <a:r>
              <a:rPr lang="en-US" sz="1900" dirty="0">
                <a:latin typeface="Trebuchet MS" pitchFamily="34" charset="0"/>
              </a:rPr>
              <a:t>Is in line with the </a:t>
            </a:r>
            <a:r>
              <a:rPr lang="en-US" sz="1900" b="1" dirty="0">
                <a:latin typeface="Trebuchet MS" pitchFamily="34" charset="0"/>
              </a:rPr>
              <a:t>provisions of the contracts</a:t>
            </a:r>
          </a:p>
          <a:p>
            <a:pPr algn="just">
              <a:buFont typeface="Arial" pitchFamily="34" charset="0"/>
              <a:buChar char="•"/>
            </a:pPr>
            <a:r>
              <a:rPr lang="en-US" sz="1900" dirty="0">
                <a:latin typeface="Trebuchet MS" pitchFamily="34" charset="0"/>
              </a:rPr>
              <a:t>The costs are </a:t>
            </a:r>
            <a:r>
              <a:rPr lang="en-US" sz="1900" b="1" dirty="0">
                <a:latin typeface="Trebuchet MS" pitchFamily="34" charset="0"/>
              </a:rPr>
              <a:t>definitely borne </a:t>
            </a:r>
            <a:r>
              <a:rPr lang="en-US" sz="1900" dirty="0">
                <a:latin typeface="Trebuchet MS" pitchFamily="34" charset="0"/>
              </a:rPr>
              <a:t>by the beneficiary</a:t>
            </a:r>
          </a:p>
          <a:p>
            <a:pPr algn="just">
              <a:buFont typeface="Arial" pitchFamily="34" charset="0"/>
              <a:buChar char="•"/>
            </a:pPr>
            <a:r>
              <a:rPr lang="en-US" sz="1900" dirty="0">
                <a:latin typeface="Trebuchet MS" pitchFamily="34" charset="0"/>
              </a:rPr>
              <a:t>Does </a:t>
            </a:r>
            <a:r>
              <a:rPr lang="en-US" sz="1900" b="1" dirty="0">
                <a:latin typeface="Trebuchet MS" pitchFamily="34" charset="0"/>
              </a:rPr>
              <a:t>not exceed </a:t>
            </a:r>
            <a:r>
              <a:rPr lang="en-US" sz="1900" dirty="0">
                <a:latin typeface="Trebuchet MS" pitchFamily="34" charset="0"/>
              </a:rPr>
              <a:t>the </a:t>
            </a:r>
            <a:r>
              <a:rPr lang="en-US" sz="1900" b="1" dirty="0">
                <a:latin typeface="Trebuchet MS" pitchFamily="34" charset="0"/>
              </a:rPr>
              <a:t>ceilings</a:t>
            </a:r>
            <a:r>
              <a:rPr lang="en-US" sz="1900" dirty="0">
                <a:latin typeface="Trebuchet MS" pitchFamily="34" charset="0"/>
              </a:rPr>
              <a:t> set at </a:t>
            </a:r>
            <a:r>
              <a:rPr lang="en-US" sz="1900" dirty="0" err="1">
                <a:latin typeface="Trebuchet MS" pitchFamily="34" charset="0"/>
              </a:rPr>
              <a:t>Programme</a:t>
            </a:r>
            <a:r>
              <a:rPr lang="en-US" sz="1900" dirty="0">
                <a:latin typeface="Trebuchet MS" pitchFamily="34" charset="0"/>
              </a:rPr>
              <a:t> level</a:t>
            </a:r>
          </a:p>
          <a:p>
            <a:pPr algn="just">
              <a:buFont typeface="Arial" pitchFamily="34" charset="0"/>
              <a:buChar char="•"/>
            </a:pPr>
            <a:r>
              <a:rPr lang="en-US" sz="1900" dirty="0">
                <a:latin typeface="Trebuchet MS" pitchFamily="34" charset="0"/>
              </a:rPr>
              <a:t>Is </a:t>
            </a:r>
            <a:r>
              <a:rPr lang="en-US" sz="1900" b="1" dirty="0" smtClean="0">
                <a:latin typeface="Trebuchet MS" pitchFamily="34" charset="0"/>
              </a:rPr>
              <a:t>incurred</a:t>
            </a:r>
            <a:r>
              <a:rPr lang="en-US" sz="1900" dirty="0" smtClean="0">
                <a:latin typeface="Trebuchet MS" pitchFamily="34" charset="0"/>
              </a:rPr>
              <a:t> </a:t>
            </a:r>
            <a:r>
              <a:rPr lang="en-US" sz="1900" dirty="0">
                <a:latin typeface="Trebuchet MS" pitchFamily="34" charset="0"/>
              </a:rPr>
              <a:t>between </a:t>
            </a:r>
            <a:r>
              <a:rPr lang="en-US" sz="1900" b="1" dirty="0" smtClean="0">
                <a:latin typeface="Trebuchet MS" pitchFamily="34" charset="0"/>
              </a:rPr>
              <a:t>date of selection</a:t>
            </a:r>
            <a:r>
              <a:rPr lang="en-US" sz="1900" dirty="0" smtClean="0">
                <a:latin typeface="Trebuchet MS" pitchFamily="34" charset="0"/>
              </a:rPr>
              <a:t> </a:t>
            </a:r>
            <a:r>
              <a:rPr lang="en-US" sz="1900" dirty="0">
                <a:latin typeface="Trebuchet MS" pitchFamily="34" charset="0"/>
              </a:rPr>
              <a:t>and the </a:t>
            </a:r>
            <a:r>
              <a:rPr lang="en-US" sz="1900" b="1" dirty="0">
                <a:latin typeface="Trebuchet MS" pitchFamily="34" charset="0"/>
              </a:rPr>
              <a:t>last day of the implementation </a:t>
            </a:r>
            <a:r>
              <a:rPr lang="en-US" sz="1900" b="1" dirty="0" smtClean="0">
                <a:latin typeface="Trebuchet MS" pitchFamily="34" charset="0"/>
              </a:rPr>
              <a:t>period</a:t>
            </a:r>
          </a:p>
          <a:p>
            <a:pPr algn="just">
              <a:buFont typeface="Arial" pitchFamily="34" charset="0"/>
              <a:buChar char="•"/>
            </a:pPr>
            <a:r>
              <a:rPr lang="en-US" sz="1900" b="1" dirty="0" smtClean="0">
                <a:latin typeface="Trebuchet MS" pitchFamily="34" charset="0"/>
              </a:rPr>
              <a:t>Preparation cots </a:t>
            </a:r>
            <a:r>
              <a:rPr lang="en-US" sz="1900" dirty="0" smtClean="0">
                <a:latin typeface="Trebuchet MS" pitchFamily="34" charset="0"/>
              </a:rPr>
              <a:t>are eligible if i</a:t>
            </a:r>
            <a:r>
              <a:rPr lang="en-US" sz="1900" b="1" dirty="0" smtClean="0">
                <a:latin typeface="Trebuchet MS" pitchFamily="34" charset="0"/>
              </a:rPr>
              <a:t>ncurred 1.01.2014 and the submission of the AF</a:t>
            </a:r>
            <a:r>
              <a:rPr lang="en-US" sz="1900" dirty="0" smtClean="0">
                <a:latin typeface="Trebuchet MS" pitchFamily="34" charset="0"/>
              </a:rPr>
              <a:t>, and </a:t>
            </a:r>
            <a:r>
              <a:rPr lang="en-US" sz="1900" b="1" dirty="0" smtClean="0">
                <a:latin typeface="Trebuchet MS" pitchFamily="34" charset="0"/>
              </a:rPr>
              <a:t>paid</a:t>
            </a:r>
            <a:r>
              <a:rPr lang="en-US" sz="1900" dirty="0" smtClean="0">
                <a:latin typeface="Trebuchet MS" pitchFamily="34" charset="0"/>
              </a:rPr>
              <a:t> at the </a:t>
            </a:r>
            <a:r>
              <a:rPr lang="en-US" sz="1900" b="1" dirty="0" smtClean="0">
                <a:latin typeface="Trebuchet MS" pitchFamily="34" charset="0"/>
              </a:rPr>
              <a:t>latest within 2 months </a:t>
            </a:r>
            <a:r>
              <a:rPr lang="en-US" sz="1900" dirty="0" smtClean="0">
                <a:latin typeface="Trebuchet MS" pitchFamily="34" charset="0"/>
              </a:rPr>
              <a:t>following the </a:t>
            </a:r>
            <a:r>
              <a:rPr lang="en-US" sz="1900" b="1" dirty="0" smtClean="0">
                <a:latin typeface="Trebuchet MS" pitchFamily="34" charset="0"/>
              </a:rPr>
              <a:t>deadline for submission of the AF (max. 10% at project level)</a:t>
            </a:r>
            <a:endParaRPr lang="en-US" sz="1900" b="1" dirty="0">
              <a:latin typeface="Trebuchet MS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900" dirty="0">
                <a:latin typeface="Trebuchet MS" pitchFamily="34" charset="0"/>
              </a:rPr>
              <a:t>The expenditure has actually been </a:t>
            </a:r>
            <a:r>
              <a:rPr lang="en-US" sz="1900" b="1" dirty="0">
                <a:latin typeface="Trebuchet MS" pitchFamily="34" charset="0"/>
              </a:rPr>
              <a:t>paid </a:t>
            </a:r>
            <a:r>
              <a:rPr lang="en-US" sz="1900" b="1" dirty="0" smtClean="0">
                <a:latin typeface="Trebuchet MS" pitchFamily="34" charset="0"/>
              </a:rPr>
              <a:t>out </a:t>
            </a:r>
            <a:r>
              <a:rPr lang="en-US" sz="1900" dirty="0" smtClean="0">
                <a:latin typeface="Trebuchet MS" pitchFamily="34" charset="0"/>
              </a:rPr>
              <a:t>(max. 2 months following the implementation period)</a:t>
            </a:r>
            <a:endParaRPr lang="en-US" sz="1900" dirty="0">
              <a:latin typeface="Trebuchet MS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900" dirty="0">
                <a:latin typeface="Trebuchet MS" pitchFamily="34" charset="0"/>
              </a:rPr>
              <a:t>Is </a:t>
            </a:r>
            <a:r>
              <a:rPr lang="en-US" sz="1900" b="1" dirty="0">
                <a:latin typeface="Trebuchet MS" pitchFamily="34" charset="0"/>
              </a:rPr>
              <a:t>recorded</a:t>
            </a:r>
            <a:r>
              <a:rPr lang="en-US" sz="1900" dirty="0">
                <a:latin typeface="Trebuchet MS" pitchFamily="34" charset="0"/>
              </a:rPr>
              <a:t> in the beneficiaries’ accounts and tax documents</a:t>
            </a:r>
          </a:p>
          <a:p>
            <a:pPr algn="just">
              <a:buFont typeface="Arial" pitchFamily="34" charset="0"/>
              <a:buChar char="•"/>
            </a:pPr>
            <a:r>
              <a:rPr lang="en-US" sz="1900" dirty="0">
                <a:latin typeface="Trebuchet MS" pitchFamily="34" charset="0"/>
              </a:rPr>
              <a:t>Is </a:t>
            </a:r>
            <a:r>
              <a:rPr lang="en-US" sz="1900" b="1" dirty="0">
                <a:latin typeface="Trebuchet MS" pitchFamily="34" charset="0"/>
              </a:rPr>
              <a:t>verified and validated </a:t>
            </a:r>
            <a:r>
              <a:rPr lang="en-US" sz="1900" dirty="0">
                <a:latin typeface="Trebuchet MS" pitchFamily="34" charset="0"/>
              </a:rPr>
              <a:t>by </a:t>
            </a:r>
            <a:r>
              <a:rPr lang="en-US" sz="1900" b="1" dirty="0">
                <a:latin typeface="Trebuchet MS" pitchFamily="34" charset="0"/>
              </a:rPr>
              <a:t>FLC</a:t>
            </a:r>
          </a:p>
          <a:p>
            <a:pPr algn="just">
              <a:buFont typeface="Arial" pitchFamily="34" charset="0"/>
              <a:buChar char="•"/>
            </a:pPr>
            <a:r>
              <a:rPr lang="en-US" sz="1900" dirty="0">
                <a:latin typeface="Trebuchet MS" pitchFamily="34" charset="0"/>
              </a:rPr>
              <a:t>Has </a:t>
            </a:r>
            <a:r>
              <a:rPr lang="en-US" sz="1900" b="1" dirty="0">
                <a:latin typeface="Trebuchet MS" pitchFamily="34" charset="0"/>
              </a:rPr>
              <a:t>not</a:t>
            </a:r>
            <a:r>
              <a:rPr lang="en-US" sz="1900" dirty="0">
                <a:latin typeface="Trebuchet MS" pitchFamily="34" charset="0"/>
              </a:rPr>
              <a:t> been </a:t>
            </a:r>
            <a:r>
              <a:rPr lang="en-US" sz="1900" b="1" dirty="0">
                <a:latin typeface="Trebuchet MS" pitchFamily="34" charset="0"/>
              </a:rPr>
              <a:t>subject to financing </a:t>
            </a:r>
            <a:r>
              <a:rPr lang="en-US" sz="1900" dirty="0">
                <a:latin typeface="Trebuchet MS" pitchFamily="34" charset="0"/>
              </a:rPr>
              <a:t>from other </a:t>
            </a:r>
            <a:r>
              <a:rPr lang="en-US" sz="1900" b="1" dirty="0">
                <a:latin typeface="Trebuchet MS" pitchFamily="34" charset="0"/>
              </a:rPr>
              <a:t>public funds  </a:t>
            </a:r>
          </a:p>
          <a:p>
            <a:pPr marL="457200" lvl="1" indent="0">
              <a:buNone/>
            </a:pPr>
            <a:endParaRPr lang="en-US" sz="20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053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Rules of the calls for proposals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i="1" dirty="0">
                <a:solidFill>
                  <a:srgbClr val="FF0000"/>
                </a:solidFill>
              </a:rPr>
              <a:t>Eligibility of </a:t>
            </a:r>
            <a:r>
              <a:rPr lang="en-US" sz="3600" b="1" i="1" dirty="0" smtClean="0">
                <a:solidFill>
                  <a:srgbClr val="FF0000"/>
                </a:solidFill>
              </a:rPr>
              <a:t>expenditure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dirty="0" smtClean="0">
                <a:latin typeface="Trebuchet MS" pitchFamily="34" charset="0"/>
              </a:rPr>
              <a:t>Ineligible expenditures at </a:t>
            </a:r>
            <a:r>
              <a:rPr lang="en-US" sz="2000" b="1" dirty="0" err="1" smtClean="0">
                <a:latin typeface="Trebuchet MS" pitchFamily="34" charset="0"/>
              </a:rPr>
              <a:t>Programme</a:t>
            </a:r>
            <a:r>
              <a:rPr lang="en-US" sz="2000" b="1" dirty="0" smtClean="0">
                <a:latin typeface="Trebuchet MS" pitchFamily="34" charset="0"/>
              </a:rPr>
              <a:t> level:</a:t>
            </a:r>
          </a:p>
          <a:p>
            <a:pPr marL="0" indent="0" algn="just">
              <a:buNone/>
            </a:pPr>
            <a:endParaRPr lang="en-US" sz="2000" b="1" dirty="0" smtClean="0">
              <a:latin typeface="Trebuchet MS" pitchFamily="34" charset="0"/>
            </a:endParaRPr>
          </a:p>
          <a:p>
            <a:pPr lvl="0"/>
            <a:r>
              <a:rPr lang="en-GB" sz="2000" dirty="0">
                <a:latin typeface="Trebuchet MS" pitchFamily="34" charset="0"/>
              </a:rPr>
              <a:t>fines, financial penalties and expenditure on legal disputes and litigation;</a:t>
            </a:r>
            <a:endParaRPr lang="en-US" sz="2000" dirty="0">
              <a:latin typeface="Trebuchet MS" pitchFamily="34" charset="0"/>
            </a:endParaRPr>
          </a:p>
          <a:p>
            <a:pPr lvl="0"/>
            <a:r>
              <a:rPr lang="en-GB" sz="2000" dirty="0">
                <a:latin typeface="Trebuchet MS" pitchFamily="34" charset="0"/>
              </a:rPr>
              <a:t>costs of gifts, except those not exceeding EUR 50 per gift where related to promotion, communication, publicity or information;</a:t>
            </a:r>
            <a:endParaRPr lang="en-US" sz="2000" dirty="0">
              <a:latin typeface="Trebuchet MS" pitchFamily="34" charset="0"/>
            </a:endParaRPr>
          </a:p>
          <a:p>
            <a:pPr lvl="0"/>
            <a:r>
              <a:rPr lang="en-GB" sz="2000" dirty="0">
                <a:latin typeface="Trebuchet MS" pitchFamily="34" charset="0"/>
              </a:rPr>
              <a:t>costs related to fluctuation of foreign exchange rate;</a:t>
            </a:r>
            <a:endParaRPr lang="en-US" sz="2000" dirty="0">
              <a:latin typeface="Trebuchet MS" pitchFamily="34" charset="0"/>
            </a:endParaRPr>
          </a:p>
          <a:p>
            <a:pPr lvl="0"/>
            <a:r>
              <a:rPr lang="en-GB" sz="2000" dirty="0">
                <a:latin typeface="Trebuchet MS" pitchFamily="34" charset="0"/>
              </a:rPr>
              <a:t>interest on debt;</a:t>
            </a:r>
            <a:endParaRPr lang="en-US" sz="2000" dirty="0">
              <a:latin typeface="Trebuchet MS" pitchFamily="34" charset="0"/>
            </a:endParaRPr>
          </a:p>
          <a:p>
            <a:pPr lvl="0"/>
            <a:r>
              <a:rPr lang="en-GB" sz="2000" dirty="0">
                <a:latin typeface="Trebuchet MS" pitchFamily="34" charset="0"/>
              </a:rPr>
              <a:t>the purchase of land;</a:t>
            </a:r>
            <a:endParaRPr lang="en-US" sz="2000" dirty="0">
              <a:latin typeface="Trebuchet MS" pitchFamily="34" charset="0"/>
            </a:endParaRPr>
          </a:p>
          <a:p>
            <a:pPr lvl="0"/>
            <a:r>
              <a:rPr lang="en-GB" sz="2000" dirty="0">
                <a:latin typeface="Trebuchet MS" pitchFamily="34" charset="0"/>
              </a:rPr>
              <a:t>value added tax except where it is non-recoverable under national VAT legislation;</a:t>
            </a:r>
            <a:endParaRPr lang="en-US" sz="2000" dirty="0">
              <a:latin typeface="Trebuchet MS" pitchFamily="34" charset="0"/>
            </a:endParaRPr>
          </a:p>
          <a:p>
            <a:pPr lvl="0"/>
            <a:r>
              <a:rPr lang="en-GB" sz="2000" dirty="0">
                <a:latin typeface="Trebuchet MS" pitchFamily="34" charset="0"/>
              </a:rPr>
              <a:t>in-kind contribution and leasing;</a:t>
            </a:r>
            <a:endParaRPr lang="en-US" sz="2000" dirty="0">
              <a:latin typeface="Trebuchet MS" pitchFamily="34" charset="0"/>
            </a:endParaRPr>
          </a:p>
          <a:p>
            <a:pPr lvl="0"/>
            <a:r>
              <a:rPr lang="en-GB" sz="2000" dirty="0">
                <a:latin typeface="Trebuchet MS" pitchFamily="34" charset="0"/>
              </a:rPr>
              <a:t>costs related to the purchase of second hand equipment;</a:t>
            </a:r>
            <a:endParaRPr lang="en-US" sz="2000" dirty="0">
              <a:latin typeface="Trebuchet MS" pitchFamily="34" charset="0"/>
            </a:endParaRPr>
          </a:p>
          <a:p>
            <a:pPr lvl="0"/>
            <a:r>
              <a:rPr lang="en-GB" sz="2000" dirty="0">
                <a:latin typeface="Trebuchet MS" pitchFamily="34" charset="0"/>
              </a:rPr>
              <a:t>charges for national financial transactions;</a:t>
            </a:r>
            <a:endParaRPr lang="en-US" sz="2000" dirty="0">
              <a:latin typeface="Trebuchet MS" pitchFamily="34" charset="0"/>
            </a:endParaRPr>
          </a:p>
          <a:p>
            <a:pPr marL="0" indent="0" algn="just">
              <a:buNone/>
            </a:pPr>
            <a:endParaRPr lang="en-US" sz="1900" b="1" dirty="0">
              <a:latin typeface="Trebuchet MS" pitchFamily="34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043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Rules of the calls for proposals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i="1" dirty="0">
                <a:solidFill>
                  <a:srgbClr val="FF0000"/>
                </a:solidFill>
              </a:rPr>
              <a:t>Eligibility of </a:t>
            </a:r>
            <a:r>
              <a:rPr lang="en-US" sz="3600" b="1" i="1" dirty="0" smtClean="0">
                <a:solidFill>
                  <a:srgbClr val="FF0000"/>
                </a:solidFill>
              </a:rPr>
              <a:t>expenditure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1" dirty="0">
                <a:latin typeface="Trebuchet MS" pitchFamily="34" charset="0"/>
              </a:rPr>
              <a:t>Categories of eligible expenditures</a:t>
            </a:r>
            <a:r>
              <a:rPr lang="en-US" sz="2400" b="1" dirty="0" smtClean="0">
                <a:latin typeface="Trebuchet MS" pitchFamily="34" charset="0"/>
              </a:rPr>
              <a:t>:</a:t>
            </a:r>
          </a:p>
          <a:p>
            <a:pPr marL="0" indent="0" algn="just">
              <a:buNone/>
            </a:pPr>
            <a:endParaRPr lang="en-US" sz="2400" b="1" dirty="0">
              <a:latin typeface="Trebuchet MS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>
                <a:latin typeface="Trebuchet MS" pitchFamily="34" charset="0"/>
              </a:rPr>
              <a:t>Commission's Delegated Regulation (EU) No 481/2014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sz="2000" dirty="0">
                <a:latin typeface="Trebuchet MS" pitchFamily="34" charset="0"/>
              </a:rPr>
              <a:t>Staff costs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sz="2000" dirty="0">
                <a:latin typeface="Trebuchet MS" pitchFamily="34" charset="0"/>
              </a:rPr>
              <a:t>Office and administrative expenditures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sz="2000" dirty="0">
                <a:latin typeface="Trebuchet MS" pitchFamily="34" charset="0"/>
              </a:rPr>
              <a:t>Travel and accommodation costs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sz="2000" dirty="0">
                <a:latin typeface="Trebuchet MS" pitchFamily="34" charset="0"/>
              </a:rPr>
              <a:t>External expertise and services costs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sz="2000" dirty="0">
                <a:latin typeface="Trebuchet MS" pitchFamily="34" charset="0"/>
              </a:rPr>
              <a:t>Equipment expenditure</a:t>
            </a:r>
          </a:p>
          <a:p>
            <a:pPr marL="914400" lvl="2" indent="0" algn="just">
              <a:buNone/>
            </a:pPr>
            <a:endParaRPr lang="en-US" sz="2000" dirty="0">
              <a:latin typeface="Trebuchet MS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>
                <a:latin typeface="Trebuchet MS" pitchFamily="34" charset="0"/>
              </a:rPr>
              <a:t>Additional rules set at </a:t>
            </a:r>
            <a:r>
              <a:rPr lang="en-US" sz="2400" dirty="0" err="1">
                <a:latin typeface="Trebuchet MS" pitchFamily="34" charset="0"/>
              </a:rPr>
              <a:t>Programme</a:t>
            </a:r>
            <a:r>
              <a:rPr lang="en-US" sz="2400" dirty="0">
                <a:latin typeface="Trebuchet MS" pitchFamily="34" charset="0"/>
              </a:rPr>
              <a:t> level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sz="2000" dirty="0">
                <a:latin typeface="Trebuchet MS" pitchFamily="34" charset="0"/>
              </a:rPr>
              <a:t>Infrastructure and works</a:t>
            </a:r>
          </a:p>
          <a:p>
            <a:pPr marL="0" indent="0" algn="just">
              <a:buNone/>
            </a:pPr>
            <a:endParaRPr lang="en-US" sz="2000" dirty="0">
              <a:latin typeface="Trebuchet MS" pitchFamily="34" charset="0"/>
            </a:endParaRPr>
          </a:p>
          <a:p>
            <a:pPr marL="0" indent="0" algn="just">
              <a:buNone/>
            </a:pPr>
            <a:endParaRPr lang="en-US" sz="1900" b="1" dirty="0">
              <a:latin typeface="Trebuchet MS" pitchFamily="34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5297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Rules of the calls for proposals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i="1" dirty="0">
                <a:solidFill>
                  <a:srgbClr val="FF0000"/>
                </a:solidFill>
              </a:rPr>
              <a:t>Eligibility of </a:t>
            </a:r>
            <a:r>
              <a:rPr lang="en-US" sz="3600" b="1" i="1" dirty="0" smtClean="0">
                <a:solidFill>
                  <a:srgbClr val="FF0000"/>
                </a:solidFill>
              </a:rPr>
              <a:t>expenditure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1" dirty="0" smtClean="0">
                <a:latin typeface="Trebuchet MS" pitchFamily="34" charset="0"/>
              </a:rPr>
              <a:t>Reimbursement of expenditures: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rebuchet MS" pitchFamily="34" charset="0"/>
              </a:rPr>
              <a:t>1. Based on flat rates </a:t>
            </a:r>
            <a:endParaRPr lang="en-US" sz="2400" b="1" dirty="0">
              <a:latin typeface="Trebuchet MS" pitchFamily="34" charset="0"/>
            </a:endParaRPr>
          </a:p>
          <a:p>
            <a:pPr lvl="2" algn="just"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Staff costs: max. 15% soft projects, max. 5% hard projects</a:t>
            </a:r>
            <a:endParaRPr lang="en-US" sz="2000" dirty="0">
              <a:latin typeface="Trebuchet MS" pitchFamily="34" charset="0"/>
            </a:endParaRPr>
          </a:p>
          <a:p>
            <a:pPr lvl="2" algn="just">
              <a:buFont typeface="Arial" pitchFamily="34" charset="0"/>
              <a:buChar char="•"/>
            </a:pPr>
            <a:r>
              <a:rPr lang="en-US" sz="2000" dirty="0">
                <a:latin typeface="Trebuchet MS" pitchFamily="34" charset="0"/>
              </a:rPr>
              <a:t>Office and administrative </a:t>
            </a:r>
            <a:r>
              <a:rPr lang="en-US" sz="2000" dirty="0" smtClean="0">
                <a:latin typeface="Trebuchet MS" pitchFamily="34" charset="0"/>
              </a:rPr>
              <a:t>expenditures: max. 5% soft projects, max. 1% hard projects</a:t>
            </a:r>
          </a:p>
          <a:p>
            <a:pPr marL="114300" indent="0" algn="just">
              <a:buNone/>
            </a:pPr>
            <a:r>
              <a:rPr lang="en-US" sz="1800" b="1" i="1" dirty="0" smtClean="0">
                <a:solidFill>
                  <a:srgbClr val="FF0000"/>
                </a:solidFill>
                <a:latin typeface="Trebuchet MS" pitchFamily="34" charset="0"/>
              </a:rPr>
              <a:t>Beneficiaries </a:t>
            </a:r>
            <a:r>
              <a:rPr lang="en-US" sz="1800" b="1" i="1" dirty="0">
                <a:solidFill>
                  <a:srgbClr val="FF0000"/>
                </a:solidFill>
                <a:latin typeface="Trebuchet MS" pitchFamily="34" charset="0"/>
              </a:rPr>
              <a:t>do not need to document that the expenditure has been incurred and paid, or that the flat rate corresponds to the </a:t>
            </a:r>
            <a:r>
              <a:rPr lang="en-US" sz="1800" b="1" i="1" dirty="0" smtClean="0">
                <a:solidFill>
                  <a:srgbClr val="FF0000"/>
                </a:solidFill>
                <a:latin typeface="Trebuchet MS" pitchFamily="34" charset="0"/>
              </a:rPr>
              <a:t>reality</a:t>
            </a:r>
            <a:endParaRPr lang="en-US" sz="1800" b="1" i="1" dirty="0">
              <a:solidFill>
                <a:srgbClr val="FF0000"/>
              </a:solidFill>
              <a:latin typeface="Trebuchet MS" pitchFamily="34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Trebuchet MS" pitchFamily="34" charset="0"/>
              </a:rPr>
              <a:t>2. Based on real costs</a:t>
            </a:r>
          </a:p>
          <a:p>
            <a:pPr lvl="2" algn="just"/>
            <a:r>
              <a:rPr lang="en-US" sz="2000" dirty="0">
                <a:latin typeface="Trebuchet MS" pitchFamily="34" charset="0"/>
              </a:rPr>
              <a:t>Travel and </a:t>
            </a:r>
            <a:r>
              <a:rPr lang="en-US" sz="2000" dirty="0" smtClean="0">
                <a:latin typeface="Trebuchet MS" pitchFamily="34" charset="0"/>
              </a:rPr>
              <a:t>accommodation</a:t>
            </a:r>
            <a:endParaRPr lang="en-US" sz="2000" dirty="0">
              <a:latin typeface="Trebuchet MS" pitchFamily="34" charset="0"/>
            </a:endParaRPr>
          </a:p>
          <a:p>
            <a:pPr lvl="2" algn="just"/>
            <a:r>
              <a:rPr lang="en-US" sz="2000" dirty="0">
                <a:latin typeface="Trebuchet MS" pitchFamily="34" charset="0"/>
              </a:rPr>
              <a:t>External expertise and services costs</a:t>
            </a:r>
          </a:p>
          <a:p>
            <a:pPr lvl="2" algn="just"/>
            <a:r>
              <a:rPr lang="en-US" sz="2000" dirty="0">
                <a:latin typeface="Trebuchet MS" pitchFamily="34" charset="0"/>
              </a:rPr>
              <a:t>Equipment expenditure</a:t>
            </a:r>
          </a:p>
          <a:p>
            <a:pPr lvl="2" algn="just"/>
            <a:r>
              <a:rPr lang="en-US" sz="2000" dirty="0">
                <a:latin typeface="Trebuchet MS" pitchFamily="34" charset="0"/>
              </a:rPr>
              <a:t>Infrastructure and works</a:t>
            </a:r>
          </a:p>
          <a:p>
            <a:pPr marL="0" indent="0" algn="just">
              <a:buNone/>
            </a:pPr>
            <a:endParaRPr lang="en-US" sz="1900" b="1" dirty="0">
              <a:latin typeface="Trebuchet MS" pitchFamily="34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4051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Rules of the calls for proposals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i="1" dirty="0" smtClean="0">
                <a:solidFill>
                  <a:srgbClr val="FF0000"/>
                </a:solidFill>
              </a:rPr>
              <a:t>Deadline for receipt of Applications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Trebuchet MS" pitchFamily="34" charset="0"/>
              </a:rPr>
              <a:t>30</a:t>
            </a:r>
            <a:r>
              <a:rPr lang="en-US" sz="2400" b="1" baseline="30000" dirty="0" smtClean="0">
                <a:solidFill>
                  <a:schemeClr val="tx2"/>
                </a:solidFill>
                <a:latin typeface="Trebuchet MS" pitchFamily="34" charset="0"/>
              </a:rPr>
              <a:t>th</a:t>
            </a:r>
            <a:r>
              <a:rPr lang="en-US" sz="2400" b="1" dirty="0" smtClean="0">
                <a:solidFill>
                  <a:schemeClr val="tx2"/>
                </a:solidFill>
                <a:latin typeface="Trebuchet MS" pitchFamily="34" charset="0"/>
              </a:rPr>
              <a:t> of June 2015 – 16:00 o’clock for soft projects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Trebuchet MS" pitchFamily="34" charset="0"/>
              </a:rPr>
              <a:t>30</a:t>
            </a:r>
            <a:r>
              <a:rPr lang="en-US" sz="2400" b="1" baseline="30000" dirty="0" smtClean="0">
                <a:solidFill>
                  <a:schemeClr val="tx2"/>
                </a:solidFill>
                <a:latin typeface="Trebuchet MS" pitchFamily="34" charset="0"/>
              </a:rPr>
              <a:t>th</a:t>
            </a:r>
            <a:r>
              <a:rPr lang="en-US" sz="2400" b="1" dirty="0" smtClean="0">
                <a:solidFill>
                  <a:schemeClr val="tx2"/>
                </a:solidFill>
                <a:latin typeface="Trebuchet MS" pitchFamily="34" charset="0"/>
              </a:rPr>
              <a:t> of September 2015 – 16:00 o’clock for hard projects</a:t>
            </a:r>
          </a:p>
          <a:p>
            <a:pPr algn="just"/>
            <a:r>
              <a:rPr lang="en-US" sz="2400" dirty="0" smtClean="0">
                <a:latin typeface="Trebuchet MS" pitchFamily="34" charset="0"/>
              </a:rPr>
              <a:t>Applications shall be submitted in one original and one copy, together with a CD/DVD containing a full scanned version of the AP and its annexes </a:t>
            </a:r>
          </a:p>
          <a:p>
            <a:pPr algn="just"/>
            <a:r>
              <a:rPr lang="en-US" sz="2400" dirty="0" smtClean="0">
                <a:latin typeface="Trebuchet MS" pitchFamily="34" charset="0"/>
              </a:rPr>
              <a:t>Applications have to be submitted to CBC Regional Office </a:t>
            </a:r>
            <a:r>
              <a:rPr lang="en-US" sz="2400" dirty="0" err="1" smtClean="0">
                <a:latin typeface="Trebuchet MS" pitchFamily="34" charset="0"/>
              </a:rPr>
              <a:t>Calarasi</a:t>
            </a:r>
            <a:endParaRPr lang="en-US" sz="2400" dirty="0" smtClean="0">
              <a:latin typeface="Trebuchet MS" pitchFamily="34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2060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Rules of the calls for proposals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i="1" dirty="0" smtClean="0">
                <a:solidFill>
                  <a:srgbClr val="FF0000"/>
                </a:solidFill>
              </a:rPr>
              <a:t>Evaluation process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525963"/>
          </a:xfrm>
        </p:spPr>
        <p:txBody>
          <a:bodyPr/>
          <a:lstStyle/>
          <a:p>
            <a:pPr lvl="1" algn="just"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The evaluation shall be performed by the JS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000" dirty="0">
                <a:latin typeface="Trebuchet MS" pitchFamily="34" charset="0"/>
              </a:rPr>
              <a:t>The evaluation of the projects shall be made after each deadline, for the </a:t>
            </a:r>
            <a:r>
              <a:rPr lang="en-US" sz="2000" dirty="0" smtClean="0">
                <a:latin typeface="Trebuchet MS" pitchFamily="34" charset="0"/>
              </a:rPr>
              <a:t>applications </a:t>
            </a:r>
            <a:r>
              <a:rPr lang="en-US" sz="2000" dirty="0">
                <a:latin typeface="Trebuchet MS" pitchFamily="34" charset="0"/>
              </a:rPr>
              <a:t>submitted before the respective </a:t>
            </a:r>
            <a:r>
              <a:rPr lang="en-US" sz="2000" dirty="0" smtClean="0">
                <a:latin typeface="Trebuchet MS" pitchFamily="34" charset="0"/>
              </a:rPr>
              <a:t>deadline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000" dirty="0">
                <a:latin typeface="Trebuchet MS" pitchFamily="34" charset="0"/>
              </a:rPr>
              <a:t>In order to be proposed for financing, the applications must respect the administrative and eligibility criteria and receive at least 60 points at the technical and financial evaluation. The contribution to </a:t>
            </a:r>
            <a:r>
              <a:rPr lang="en-US" sz="2000" dirty="0" err="1">
                <a:latin typeface="Trebuchet MS" pitchFamily="34" charset="0"/>
              </a:rPr>
              <a:t>Programme</a:t>
            </a:r>
            <a:r>
              <a:rPr lang="en-US" sz="2000" dirty="0">
                <a:latin typeface="Trebuchet MS" pitchFamily="34" charset="0"/>
              </a:rPr>
              <a:t> indicators (output and result) shall also be taken into consideration.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000" dirty="0">
                <a:latin typeface="Trebuchet MS" pitchFamily="34" charset="0"/>
              </a:rPr>
              <a:t>The projects are evaluated in the order they are received. In case a project has at least 90 points as final score it goes immediately to the Monitoring Committee for approval and, after observing the contracting procedure, the financing contracts are signed. </a:t>
            </a:r>
            <a:endParaRPr lang="en-US" sz="2000" dirty="0" smtClean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290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Rules of the calls for proposals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i="1" dirty="0" smtClean="0">
                <a:solidFill>
                  <a:srgbClr val="FF0000"/>
                </a:solidFill>
              </a:rPr>
              <a:t>Evaluation process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525963"/>
          </a:xfrm>
        </p:spPr>
        <p:txBody>
          <a:bodyPr/>
          <a:lstStyle/>
          <a:p>
            <a:pPr algn="just"/>
            <a:r>
              <a:rPr lang="en-US" sz="2000" dirty="0" smtClean="0">
                <a:latin typeface="Trebuchet MS" pitchFamily="34" charset="0"/>
              </a:rPr>
              <a:t>An </a:t>
            </a:r>
            <a:r>
              <a:rPr lang="en-US" sz="2000" dirty="0">
                <a:latin typeface="Trebuchet MS" pitchFamily="34" charset="0"/>
              </a:rPr>
              <a:t>analysis will be performed at the selection moment when projects contribute to indicators (in theory, by contracting) in a percent of at least 120% and when the financial indicators from the Performance framework are secured (in theory, by contracting). Depending on the analysis (performed at </a:t>
            </a:r>
            <a:r>
              <a:rPr lang="en-US" sz="2000" dirty="0" err="1">
                <a:latin typeface="Trebuchet MS" pitchFamily="34" charset="0"/>
              </a:rPr>
              <a:t>Programme</a:t>
            </a:r>
            <a:r>
              <a:rPr lang="en-US" sz="2000" dirty="0">
                <a:latin typeface="Trebuchet MS" pitchFamily="34" charset="0"/>
              </a:rPr>
              <a:t> level) the Monitoring Committee may decide to stop contracting although the financial allocation was not reached</a:t>
            </a:r>
            <a:r>
              <a:rPr lang="en-US" sz="2000" dirty="0" smtClean="0">
                <a:latin typeface="Trebuchet MS" pitchFamily="34" charset="0"/>
              </a:rPr>
              <a:t>.</a:t>
            </a:r>
          </a:p>
          <a:p>
            <a:pPr algn="just"/>
            <a:r>
              <a:rPr lang="en-US" sz="2000" dirty="0">
                <a:latin typeface="Trebuchet MS" pitchFamily="34" charset="0"/>
              </a:rPr>
              <a:t>One beneficiary cannot simultaneously have more than four projects in implementation. In case 5 projects are selected, the fifth one shall be put on a reserve list (and could be contracted after the finalization of at least one of the other projects, provided the </a:t>
            </a:r>
            <a:r>
              <a:rPr lang="en-US" sz="2000" dirty="0" err="1">
                <a:latin typeface="Trebuchet MS" pitchFamily="34" charset="0"/>
              </a:rPr>
              <a:t>Programme</a:t>
            </a:r>
            <a:r>
              <a:rPr lang="en-US" sz="2000" dirty="0">
                <a:latin typeface="Trebuchet MS" pitchFamily="34" charset="0"/>
              </a:rPr>
              <a:t> has the financial allocation available).</a:t>
            </a:r>
          </a:p>
          <a:p>
            <a:pPr algn="just"/>
            <a:endParaRPr lang="en-US" sz="2000" b="1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889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Rules of the calls for proposals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i="1" dirty="0" smtClean="0">
                <a:solidFill>
                  <a:srgbClr val="FF0000"/>
                </a:solidFill>
              </a:rPr>
              <a:t>Pre-contractual conditions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525963"/>
          </a:xfrm>
        </p:spPr>
        <p:txBody>
          <a:bodyPr/>
          <a:lstStyle/>
          <a:p>
            <a:pPr algn="just"/>
            <a:r>
              <a:rPr lang="en-US" sz="2000" b="1" dirty="0" smtClean="0">
                <a:latin typeface="Trebuchet MS" pitchFamily="34" charset="0"/>
              </a:rPr>
              <a:t>Pre-contractual visits and request for additional documents</a:t>
            </a:r>
          </a:p>
          <a:p>
            <a:pPr algn="just"/>
            <a:r>
              <a:rPr lang="en-US" sz="2000" b="1" dirty="0">
                <a:latin typeface="Trebuchet MS" pitchFamily="34" charset="0"/>
              </a:rPr>
              <a:t>Failure to provide the requested documents within the set deadlines during pre-contracting period will lead to the rejection of the </a:t>
            </a:r>
            <a:r>
              <a:rPr lang="en-US" sz="2000" b="1" dirty="0" smtClean="0">
                <a:latin typeface="Trebuchet MS" pitchFamily="34" charset="0"/>
              </a:rPr>
              <a:t>project</a:t>
            </a:r>
            <a:endParaRPr lang="en-US" sz="2000" b="1" dirty="0">
              <a:latin typeface="Trebuchet MS" pitchFamily="34" charset="0"/>
            </a:endParaRPr>
          </a:p>
          <a:p>
            <a:pPr algn="just"/>
            <a:r>
              <a:rPr lang="en-US" sz="2000" b="1" dirty="0" smtClean="0">
                <a:latin typeface="Trebuchet MS" pitchFamily="34" charset="0"/>
              </a:rPr>
              <a:t>Beneficiaries shall sign a Partnership Agreement</a:t>
            </a:r>
          </a:p>
          <a:p>
            <a:pPr algn="just"/>
            <a:r>
              <a:rPr lang="en-US" sz="2000" b="1" dirty="0" smtClean="0">
                <a:latin typeface="Trebuchet MS" pitchFamily="34" charset="0"/>
              </a:rPr>
              <a:t>Projects may submit RC at any given time provided it is &gt;5,000 euro</a:t>
            </a:r>
          </a:p>
          <a:p>
            <a:pPr algn="just"/>
            <a:r>
              <a:rPr lang="en-US" sz="2000" b="1" dirty="0" smtClean="0">
                <a:latin typeface="Trebuchet MS" pitchFamily="34" charset="0"/>
              </a:rPr>
              <a:t>Progress Reports shall be submitted every 3 months, independently of reimbursement claims </a:t>
            </a:r>
          </a:p>
          <a:p>
            <a:pPr algn="just"/>
            <a:r>
              <a:rPr lang="en-US" sz="2000" b="1" dirty="0" smtClean="0">
                <a:latin typeface="Trebuchet MS" pitchFamily="34" charset="0"/>
              </a:rPr>
              <a:t>Beneficiaries shall submit a schedule for submitting first level control requests, which shall be mandatory</a:t>
            </a:r>
          </a:p>
          <a:p>
            <a:pPr algn="just"/>
            <a:endParaRPr lang="en-US" sz="2000" b="1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5471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Rules of the calls for proposals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i="1" dirty="0" smtClean="0">
                <a:solidFill>
                  <a:srgbClr val="FF0000"/>
                </a:solidFill>
              </a:rPr>
              <a:t>Pre-contractual conditions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/>
          <a:lstStyle/>
          <a:p>
            <a:pPr algn="just"/>
            <a:r>
              <a:rPr lang="en-US" sz="2000" dirty="0" err="1" smtClean="0">
                <a:latin typeface="Trebuchet MS" pitchFamily="34" charset="0"/>
              </a:rPr>
              <a:t>Decommitment</a:t>
            </a:r>
            <a:r>
              <a:rPr lang="en-US" sz="2000" dirty="0" smtClean="0">
                <a:latin typeface="Trebuchet MS" pitchFamily="34" charset="0"/>
              </a:rPr>
              <a:t> at beneficiary level in case the amount set for the middle of the implementation period is not respected. </a:t>
            </a:r>
            <a:r>
              <a:rPr lang="en-US" sz="2000" dirty="0">
                <a:latin typeface="Trebuchet MS" pitchFamily="34" charset="0"/>
              </a:rPr>
              <a:t>In case the project has a financial execution lower than:</a:t>
            </a:r>
          </a:p>
          <a:p>
            <a:pPr lvl="2"/>
            <a:r>
              <a:rPr lang="en-US" sz="2000" b="1" dirty="0" smtClean="0">
                <a:latin typeface="Trebuchet MS" pitchFamily="34" charset="0"/>
              </a:rPr>
              <a:t>75%                   10</a:t>
            </a:r>
            <a:r>
              <a:rPr lang="en-US" sz="2000" b="1" dirty="0">
                <a:latin typeface="Trebuchet MS" pitchFamily="34" charset="0"/>
              </a:rPr>
              <a:t>% </a:t>
            </a:r>
            <a:r>
              <a:rPr lang="en-US" sz="2000" b="1" dirty="0" err="1" smtClean="0">
                <a:latin typeface="Trebuchet MS" pitchFamily="34" charset="0"/>
              </a:rPr>
              <a:t>decommitment</a:t>
            </a:r>
            <a:endParaRPr lang="en-US" sz="2000" b="1" dirty="0" smtClean="0">
              <a:latin typeface="Trebuchet MS" pitchFamily="34" charset="0"/>
            </a:endParaRPr>
          </a:p>
          <a:p>
            <a:pPr marL="914400" lvl="2" indent="0">
              <a:buNone/>
            </a:pPr>
            <a:endParaRPr lang="en-US" sz="2000" b="1" dirty="0">
              <a:latin typeface="Trebuchet MS" pitchFamily="34" charset="0"/>
            </a:endParaRPr>
          </a:p>
          <a:p>
            <a:pPr lvl="2"/>
            <a:r>
              <a:rPr lang="en-US" sz="2000" b="1" dirty="0" smtClean="0">
                <a:latin typeface="Trebuchet MS" pitchFamily="34" charset="0"/>
              </a:rPr>
              <a:t>50%                   25</a:t>
            </a:r>
            <a:r>
              <a:rPr lang="en-US" sz="2000" b="1" dirty="0">
                <a:latin typeface="Trebuchet MS" pitchFamily="34" charset="0"/>
              </a:rPr>
              <a:t>% </a:t>
            </a:r>
            <a:r>
              <a:rPr lang="en-US" sz="2000" b="1" dirty="0" err="1">
                <a:latin typeface="Trebuchet MS" pitchFamily="34" charset="0"/>
              </a:rPr>
              <a:t>decommitment</a:t>
            </a:r>
            <a:r>
              <a:rPr lang="en-US" sz="2000" b="1" dirty="0">
                <a:latin typeface="Trebuchet MS" pitchFamily="34" charset="0"/>
              </a:rPr>
              <a:t> </a:t>
            </a:r>
            <a:r>
              <a:rPr lang="en-US" sz="1200" b="1" dirty="0" smtClean="0">
                <a:latin typeface="Trebuchet MS" pitchFamily="34" charset="0"/>
              </a:rPr>
              <a:t>	</a:t>
            </a:r>
            <a:endParaRPr lang="en-US" sz="1200" b="1" dirty="0">
              <a:latin typeface="Trebuchet MS" pitchFamily="34" charset="0"/>
            </a:endParaRPr>
          </a:p>
          <a:p>
            <a:pPr algn="just"/>
            <a:endParaRPr lang="en-US" sz="2000" b="1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The revised budget has to be submitted within 2 weeks, otherwise the reduction shall be applied proportionally to all budgetary lines of the concerned beneficiary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In case the beneficiaries decide to stop implementing the project, the funds shall be recovered</a:t>
            </a:r>
            <a:endParaRPr lang="en-US" sz="2000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>
              <a:latin typeface="Trebuchet MS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263877" y="2706329"/>
            <a:ext cx="990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286000" y="3429000"/>
            <a:ext cx="990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62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23622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Consultation process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sz="2400" dirty="0" smtClean="0"/>
              <a:t>s</a:t>
            </a:r>
            <a:r>
              <a:rPr lang="en-US" sz="2400" dirty="0" err="1" smtClean="0"/>
              <a:t>tarted</a:t>
            </a:r>
            <a:r>
              <a:rPr lang="en-US" sz="2400" dirty="0" smtClean="0"/>
              <a:t> on </a:t>
            </a:r>
            <a:r>
              <a:rPr lang="en-US" sz="2400" i="1" dirty="0" smtClean="0"/>
              <a:t>17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 of December 2014</a:t>
            </a:r>
            <a:r>
              <a:rPr lang="ro-RO" sz="2400" i="1" dirty="0" smtClean="0"/>
              <a:t>,</a:t>
            </a:r>
            <a:r>
              <a:rPr lang="en-US" sz="2400" i="1" dirty="0" smtClean="0"/>
              <a:t> </a:t>
            </a:r>
            <a:r>
              <a:rPr lang="en-US" sz="2400" dirty="0" smtClean="0"/>
              <a:t>ended on </a:t>
            </a:r>
            <a:r>
              <a:rPr lang="en-US" sz="2400" i="1" dirty="0" smtClean="0"/>
              <a:t>31</a:t>
            </a:r>
            <a:r>
              <a:rPr lang="en-US" sz="2400" i="1" baseline="30000" dirty="0" smtClean="0"/>
              <a:t>st</a:t>
            </a:r>
            <a:r>
              <a:rPr lang="en-US" sz="2400" i="1" dirty="0" smtClean="0"/>
              <a:t> of January 2015</a:t>
            </a:r>
            <a:endParaRPr lang="en-US" sz="2400" i="1" dirty="0"/>
          </a:p>
          <a:p>
            <a:pPr algn="just"/>
            <a:r>
              <a:rPr lang="en-US" sz="2400" dirty="0"/>
              <a:t>c</a:t>
            </a:r>
            <a:r>
              <a:rPr lang="en-US" sz="2400" dirty="0" smtClean="0"/>
              <a:t>omments received from </a:t>
            </a:r>
            <a:r>
              <a:rPr lang="en-US" sz="2400" i="1" dirty="0" smtClean="0"/>
              <a:t>6 legal entities from Romania  </a:t>
            </a:r>
            <a:r>
              <a:rPr lang="en-US" sz="2400" dirty="0" smtClean="0"/>
              <a:t>and </a:t>
            </a:r>
            <a:r>
              <a:rPr lang="en-US" sz="2400" i="1" dirty="0" smtClean="0"/>
              <a:t>8 legal entities from Bulgaria </a:t>
            </a:r>
            <a:r>
              <a:rPr lang="ro-RO" sz="2400" dirty="0" smtClean="0"/>
              <a:t>(public </a:t>
            </a:r>
            <a:r>
              <a:rPr lang="ro-RO" sz="2400" dirty="0" err="1" smtClean="0"/>
              <a:t>authorities</a:t>
            </a:r>
            <a:r>
              <a:rPr lang="ro-RO" sz="2400" dirty="0" smtClean="0"/>
              <a:t>, </a:t>
            </a:r>
            <a:r>
              <a:rPr lang="ro-RO" sz="2400" dirty="0" err="1" smtClean="0"/>
              <a:t>NGOs</a:t>
            </a:r>
            <a:r>
              <a:rPr lang="ro-RO" sz="2400" dirty="0" smtClean="0"/>
              <a:t>, </a:t>
            </a:r>
            <a:r>
              <a:rPr lang="ro-RO" sz="2400" dirty="0" err="1" smtClean="0"/>
              <a:t>public</a:t>
            </a:r>
            <a:r>
              <a:rPr lang="ro-RO" sz="2400" dirty="0" smtClean="0"/>
              <a:t> </a:t>
            </a:r>
            <a:r>
              <a:rPr lang="ro-RO" sz="2400" dirty="0" err="1" smtClean="0"/>
              <a:t>institutions</a:t>
            </a:r>
            <a:r>
              <a:rPr lang="ro-RO" sz="2400" dirty="0" smtClean="0"/>
              <a:t>)</a:t>
            </a:r>
          </a:p>
          <a:p>
            <a:pPr algn="just"/>
            <a:r>
              <a:rPr lang="ro-RO" sz="2400" dirty="0" err="1" smtClean="0"/>
              <a:t>questions</a:t>
            </a:r>
            <a:r>
              <a:rPr lang="ro-RO" sz="2400" dirty="0" smtClean="0"/>
              <a:t> </a:t>
            </a:r>
            <a:r>
              <a:rPr lang="ro-RO" sz="2400" dirty="0" err="1" smtClean="0"/>
              <a:t>regarding</a:t>
            </a:r>
            <a:r>
              <a:rPr lang="ro-RO" sz="2400" dirty="0" smtClean="0"/>
              <a:t> </a:t>
            </a:r>
            <a:r>
              <a:rPr lang="ro-RO" sz="2400" dirty="0" err="1" smtClean="0"/>
              <a:t>interpretation</a:t>
            </a:r>
            <a:r>
              <a:rPr lang="ro-RO" sz="2400" dirty="0" smtClean="0"/>
              <a:t> of </a:t>
            </a:r>
            <a:r>
              <a:rPr lang="ro-RO" sz="2400" dirty="0" err="1" smtClean="0"/>
              <a:t>eligibility</a:t>
            </a:r>
            <a:r>
              <a:rPr lang="ro-RO" sz="2400" dirty="0" smtClean="0"/>
              <a:t> </a:t>
            </a:r>
            <a:r>
              <a:rPr lang="ro-RO" sz="2400" dirty="0" err="1" smtClean="0"/>
              <a:t>conditions</a:t>
            </a:r>
            <a:r>
              <a:rPr lang="ro-RO" sz="2400" dirty="0" smtClean="0"/>
              <a:t> for </a:t>
            </a:r>
            <a:r>
              <a:rPr lang="ro-RO" sz="2400" dirty="0" err="1" smtClean="0"/>
              <a:t>potential</a:t>
            </a:r>
            <a:r>
              <a:rPr lang="ro-RO" sz="2400" dirty="0" smtClean="0"/>
              <a:t> </a:t>
            </a:r>
            <a:r>
              <a:rPr lang="ro-RO" sz="2400" dirty="0" err="1" smtClean="0"/>
              <a:t>applicants</a:t>
            </a:r>
            <a:r>
              <a:rPr lang="ro-RO" sz="2400" dirty="0" smtClean="0"/>
              <a:t>, </a:t>
            </a:r>
            <a:r>
              <a:rPr lang="ro-RO" sz="2400" dirty="0" err="1" smtClean="0"/>
              <a:t>calculation</a:t>
            </a:r>
            <a:r>
              <a:rPr lang="ro-RO" sz="2400" dirty="0" smtClean="0"/>
              <a:t> of staff </a:t>
            </a:r>
            <a:r>
              <a:rPr lang="ro-RO" sz="2400" dirty="0" err="1" smtClean="0"/>
              <a:t>costs</a:t>
            </a:r>
            <a:r>
              <a:rPr lang="ro-RO" sz="2400" dirty="0" smtClean="0"/>
              <a:t>, </a:t>
            </a:r>
            <a:r>
              <a:rPr lang="ro-RO" sz="2400" dirty="0" err="1" smtClean="0"/>
              <a:t>proposals</a:t>
            </a:r>
            <a:r>
              <a:rPr lang="ro-RO" sz="2400" dirty="0" smtClean="0"/>
              <a:t> for </a:t>
            </a:r>
            <a:r>
              <a:rPr lang="ro-RO" sz="2400" dirty="0" err="1" smtClean="0"/>
              <a:t>modification</a:t>
            </a:r>
            <a:r>
              <a:rPr lang="ro-RO" sz="2400" dirty="0" smtClean="0"/>
              <a:t> of </a:t>
            </a:r>
            <a:r>
              <a:rPr lang="ro-RO" sz="2400" dirty="0" err="1" smtClean="0"/>
              <a:t>the</a:t>
            </a:r>
            <a:r>
              <a:rPr lang="ro-RO" sz="2400" dirty="0" smtClean="0"/>
              <a:t> </a:t>
            </a:r>
            <a:r>
              <a:rPr lang="ro-RO" sz="2400" dirty="0" err="1" smtClean="0"/>
              <a:t>ceilings</a:t>
            </a:r>
            <a:r>
              <a:rPr lang="ro-RO" sz="2400" dirty="0" smtClean="0"/>
              <a:t> for </a:t>
            </a:r>
            <a:r>
              <a:rPr lang="ro-RO" sz="2400" dirty="0" err="1" smtClean="0"/>
              <a:t>expenditures</a:t>
            </a:r>
            <a:r>
              <a:rPr lang="ro-RO" sz="2400" dirty="0"/>
              <a:t> </a:t>
            </a:r>
            <a:r>
              <a:rPr lang="ro-RO" sz="2400" dirty="0" smtClean="0"/>
              <a:t>in </a:t>
            </a:r>
            <a:r>
              <a:rPr lang="ro-RO" sz="2400" dirty="0" err="1" smtClean="0"/>
              <a:t>order</a:t>
            </a:r>
            <a:r>
              <a:rPr lang="ro-RO" sz="2400" dirty="0" smtClean="0"/>
              <a:t> </a:t>
            </a:r>
            <a:r>
              <a:rPr lang="ro-RO" sz="2400" dirty="0" err="1" smtClean="0"/>
              <a:t>to</a:t>
            </a:r>
            <a:r>
              <a:rPr lang="ro-RO" sz="2400" dirty="0" smtClean="0"/>
              <a:t> </a:t>
            </a:r>
            <a:r>
              <a:rPr lang="ro-RO" sz="2400" dirty="0" err="1" smtClean="0"/>
              <a:t>match</a:t>
            </a:r>
            <a:r>
              <a:rPr lang="ro-RO" sz="2400" dirty="0" smtClean="0"/>
              <a:t> </a:t>
            </a:r>
            <a:r>
              <a:rPr lang="ro-RO" sz="2400" dirty="0" err="1" smtClean="0"/>
              <a:t>the</a:t>
            </a:r>
            <a:r>
              <a:rPr lang="ro-RO" sz="2400" dirty="0" smtClean="0"/>
              <a:t> market </a:t>
            </a:r>
            <a:r>
              <a:rPr lang="ro-RO" sz="2400" dirty="0" err="1" smtClean="0"/>
              <a:t>prices</a:t>
            </a:r>
            <a:r>
              <a:rPr lang="ro-RO" sz="2400" dirty="0" smtClean="0"/>
              <a:t>, </a:t>
            </a:r>
            <a:r>
              <a:rPr lang="ro-RO" sz="2400" dirty="0" err="1" smtClean="0"/>
              <a:t>flexibility</a:t>
            </a:r>
            <a:r>
              <a:rPr lang="ro-RO" sz="2400" dirty="0" smtClean="0"/>
              <a:t> of </a:t>
            </a:r>
            <a:r>
              <a:rPr lang="ro-RO" sz="2400" dirty="0" err="1" smtClean="0"/>
              <a:t>the</a:t>
            </a:r>
            <a:r>
              <a:rPr lang="ro-RO" sz="2400" dirty="0" smtClean="0"/>
              <a:t> budget </a:t>
            </a:r>
            <a:r>
              <a:rPr lang="ro-RO" sz="2400" dirty="0" err="1" smtClean="0"/>
              <a:t>construction</a:t>
            </a:r>
            <a:r>
              <a:rPr lang="ro-RO" sz="2400" dirty="0" smtClean="0"/>
              <a:t> </a:t>
            </a:r>
            <a:r>
              <a:rPr lang="ro-RO" sz="2400" dirty="0" err="1" smtClean="0"/>
              <a:t>inside</a:t>
            </a:r>
            <a:r>
              <a:rPr lang="ro-RO" sz="2400" dirty="0" smtClean="0"/>
              <a:t> </a:t>
            </a:r>
            <a:r>
              <a:rPr lang="ro-RO" sz="2400" dirty="0" err="1" smtClean="0"/>
              <a:t>the</a:t>
            </a:r>
            <a:r>
              <a:rPr lang="ro-RO" sz="2400" dirty="0" smtClean="0"/>
              <a:t> </a:t>
            </a:r>
            <a:r>
              <a:rPr lang="ro-RO" sz="2400" dirty="0" err="1" smtClean="0"/>
              <a:t>categories</a:t>
            </a:r>
            <a:r>
              <a:rPr lang="ro-RO" sz="2400" dirty="0" smtClean="0"/>
              <a:t> of </a:t>
            </a:r>
            <a:r>
              <a:rPr lang="ro-RO" sz="2400" dirty="0" err="1" smtClean="0"/>
              <a:t>expenditure</a:t>
            </a:r>
            <a:r>
              <a:rPr lang="ro-RO" sz="2400" dirty="0" smtClean="0"/>
              <a:t>,  </a:t>
            </a:r>
            <a:r>
              <a:rPr lang="ro-RO" sz="2400" dirty="0" err="1" smtClean="0"/>
              <a:t>proposals</a:t>
            </a:r>
            <a:r>
              <a:rPr lang="ro-RO" sz="2400" dirty="0" smtClean="0"/>
              <a:t> </a:t>
            </a:r>
            <a:r>
              <a:rPr lang="ro-RO" sz="2400" dirty="0" err="1" smtClean="0"/>
              <a:t>to</a:t>
            </a:r>
            <a:r>
              <a:rPr lang="ro-RO" sz="2400" dirty="0" smtClean="0"/>
              <a:t> </a:t>
            </a:r>
            <a:r>
              <a:rPr lang="ro-RO" sz="2400" dirty="0" err="1" smtClean="0"/>
              <a:t>modify</a:t>
            </a:r>
            <a:r>
              <a:rPr lang="ro-RO" sz="2400" dirty="0" smtClean="0"/>
              <a:t> </a:t>
            </a:r>
            <a:r>
              <a:rPr lang="ro-RO" sz="2400" dirty="0" err="1" smtClean="0"/>
              <a:t>the</a:t>
            </a:r>
            <a:r>
              <a:rPr lang="ro-RO" sz="2400" dirty="0" smtClean="0"/>
              <a:t> </a:t>
            </a:r>
            <a:r>
              <a:rPr lang="ro-RO" sz="2400" dirty="0" err="1" smtClean="0"/>
              <a:t>application</a:t>
            </a:r>
            <a:r>
              <a:rPr lang="ro-RO" sz="2400" dirty="0" smtClean="0"/>
              <a:t> </a:t>
            </a:r>
            <a:r>
              <a:rPr lang="ro-RO" sz="2400" dirty="0" err="1" smtClean="0"/>
              <a:t>form</a:t>
            </a:r>
            <a:r>
              <a:rPr lang="ro-RO" sz="2400" dirty="0" smtClean="0"/>
              <a:t>, </a:t>
            </a:r>
            <a:r>
              <a:rPr lang="ro-RO" sz="2400" dirty="0" err="1" smtClean="0"/>
              <a:t>comments</a:t>
            </a:r>
            <a:r>
              <a:rPr lang="ro-RO" sz="2400" dirty="0" smtClean="0"/>
              <a:t> on </a:t>
            </a:r>
            <a:r>
              <a:rPr lang="ro-RO" sz="2400" dirty="0" err="1" smtClean="0"/>
              <a:t>indicators</a:t>
            </a:r>
            <a:r>
              <a:rPr lang="ro-RO" sz="2400" dirty="0" smtClean="0"/>
              <a:t> </a:t>
            </a:r>
            <a:r>
              <a:rPr lang="ro-RO" sz="2400" dirty="0" err="1" smtClean="0"/>
              <a:t>and</a:t>
            </a:r>
            <a:r>
              <a:rPr lang="ro-RO" sz="2400" dirty="0" smtClean="0"/>
              <a:t> </a:t>
            </a:r>
            <a:r>
              <a:rPr lang="ro-RO" sz="2400" dirty="0" err="1" smtClean="0"/>
              <a:t>technical</a:t>
            </a:r>
            <a:r>
              <a:rPr lang="ro-RO" sz="2400" dirty="0" smtClean="0"/>
              <a:t> </a:t>
            </a:r>
            <a:r>
              <a:rPr lang="ro-RO" sz="2400" dirty="0" err="1" smtClean="0"/>
              <a:t>documentation</a:t>
            </a:r>
            <a:r>
              <a:rPr lang="ro-RO" sz="2400" dirty="0" smtClean="0"/>
              <a:t> </a:t>
            </a:r>
            <a:r>
              <a:rPr lang="ro-RO" sz="2400" dirty="0" err="1" smtClean="0"/>
              <a:t>needed</a:t>
            </a:r>
            <a:r>
              <a:rPr lang="ro-RO" sz="2400" dirty="0" smtClean="0"/>
              <a:t> for </a:t>
            </a:r>
            <a:r>
              <a:rPr lang="ro-RO" sz="2400" dirty="0" err="1" smtClean="0"/>
              <a:t>investment</a:t>
            </a:r>
            <a:r>
              <a:rPr lang="ro-RO" sz="2400" dirty="0" smtClean="0"/>
              <a:t> </a:t>
            </a:r>
            <a:r>
              <a:rPr lang="ro-RO" sz="2400" dirty="0" err="1" smtClean="0"/>
              <a:t>projects</a:t>
            </a:r>
            <a:r>
              <a:rPr lang="ro-RO" sz="2400" dirty="0" smtClean="0"/>
              <a:t> etc.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508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84" y="1524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Priority Axis and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Specific Objectives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424487"/>
          </a:xfrm>
        </p:spPr>
        <p:txBody>
          <a:bodyPr/>
          <a:lstStyle/>
          <a:p>
            <a:pPr marL="457200" lvl="1" indent="0">
              <a:buNone/>
            </a:pPr>
            <a:endParaRPr lang="en-US" sz="2400" dirty="0" smtClean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rebuchet MS" pitchFamily="34" charset="0"/>
              </a:rPr>
              <a:t>PA 1 – A well connected region</a:t>
            </a:r>
          </a:p>
          <a:p>
            <a:pPr marL="400050" lvl="1" indent="0">
              <a:buNone/>
            </a:pPr>
            <a:r>
              <a:rPr lang="en-US" sz="1600" b="1" dirty="0">
                <a:solidFill>
                  <a:schemeClr val="tx2"/>
                </a:solidFill>
              </a:rPr>
              <a:t>Specific Objective </a:t>
            </a:r>
            <a:r>
              <a:rPr lang="en-US" sz="1600" b="1" dirty="0" smtClean="0">
                <a:solidFill>
                  <a:schemeClr val="tx2"/>
                </a:solidFill>
              </a:rPr>
              <a:t>1.1 </a:t>
            </a:r>
            <a:r>
              <a:rPr lang="en-US" sz="1600" dirty="0" smtClean="0">
                <a:solidFill>
                  <a:schemeClr val="tx2"/>
                </a:solidFill>
              </a:rPr>
              <a:t>Improve </a:t>
            </a:r>
            <a:r>
              <a:rPr lang="en-US" sz="1600" dirty="0">
                <a:solidFill>
                  <a:schemeClr val="tx2"/>
                </a:solidFill>
              </a:rPr>
              <a:t>the planning, development and coordination of cross-border transport systems for better connections to TEN-T transport </a:t>
            </a:r>
            <a:r>
              <a:rPr lang="en-US" sz="1600" dirty="0" smtClean="0">
                <a:solidFill>
                  <a:schemeClr val="tx2"/>
                </a:solidFill>
              </a:rPr>
              <a:t>networks</a:t>
            </a:r>
          </a:p>
          <a:p>
            <a:pPr marL="400050" lvl="1" indent="0">
              <a:buNone/>
            </a:pPr>
            <a:r>
              <a:rPr lang="en-US" sz="1600" b="1" dirty="0">
                <a:solidFill>
                  <a:schemeClr val="tx2"/>
                </a:solidFill>
              </a:rPr>
              <a:t>Specific Objective 1.2 </a:t>
            </a:r>
            <a:r>
              <a:rPr lang="en-US" sz="1600" dirty="0">
                <a:solidFill>
                  <a:schemeClr val="tx2"/>
                </a:solidFill>
              </a:rPr>
              <a:t>Increase transport safety on waterways and maritime transport routes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rebuchet MS" pitchFamily="34" charset="0"/>
              </a:rPr>
              <a:t>PA 2 – A green region</a:t>
            </a:r>
          </a:p>
          <a:p>
            <a:pPr marL="400050" lvl="1" indent="0">
              <a:buNone/>
            </a:pPr>
            <a:r>
              <a:rPr lang="en-US" sz="1600" b="1" dirty="0">
                <a:solidFill>
                  <a:schemeClr val="tx2"/>
                </a:solidFill>
              </a:rPr>
              <a:t>Specific Objective </a:t>
            </a:r>
            <a:r>
              <a:rPr lang="en-US" sz="1600" b="1" dirty="0" smtClean="0">
                <a:solidFill>
                  <a:schemeClr val="tx2"/>
                </a:solidFill>
              </a:rPr>
              <a:t>2.1 </a:t>
            </a:r>
            <a:r>
              <a:rPr lang="en-US" sz="1600" dirty="0" smtClean="0">
                <a:solidFill>
                  <a:schemeClr val="tx2"/>
                </a:solidFill>
              </a:rPr>
              <a:t>To </a:t>
            </a:r>
            <a:r>
              <a:rPr lang="en-US" sz="1600" dirty="0">
                <a:solidFill>
                  <a:schemeClr val="tx2"/>
                </a:solidFill>
              </a:rPr>
              <a:t>improve the sustainable use of natural heritage and resources and cultural heritage</a:t>
            </a:r>
          </a:p>
          <a:p>
            <a:pPr marL="400050" lvl="1" indent="0">
              <a:buNone/>
            </a:pPr>
            <a:r>
              <a:rPr lang="en-US" sz="1600" b="1" dirty="0">
                <a:solidFill>
                  <a:schemeClr val="tx2"/>
                </a:solidFill>
              </a:rPr>
              <a:t>Specific Objective </a:t>
            </a:r>
            <a:r>
              <a:rPr lang="en-US" sz="1600" b="1" dirty="0" smtClean="0">
                <a:solidFill>
                  <a:schemeClr val="tx2"/>
                </a:solidFill>
              </a:rPr>
              <a:t>2.2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To enhance the sustainable management of the ecosystems from the cross-border </a:t>
            </a:r>
            <a:r>
              <a:rPr lang="en-US" sz="1600" dirty="0" smtClean="0">
                <a:solidFill>
                  <a:schemeClr val="tx2"/>
                </a:solidFill>
              </a:rPr>
              <a:t>area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PA 3 – A safe region</a:t>
            </a:r>
          </a:p>
          <a:p>
            <a:pPr marL="400050" lvl="1" indent="0">
              <a:buNone/>
            </a:pPr>
            <a:r>
              <a:rPr lang="en-US" sz="1600" b="1" dirty="0">
                <a:solidFill>
                  <a:schemeClr val="tx2"/>
                </a:solidFill>
              </a:rPr>
              <a:t>Specific Objective </a:t>
            </a:r>
            <a:r>
              <a:rPr lang="en-US" sz="1600" b="1" dirty="0" smtClean="0">
                <a:solidFill>
                  <a:schemeClr val="tx2"/>
                </a:solidFill>
              </a:rPr>
              <a:t>3.1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To </a:t>
            </a:r>
            <a:r>
              <a:rPr lang="en-US" sz="1600" dirty="0">
                <a:solidFill>
                  <a:schemeClr val="tx2"/>
                </a:solidFill>
              </a:rPr>
              <a:t>improve joint risk management in the cross-border area 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b="1" dirty="0" smtClean="0"/>
              <a:t>PA 4 – A skilled and inclusive region </a:t>
            </a:r>
          </a:p>
          <a:p>
            <a:pPr marL="400050" lvl="1" indent="0">
              <a:buNone/>
            </a:pPr>
            <a:r>
              <a:rPr lang="en-US" sz="1600" b="1" dirty="0" smtClean="0"/>
              <a:t>Specific objective 4.1 </a:t>
            </a:r>
            <a:r>
              <a:rPr lang="en-US" sz="1600" dirty="0" smtClean="0"/>
              <a:t>To encourage the integration of the cross-border area in terms of employment and labor mobilit</a:t>
            </a:r>
            <a:r>
              <a:rPr lang="en-US" sz="1200" dirty="0" smtClean="0"/>
              <a:t>y</a:t>
            </a:r>
          </a:p>
          <a:p>
            <a:pPr marL="0" indent="0">
              <a:buNone/>
            </a:pPr>
            <a:r>
              <a:rPr lang="en-US" sz="2000" b="1" dirty="0" smtClean="0"/>
              <a:t>PA 5 – An effective region</a:t>
            </a:r>
          </a:p>
          <a:p>
            <a:pPr marL="400050" lvl="1" indent="0">
              <a:buNone/>
            </a:pPr>
            <a:r>
              <a:rPr lang="en-US" sz="1600" b="1" dirty="0" smtClean="0"/>
              <a:t>Specific objective 5.1 </a:t>
            </a:r>
            <a:r>
              <a:rPr lang="en-US" sz="1600" dirty="0" smtClean="0"/>
              <a:t>To increase cooperation capacity and the efficiency of public institutions in a CBC context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8771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Next steps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460453" y="2765495"/>
            <a:ext cx="1004475" cy="609600"/>
          </a:xfrm>
          <a:custGeom>
            <a:avLst/>
            <a:gdLst>
              <a:gd name="connsiteX0" fmla="*/ 0 w 1415305"/>
              <a:gd name="connsiteY0" fmla="*/ 0 h 990714"/>
              <a:gd name="connsiteX1" fmla="*/ 919948 w 1415305"/>
              <a:gd name="connsiteY1" fmla="*/ 0 h 990714"/>
              <a:gd name="connsiteX2" fmla="*/ 1415305 w 1415305"/>
              <a:gd name="connsiteY2" fmla="*/ 495357 h 990714"/>
              <a:gd name="connsiteX3" fmla="*/ 919948 w 1415305"/>
              <a:gd name="connsiteY3" fmla="*/ 990714 h 990714"/>
              <a:gd name="connsiteX4" fmla="*/ 0 w 1415305"/>
              <a:gd name="connsiteY4" fmla="*/ 990714 h 990714"/>
              <a:gd name="connsiteX5" fmla="*/ 495357 w 1415305"/>
              <a:gd name="connsiteY5" fmla="*/ 495357 h 990714"/>
              <a:gd name="connsiteX6" fmla="*/ 0 w 1415305"/>
              <a:gd name="connsiteY6" fmla="*/ 0 h 99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305" h="990714">
                <a:moveTo>
                  <a:pt x="1415304" y="0"/>
                </a:moveTo>
                <a:lnTo>
                  <a:pt x="1415304" y="643964"/>
                </a:lnTo>
                <a:lnTo>
                  <a:pt x="707653" y="990714"/>
                </a:lnTo>
                <a:lnTo>
                  <a:pt x="1" y="643964"/>
                </a:lnTo>
                <a:lnTo>
                  <a:pt x="1" y="0"/>
                </a:lnTo>
                <a:lnTo>
                  <a:pt x="707653" y="346750"/>
                </a:lnTo>
                <a:lnTo>
                  <a:pt x="141530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1" tIns="509327" rIns="13970" bIns="50932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/>
              <a:t>09</a:t>
            </a:r>
            <a:r>
              <a:rPr lang="en-US" sz="1600" kern="1200" dirty="0" smtClean="0"/>
              <a:t>.2015</a:t>
            </a:r>
            <a:endParaRPr lang="en-US" sz="1600" kern="1200" dirty="0"/>
          </a:p>
        </p:txBody>
      </p:sp>
      <p:sp>
        <p:nvSpPr>
          <p:cNvPr id="7" name="Freeform 6"/>
          <p:cNvSpPr/>
          <p:nvPr/>
        </p:nvSpPr>
        <p:spPr>
          <a:xfrm>
            <a:off x="495660" y="1371600"/>
            <a:ext cx="1004475" cy="685800"/>
          </a:xfrm>
          <a:custGeom>
            <a:avLst/>
            <a:gdLst>
              <a:gd name="connsiteX0" fmla="*/ 0 w 1415305"/>
              <a:gd name="connsiteY0" fmla="*/ 0 h 990714"/>
              <a:gd name="connsiteX1" fmla="*/ 919948 w 1415305"/>
              <a:gd name="connsiteY1" fmla="*/ 0 h 990714"/>
              <a:gd name="connsiteX2" fmla="*/ 1415305 w 1415305"/>
              <a:gd name="connsiteY2" fmla="*/ 495357 h 990714"/>
              <a:gd name="connsiteX3" fmla="*/ 919948 w 1415305"/>
              <a:gd name="connsiteY3" fmla="*/ 990714 h 990714"/>
              <a:gd name="connsiteX4" fmla="*/ 0 w 1415305"/>
              <a:gd name="connsiteY4" fmla="*/ 990714 h 990714"/>
              <a:gd name="connsiteX5" fmla="*/ 495357 w 1415305"/>
              <a:gd name="connsiteY5" fmla="*/ 495357 h 990714"/>
              <a:gd name="connsiteX6" fmla="*/ 0 w 1415305"/>
              <a:gd name="connsiteY6" fmla="*/ 0 h 99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305" h="990714">
                <a:moveTo>
                  <a:pt x="1415304" y="0"/>
                </a:moveTo>
                <a:lnTo>
                  <a:pt x="1415304" y="643964"/>
                </a:lnTo>
                <a:lnTo>
                  <a:pt x="707653" y="990714"/>
                </a:lnTo>
                <a:lnTo>
                  <a:pt x="1" y="643964"/>
                </a:lnTo>
                <a:lnTo>
                  <a:pt x="1" y="0"/>
                </a:lnTo>
                <a:lnTo>
                  <a:pt x="707653" y="346750"/>
                </a:lnTo>
                <a:lnTo>
                  <a:pt x="141530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1" tIns="509327" rIns="13970" bIns="50932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26.03.2015</a:t>
            </a:r>
            <a:endParaRPr lang="en-US" sz="1600" kern="1200" dirty="0"/>
          </a:p>
        </p:txBody>
      </p:sp>
      <p:sp>
        <p:nvSpPr>
          <p:cNvPr id="8" name="Freeform 7"/>
          <p:cNvSpPr/>
          <p:nvPr/>
        </p:nvSpPr>
        <p:spPr>
          <a:xfrm>
            <a:off x="1500135" y="1371600"/>
            <a:ext cx="7339424" cy="571220"/>
          </a:xfrm>
          <a:custGeom>
            <a:avLst/>
            <a:gdLst>
              <a:gd name="connsiteX0" fmla="*/ 153328 w 919948"/>
              <a:gd name="connsiteY0" fmla="*/ 0 h 7238885"/>
              <a:gd name="connsiteX1" fmla="*/ 766620 w 919948"/>
              <a:gd name="connsiteY1" fmla="*/ 0 h 7238885"/>
              <a:gd name="connsiteX2" fmla="*/ 919948 w 919948"/>
              <a:gd name="connsiteY2" fmla="*/ 153328 h 7238885"/>
              <a:gd name="connsiteX3" fmla="*/ 919948 w 919948"/>
              <a:gd name="connsiteY3" fmla="*/ 7238885 h 7238885"/>
              <a:gd name="connsiteX4" fmla="*/ 919948 w 919948"/>
              <a:gd name="connsiteY4" fmla="*/ 7238885 h 7238885"/>
              <a:gd name="connsiteX5" fmla="*/ 0 w 919948"/>
              <a:gd name="connsiteY5" fmla="*/ 7238885 h 7238885"/>
              <a:gd name="connsiteX6" fmla="*/ 0 w 919948"/>
              <a:gd name="connsiteY6" fmla="*/ 7238885 h 7238885"/>
              <a:gd name="connsiteX7" fmla="*/ 0 w 919948"/>
              <a:gd name="connsiteY7" fmla="*/ 153328 h 7238885"/>
              <a:gd name="connsiteX8" fmla="*/ 153328 w 919948"/>
              <a:gd name="connsiteY8" fmla="*/ 0 h 723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948" h="7238885">
                <a:moveTo>
                  <a:pt x="919948" y="1206510"/>
                </a:moveTo>
                <a:lnTo>
                  <a:pt x="919948" y="6032375"/>
                </a:lnTo>
                <a:cubicBezTo>
                  <a:pt x="919948" y="6698712"/>
                  <a:pt x="911224" y="7238881"/>
                  <a:pt x="900462" y="7238881"/>
                </a:cubicBezTo>
                <a:lnTo>
                  <a:pt x="0" y="7238881"/>
                </a:lnTo>
                <a:lnTo>
                  <a:pt x="0" y="7238881"/>
                </a:lnTo>
                <a:lnTo>
                  <a:pt x="0" y="4"/>
                </a:lnTo>
                <a:lnTo>
                  <a:pt x="0" y="4"/>
                </a:lnTo>
                <a:lnTo>
                  <a:pt x="900462" y="4"/>
                </a:lnTo>
                <a:cubicBezTo>
                  <a:pt x="911224" y="4"/>
                  <a:pt x="919948" y="540173"/>
                  <a:pt x="919948" y="120651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3" tIns="61418" rIns="61418" bIns="61419" numCol="1" spcCol="1270" anchor="ctr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 smtClean="0"/>
              <a:t>Launch of the 1</a:t>
            </a:r>
            <a:r>
              <a:rPr lang="en-US" kern="1200" baseline="30000" dirty="0" smtClean="0"/>
              <a:t>st</a:t>
            </a:r>
            <a:r>
              <a:rPr lang="en-US" kern="1200" dirty="0" smtClean="0"/>
              <a:t> call for proposals</a:t>
            </a:r>
            <a:endParaRPr lang="en-US" kern="1200" dirty="0"/>
          </a:p>
        </p:txBody>
      </p:sp>
      <p:sp>
        <p:nvSpPr>
          <p:cNvPr id="9" name="Freeform 8"/>
          <p:cNvSpPr/>
          <p:nvPr/>
        </p:nvSpPr>
        <p:spPr>
          <a:xfrm>
            <a:off x="469494" y="2085795"/>
            <a:ext cx="1004475" cy="659863"/>
          </a:xfrm>
          <a:custGeom>
            <a:avLst/>
            <a:gdLst>
              <a:gd name="connsiteX0" fmla="*/ 0 w 1415305"/>
              <a:gd name="connsiteY0" fmla="*/ 0 h 990714"/>
              <a:gd name="connsiteX1" fmla="*/ 919948 w 1415305"/>
              <a:gd name="connsiteY1" fmla="*/ 0 h 990714"/>
              <a:gd name="connsiteX2" fmla="*/ 1415305 w 1415305"/>
              <a:gd name="connsiteY2" fmla="*/ 495357 h 990714"/>
              <a:gd name="connsiteX3" fmla="*/ 919948 w 1415305"/>
              <a:gd name="connsiteY3" fmla="*/ 990714 h 990714"/>
              <a:gd name="connsiteX4" fmla="*/ 0 w 1415305"/>
              <a:gd name="connsiteY4" fmla="*/ 990714 h 990714"/>
              <a:gd name="connsiteX5" fmla="*/ 495357 w 1415305"/>
              <a:gd name="connsiteY5" fmla="*/ 495357 h 990714"/>
              <a:gd name="connsiteX6" fmla="*/ 0 w 1415305"/>
              <a:gd name="connsiteY6" fmla="*/ 0 h 99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305" h="990714">
                <a:moveTo>
                  <a:pt x="1415304" y="0"/>
                </a:moveTo>
                <a:lnTo>
                  <a:pt x="1415304" y="643964"/>
                </a:lnTo>
                <a:lnTo>
                  <a:pt x="707653" y="990714"/>
                </a:lnTo>
                <a:lnTo>
                  <a:pt x="1" y="643964"/>
                </a:lnTo>
                <a:lnTo>
                  <a:pt x="1" y="0"/>
                </a:lnTo>
                <a:lnTo>
                  <a:pt x="707653" y="346750"/>
                </a:lnTo>
                <a:lnTo>
                  <a:pt x="141530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1" tIns="509327" rIns="13970" bIns="50932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/>
              <a:t>30.06</a:t>
            </a:r>
            <a:r>
              <a:rPr lang="en-US" sz="1600" kern="1200" dirty="0" smtClean="0"/>
              <a:t>.2015</a:t>
            </a:r>
            <a:endParaRPr lang="en-US" sz="1600" kern="1200" dirty="0"/>
          </a:p>
        </p:txBody>
      </p:sp>
      <p:sp>
        <p:nvSpPr>
          <p:cNvPr id="10" name="Freeform 9"/>
          <p:cNvSpPr/>
          <p:nvPr/>
        </p:nvSpPr>
        <p:spPr>
          <a:xfrm>
            <a:off x="1482570" y="2085795"/>
            <a:ext cx="7339424" cy="432152"/>
          </a:xfrm>
          <a:custGeom>
            <a:avLst/>
            <a:gdLst>
              <a:gd name="connsiteX0" fmla="*/ 153328 w 919948"/>
              <a:gd name="connsiteY0" fmla="*/ 0 h 7238885"/>
              <a:gd name="connsiteX1" fmla="*/ 766620 w 919948"/>
              <a:gd name="connsiteY1" fmla="*/ 0 h 7238885"/>
              <a:gd name="connsiteX2" fmla="*/ 919948 w 919948"/>
              <a:gd name="connsiteY2" fmla="*/ 153328 h 7238885"/>
              <a:gd name="connsiteX3" fmla="*/ 919948 w 919948"/>
              <a:gd name="connsiteY3" fmla="*/ 7238885 h 7238885"/>
              <a:gd name="connsiteX4" fmla="*/ 919948 w 919948"/>
              <a:gd name="connsiteY4" fmla="*/ 7238885 h 7238885"/>
              <a:gd name="connsiteX5" fmla="*/ 0 w 919948"/>
              <a:gd name="connsiteY5" fmla="*/ 7238885 h 7238885"/>
              <a:gd name="connsiteX6" fmla="*/ 0 w 919948"/>
              <a:gd name="connsiteY6" fmla="*/ 7238885 h 7238885"/>
              <a:gd name="connsiteX7" fmla="*/ 0 w 919948"/>
              <a:gd name="connsiteY7" fmla="*/ 153328 h 7238885"/>
              <a:gd name="connsiteX8" fmla="*/ 153328 w 919948"/>
              <a:gd name="connsiteY8" fmla="*/ 0 h 723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948" h="7238885">
                <a:moveTo>
                  <a:pt x="919948" y="1206510"/>
                </a:moveTo>
                <a:lnTo>
                  <a:pt x="919948" y="6032375"/>
                </a:lnTo>
                <a:cubicBezTo>
                  <a:pt x="919948" y="6698712"/>
                  <a:pt x="911224" y="7238881"/>
                  <a:pt x="900462" y="7238881"/>
                </a:cubicBezTo>
                <a:lnTo>
                  <a:pt x="0" y="7238881"/>
                </a:lnTo>
                <a:lnTo>
                  <a:pt x="0" y="7238881"/>
                </a:lnTo>
                <a:lnTo>
                  <a:pt x="0" y="4"/>
                </a:lnTo>
                <a:lnTo>
                  <a:pt x="0" y="4"/>
                </a:lnTo>
                <a:lnTo>
                  <a:pt x="900462" y="4"/>
                </a:lnTo>
                <a:cubicBezTo>
                  <a:pt x="911224" y="4"/>
                  <a:pt x="919948" y="540173"/>
                  <a:pt x="919948" y="120651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3" tIns="61418" rIns="61418" bIns="61419" numCol="1" spcCol="1270" anchor="ctr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000" kern="1200" dirty="0" smtClean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 smtClean="0"/>
              <a:t>Deadline submission soft projects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600" kern="1200" dirty="0"/>
          </a:p>
        </p:txBody>
      </p:sp>
      <p:sp>
        <p:nvSpPr>
          <p:cNvPr id="30" name="Freeform 29"/>
          <p:cNvSpPr/>
          <p:nvPr/>
        </p:nvSpPr>
        <p:spPr>
          <a:xfrm>
            <a:off x="1464928" y="2768125"/>
            <a:ext cx="7339424" cy="439400"/>
          </a:xfrm>
          <a:custGeom>
            <a:avLst/>
            <a:gdLst>
              <a:gd name="connsiteX0" fmla="*/ 153328 w 919948"/>
              <a:gd name="connsiteY0" fmla="*/ 0 h 7238885"/>
              <a:gd name="connsiteX1" fmla="*/ 766620 w 919948"/>
              <a:gd name="connsiteY1" fmla="*/ 0 h 7238885"/>
              <a:gd name="connsiteX2" fmla="*/ 919948 w 919948"/>
              <a:gd name="connsiteY2" fmla="*/ 153328 h 7238885"/>
              <a:gd name="connsiteX3" fmla="*/ 919948 w 919948"/>
              <a:gd name="connsiteY3" fmla="*/ 7238885 h 7238885"/>
              <a:gd name="connsiteX4" fmla="*/ 919948 w 919948"/>
              <a:gd name="connsiteY4" fmla="*/ 7238885 h 7238885"/>
              <a:gd name="connsiteX5" fmla="*/ 0 w 919948"/>
              <a:gd name="connsiteY5" fmla="*/ 7238885 h 7238885"/>
              <a:gd name="connsiteX6" fmla="*/ 0 w 919948"/>
              <a:gd name="connsiteY6" fmla="*/ 7238885 h 7238885"/>
              <a:gd name="connsiteX7" fmla="*/ 0 w 919948"/>
              <a:gd name="connsiteY7" fmla="*/ 153328 h 7238885"/>
              <a:gd name="connsiteX8" fmla="*/ 153328 w 919948"/>
              <a:gd name="connsiteY8" fmla="*/ 0 h 723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948" h="7238885">
                <a:moveTo>
                  <a:pt x="919948" y="1206510"/>
                </a:moveTo>
                <a:lnTo>
                  <a:pt x="919948" y="6032375"/>
                </a:lnTo>
                <a:cubicBezTo>
                  <a:pt x="919948" y="6698712"/>
                  <a:pt x="911224" y="7238881"/>
                  <a:pt x="900462" y="7238881"/>
                </a:cubicBezTo>
                <a:lnTo>
                  <a:pt x="0" y="7238881"/>
                </a:lnTo>
                <a:lnTo>
                  <a:pt x="0" y="7238881"/>
                </a:lnTo>
                <a:lnTo>
                  <a:pt x="0" y="4"/>
                </a:lnTo>
                <a:lnTo>
                  <a:pt x="0" y="4"/>
                </a:lnTo>
                <a:lnTo>
                  <a:pt x="900462" y="4"/>
                </a:lnTo>
                <a:cubicBezTo>
                  <a:pt x="911224" y="4"/>
                  <a:pt x="919948" y="540173"/>
                  <a:pt x="919948" y="120651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3" tIns="61418" rIns="61418" bIns="61419" numCol="1" spcCol="1270" anchor="ctr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000" kern="1200" dirty="0" smtClean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 smtClean="0"/>
              <a:t>Finalization of soft projects evaluation and MC approval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600" kern="1200" dirty="0"/>
          </a:p>
        </p:txBody>
      </p:sp>
      <p:sp>
        <p:nvSpPr>
          <p:cNvPr id="32" name="Freeform 31"/>
          <p:cNvSpPr/>
          <p:nvPr/>
        </p:nvSpPr>
        <p:spPr>
          <a:xfrm>
            <a:off x="444912" y="3400869"/>
            <a:ext cx="1004475" cy="534243"/>
          </a:xfrm>
          <a:custGeom>
            <a:avLst/>
            <a:gdLst>
              <a:gd name="connsiteX0" fmla="*/ 0 w 1415305"/>
              <a:gd name="connsiteY0" fmla="*/ 0 h 990714"/>
              <a:gd name="connsiteX1" fmla="*/ 919948 w 1415305"/>
              <a:gd name="connsiteY1" fmla="*/ 0 h 990714"/>
              <a:gd name="connsiteX2" fmla="*/ 1415305 w 1415305"/>
              <a:gd name="connsiteY2" fmla="*/ 495357 h 990714"/>
              <a:gd name="connsiteX3" fmla="*/ 919948 w 1415305"/>
              <a:gd name="connsiteY3" fmla="*/ 990714 h 990714"/>
              <a:gd name="connsiteX4" fmla="*/ 0 w 1415305"/>
              <a:gd name="connsiteY4" fmla="*/ 990714 h 990714"/>
              <a:gd name="connsiteX5" fmla="*/ 495357 w 1415305"/>
              <a:gd name="connsiteY5" fmla="*/ 495357 h 990714"/>
              <a:gd name="connsiteX6" fmla="*/ 0 w 1415305"/>
              <a:gd name="connsiteY6" fmla="*/ 0 h 99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305" h="990714">
                <a:moveTo>
                  <a:pt x="1415304" y="0"/>
                </a:moveTo>
                <a:lnTo>
                  <a:pt x="1415304" y="643964"/>
                </a:lnTo>
                <a:lnTo>
                  <a:pt x="707653" y="990714"/>
                </a:lnTo>
                <a:lnTo>
                  <a:pt x="1" y="643964"/>
                </a:lnTo>
                <a:lnTo>
                  <a:pt x="1" y="0"/>
                </a:lnTo>
                <a:lnTo>
                  <a:pt x="707653" y="346750"/>
                </a:lnTo>
                <a:lnTo>
                  <a:pt x="141530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1" tIns="509327" rIns="13970" bIns="50932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/>
              <a:t>30</a:t>
            </a:r>
            <a:r>
              <a:rPr lang="en-US" sz="1600" kern="1200" dirty="0" smtClean="0"/>
              <a:t>.09.2015</a:t>
            </a:r>
            <a:endParaRPr lang="en-US" sz="1600" kern="1200" dirty="0"/>
          </a:p>
        </p:txBody>
      </p:sp>
      <p:sp>
        <p:nvSpPr>
          <p:cNvPr id="33" name="Freeform 32"/>
          <p:cNvSpPr/>
          <p:nvPr/>
        </p:nvSpPr>
        <p:spPr>
          <a:xfrm>
            <a:off x="1464928" y="3400869"/>
            <a:ext cx="7339424" cy="458043"/>
          </a:xfrm>
          <a:custGeom>
            <a:avLst/>
            <a:gdLst>
              <a:gd name="connsiteX0" fmla="*/ 153328 w 919948"/>
              <a:gd name="connsiteY0" fmla="*/ 0 h 7238885"/>
              <a:gd name="connsiteX1" fmla="*/ 766620 w 919948"/>
              <a:gd name="connsiteY1" fmla="*/ 0 h 7238885"/>
              <a:gd name="connsiteX2" fmla="*/ 919948 w 919948"/>
              <a:gd name="connsiteY2" fmla="*/ 153328 h 7238885"/>
              <a:gd name="connsiteX3" fmla="*/ 919948 w 919948"/>
              <a:gd name="connsiteY3" fmla="*/ 7238885 h 7238885"/>
              <a:gd name="connsiteX4" fmla="*/ 919948 w 919948"/>
              <a:gd name="connsiteY4" fmla="*/ 7238885 h 7238885"/>
              <a:gd name="connsiteX5" fmla="*/ 0 w 919948"/>
              <a:gd name="connsiteY5" fmla="*/ 7238885 h 7238885"/>
              <a:gd name="connsiteX6" fmla="*/ 0 w 919948"/>
              <a:gd name="connsiteY6" fmla="*/ 7238885 h 7238885"/>
              <a:gd name="connsiteX7" fmla="*/ 0 w 919948"/>
              <a:gd name="connsiteY7" fmla="*/ 153328 h 7238885"/>
              <a:gd name="connsiteX8" fmla="*/ 153328 w 919948"/>
              <a:gd name="connsiteY8" fmla="*/ 0 h 723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948" h="7238885">
                <a:moveTo>
                  <a:pt x="919948" y="1206510"/>
                </a:moveTo>
                <a:lnTo>
                  <a:pt x="919948" y="6032375"/>
                </a:lnTo>
                <a:cubicBezTo>
                  <a:pt x="919948" y="6698712"/>
                  <a:pt x="911224" y="7238881"/>
                  <a:pt x="900462" y="7238881"/>
                </a:cubicBezTo>
                <a:lnTo>
                  <a:pt x="0" y="7238881"/>
                </a:lnTo>
                <a:lnTo>
                  <a:pt x="0" y="7238881"/>
                </a:lnTo>
                <a:lnTo>
                  <a:pt x="0" y="4"/>
                </a:lnTo>
                <a:lnTo>
                  <a:pt x="0" y="4"/>
                </a:lnTo>
                <a:lnTo>
                  <a:pt x="900462" y="4"/>
                </a:lnTo>
                <a:cubicBezTo>
                  <a:pt x="911224" y="4"/>
                  <a:pt x="919948" y="540173"/>
                  <a:pt x="919948" y="120651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3" tIns="61418" rIns="61418" bIns="61419" numCol="1" spcCol="1270" anchor="ctr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000" kern="1200" dirty="0" smtClean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 smtClean="0"/>
              <a:t>Deadline submission hard projects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600" kern="1200" dirty="0"/>
          </a:p>
        </p:txBody>
      </p:sp>
      <p:sp>
        <p:nvSpPr>
          <p:cNvPr id="34" name="Freeform 33"/>
          <p:cNvSpPr/>
          <p:nvPr/>
        </p:nvSpPr>
        <p:spPr>
          <a:xfrm>
            <a:off x="416645" y="4042334"/>
            <a:ext cx="1004475" cy="657485"/>
          </a:xfrm>
          <a:custGeom>
            <a:avLst/>
            <a:gdLst>
              <a:gd name="connsiteX0" fmla="*/ 0 w 1415305"/>
              <a:gd name="connsiteY0" fmla="*/ 0 h 990714"/>
              <a:gd name="connsiteX1" fmla="*/ 919948 w 1415305"/>
              <a:gd name="connsiteY1" fmla="*/ 0 h 990714"/>
              <a:gd name="connsiteX2" fmla="*/ 1415305 w 1415305"/>
              <a:gd name="connsiteY2" fmla="*/ 495357 h 990714"/>
              <a:gd name="connsiteX3" fmla="*/ 919948 w 1415305"/>
              <a:gd name="connsiteY3" fmla="*/ 990714 h 990714"/>
              <a:gd name="connsiteX4" fmla="*/ 0 w 1415305"/>
              <a:gd name="connsiteY4" fmla="*/ 990714 h 990714"/>
              <a:gd name="connsiteX5" fmla="*/ 495357 w 1415305"/>
              <a:gd name="connsiteY5" fmla="*/ 495357 h 990714"/>
              <a:gd name="connsiteX6" fmla="*/ 0 w 1415305"/>
              <a:gd name="connsiteY6" fmla="*/ 0 h 99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305" h="990714">
                <a:moveTo>
                  <a:pt x="1415304" y="0"/>
                </a:moveTo>
                <a:lnTo>
                  <a:pt x="1415304" y="643964"/>
                </a:lnTo>
                <a:lnTo>
                  <a:pt x="707653" y="990714"/>
                </a:lnTo>
                <a:lnTo>
                  <a:pt x="1" y="643964"/>
                </a:lnTo>
                <a:lnTo>
                  <a:pt x="1" y="0"/>
                </a:lnTo>
                <a:lnTo>
                  <a:pt x="707653" y="346750"/>
                </a:lnTo>
                <a:lnTo>
                  <a:pt x="141530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1" tIns="509327" rIns="13970" bIns="50932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/>
              <a:t>10</a:t>
            </a:r>
            <a:r>
              <a:rPr lang="en-US" sz="1600" kern="1200" dirty="0" smtClean="0"/>
              <a:t>.2015</a:t>
            </a:r>
            <a:endParaRPr lang="en-US" sz="1600" kern="1200" dirty="0"/>
          </a:p>
        </p:txBody>
      </p:sp>
      <p:sp>
        <p:nvSpPr>
          <p:cNvPr id="35" name="Freeform 34"/>
          <p:cNvSpPr/>
          <p:nvPr/>
        </p:nvSpPr>
        <p:spPr>
          <a:xfrm>
            <a:off x="1429722" y="4024878"/>
            <a:ext cx="7339424" cy="533400"/>
          </a:xfrm>
          <a:custGeom>
            <a:avLst/>
            <a:gdLst>
              <a:gd name="connsiteX0" fmla="*/ 153328 w 919948"/>
              <a:gd name="connsiteY0" fmla="*/ 0 h 7238885"/>
              <a:gd name="connsiteX1" fmla="*/ 766620 w 919948"/>
              <a:gd name="connsiteY1" fmla="*/ 0 h 7238885"/>
              <a:gd name="connsiteX2" fmla="*/ 919948 w 919948"/>
              <a:gd name="connsiteY2" fmla="*/ 153328 h 7238885"/>
              <a:gd name="connsiteX3" fmla="*/ 919948 w 919948"/>
              <a:gd name="connsiteY3" fmla="*/ 7238885 h 7238885"/>
              <a:gd name="connsiteX4" fmla="*/ 919948 w 919948"/>
              <a:gd name="connsiteY4" fmla="*/ 7238885 h 7238885"/>
              <a:gd name="connsiteX5" fmla="*/ 0 w 919948"/>
              <a:gd name="connsiteY5" fmla="*/ 7238885 h 7238885"/>
              <a:gd name="connsiteX6" fmla="*/ 0 w 919948"/>
              <a:gd name="connsiteY6" fmla="*/ 7238885 h 7238885"/>
              <a:gd name="connsiteX7" fmla="*/ 0 w 919948"/>
              <a:gd name="connsiteY7" fmla="*/ 153328 h 7238885"/>
              <a:gd name="connsiteX8" fmla="*/ 153328 w 919948"/>
              <a:gd name="connsiteY8" fmla="*/ 0 h 723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948" h="7238885">
                <a:moveTo>
                  <a:pt x="919948" y="1206510"/>
                </a:moveTo>
                <a:lnTo>
                  <a:pt x="919948" y="6032375"/>
                </a:lnTo>
                <a:cubicBezTo>
                  <a:pt x="919948" y="6698712"/>
                  <a:pt x="911224" y="7238881"/>
                  <a:pt x="900462" y="7238881"/>
                </a:cubicBezTo>
                <a:lnTo>
                  <a:pt x="0" y="7238881"/>
                </a:lnTo>
                <a:lnTo>
                  <a:pt x="0" y="7238881"/>
                </a:lnTo>
                <a:lnTo>
                  <a:pt x="0" y="4"/>
                </a:lnTo>
                <a:lnTo>
                  <a:pt x="0" y="4"/>
                </a:lnTo>
                <a:lnTo>
                  <a:pt x="900462" y="4"/>
                </a:lnTo>
                <a:cubicBezTo>
                  <a:pt x="911224" y="4"/>
                  <a:pt x="919948" y="540173"/>
                  <a:pt x="919948" y="120651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3" tIns="61418" rIns="61418" bIns="61419" numCol="1" spcCol="1270" anchor="ctr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000" kern="1200" dirty="0" smtClean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 smtClean="0"/>
              <a:t>Contracting of soft projects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600" kern="1200" dirty="0"/>
          </a:p>
        </p:txBody>
      </p:sp>
      <p:sp>
        <p:nvSpPr>
          <p:cNvPr id="37" name="Freeform 36"/>
          <p:cNvSpPr/>
          <p:nvPr/>
        </p:nvSpPr>
        <p:spPr>
          <a:xfrm>
            <a:off x="390477" y="4699819"/>
            <a:ext cx="1004475" cy="685800"/>
          </a:xfrm>
          <a:custGeom>
            <a:avLst/>
            <a:gdLst>
              <a:gd name="connsiteX0" fmla="*/ 0 w 1415305"/>
              <a:gd name="connsiteY0" fmla="*/ 0 h 990714"/>
              <a:gd name="connsiteX1" fmla="*/ 919948 w 1415305"/>
              <a:gd name="connsiteY1" fmla="*/ 0 h 990714"/>
              <a:gd name="connsiteX2" fmla="*/ 1415305 w 1415305"/>
              <a:gd name="connsiteY2" fmla="*/ 495357 h 990714"/>
              <a:gd name="connsiteX3" fmla="*/ 919948 w 1415305"/>
              <a:gd name="connsiteY3" fmla="*/ 990714 h 990714"/>
              <a:gd name="connsiteX4" fmla="*/ 0 w 1415305"/>
              <a:gd name="connsiteY4" fmla="*/ 990714 h 990714"/>
              <a:gd name="connsiteX5" fmla="*/ 495357 w 1415305"/>
              <a:gd name="connsiteY5" fmla="*/ 495357 h 990714"/>
              <a:gd name="connsiteX6" fmla="*/ 0 w 1415305"/>
              <a:gd name="connsiteY6" fmla="*/ 0 h 99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305" h="990714">
                <a:moveTo>
                  <a:pt x="1415304" y="0"/>
                </a:moveTo>
                <a:lnTo>
                  <a:pt x="1415304" y="643964"/>
                </a:lnTo>
                <a:lnTo>
                  <a:pt x="707653" y="990714"/>
                </a:lnTo>
                <a:lnTo>
                  <a:pt x="1" y="643964"/>
                </a:lnTo>
                <a:lnTo>
                  <a:pt x="1" y="0"/>
                </a:lnTo>
                <a:lnTo>
                  <a:pt x="707653" y="346750"/>
                </a:lnTo>
                <a:lnTo>
                  <a:pt x="141530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1" tIns="509327" rIns="13970" bIns="50932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/>
              <a:t>01</a:t>
            </a:r>
            <a:r>
              <a:rPr lang="en-US" sz="1600" kern="1200" dirty="0" smtClean="0"/>
              <a:t>.2016</a:t>
            </a:r>
            <a:endParaRPr lang="en-US" sz="1600" kern="1200" dirty="0"/>
          </a:p>
        </p:txBody>
      </p:sp>
      <p:sp>
        <p:nvSpPr>
          <p:cNvPr id="38" name="Freeform 37"/>
          <p:cNvSpPr/>
          <p:nvPr/>
        </p:nvSpPr>
        <p:spPr>
          <a:xfrm>
            <a:off x="1429722" y="4699819"/>
            <a:ext cx="7339424" cy="439400"/>
          </a:xfrm>
          <a:custGeom>
            <a:avLst/>
            <a:gdLst>
              <a:gd name="connsiteX0" fmla="*/ 153328 w 919948"/>
              <a:gd name="connsiteY0" fmla="*/ 0 h 7238885"/>
              <a:gd name="connsiteX1" fmla="*/ 766620 w 919948"/>
              <a:gd name="connsiteY1" fmla="*/ 0 h 7238885"/>
              <a:gd name="connsiteX2" fmla="*/ 919948 w 919948"/>
              <a:gd name="connsiteY2" fmla="*/ 153328 h 7238885"/>
              <a:gd name="connsiteX3" fmla="*/ 919948 w 919948"/>
              <a:gd name="connsiteY3" fmla="*/ 7238885 h 7238885"/>
              <a:gd name="connsiteX4" fmla="*/ 919948 w 919948"/>
              <a:gd name="connsiteY4" fmla="*/ 7238885 h 7238885"/>
              <a:gd name="connsiteX5" fmla="*/ 0 w 919948"/>
              <a:gd name="connsiteY5" fmla="*/ 7238885 h 7238885"/>
              <a:gd name="connsiteX6" fmla="*/ 0 w 919948"/>
              <a:gd name="connsiteY6" fmla="*/ 7238885 h 7238885"/>
              <a:gd name="connsiteX7" fmla="*/ 0 w 919948"/>
              <a:gd name="connsiteY7" fmla="*/ 153328 h 7238885"/>
              <a:gd name="connsiteX8" fmla="*/ 153328 w 919948"/>
              <a:gd name="connsiteY8" fmla="*/ 0 h 723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948" h="7238885">
                <a:moveTo>
                  <a:pt x="919948" y="1206510"/>
                </a:moveTo>
                <a:lnTo>
                  <a:pt x="919948" y="6032375"/>
                </a:lnTo>
                <a:cubicBezTo>
                  <a:pt x="919948" y="6698712"/>
                  <a:pt x="911224" y="7238881"/>
                  <a:pt x="900462" y="7238881"/>
                </a:cubicBezTo>
                <a:lnTo>
                  <a:pt x="0" y="7238881"/>
                </a:lnTo>
                <a:lnTo>
                  <a:pt x="0" y="7238881"/>
                </a:lnTo>
                <a:lnTo>
                  <a:pt x="0" y="4"/>
                </a:lnTo>
                <a:lnTo>
                  <a:pt x="0" y="4"/>
                </a:lnTo>
                <a:lnTo>
                  <a:pt x="900462" y="4"/>
                </a:lnTo>
                <a:cubicBezTo>
                  <a:pt x="911224" y="4"/>
                  <a:pt x="919948" y="540173"/>
                  <a:pt x="919948" y="120651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3" tIns="61418" rIns="61418" bIns="61419" numCol="1" spcCol="1270" anchor="ctr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000" kern="1200" dirty="0" smtClean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 smtClean="0"/>
              <a:t>Finalization of hard projects evaluation and MC approval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600" kern="1200" dirty="0"/>
          </a:p>
        </p:txBody>
      </p:sp>
      <p:sp>
        <p:nvSpPr>
          <p:cNvPr id="20" name="Freeform 19"/>
          <p:cNvSpPr/>
          <p:nvPr/>
        </p:nvSpPr>
        <p:spPr>
          <a:xfrm>
            <a:off x="432622" y="5426136"/>
            <a:ext cx="1004475" cy="563532"/>
          </a:xfrm>
          <a:custGeom>
            <a:avLst/>
            <a:gdLst>
              <a:gd name="connsiteX0" fmla="*/ 0 w 1415305"/>
              <a:gd name="connsiteY0" fmla="*/ 0 h 990714"/>
              <a:gd name="connsiteX1" fmla="*/ 919948 w 1415305"/>
              <a:gd name="connsiteY1" fmla="*/ 0 h 990714"/>
              <a:gd name="connsiteX2" fmla="*/ 1415305 w 1415305"/>
              <a:gd name="connsiteY2" fmla="*/ 495357 h 990714"/>
              <a:gd name="connsiteX3" fmla="*/ 919948 w 1415305"/>
              <a:gd name="connsiteY3" fmla="*/ 990714 h 990714"/>
              <a:gd name="connsiteX4" fmla="*/ 0 w 1415305"/>
              <a:gd name="connsiteY4" fmla="*/ 990714 h 990714"/>
              <a:gd name="connsiteX5" fmla="*/ 495357 w 1415305"/>
              <a:gd name="connsiteY5" fmla="*/ 495357 h 990714"/>
              <a:gd name="connsiteX6" fmla="*/ 0 w 1415305"/>
              <a:gd name="connsiteY6" fmla="*/ 0 h 99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305" h="990714">
                <a:moveTo>
                  <a:pt x="1415304" y="0"/>
                </a:moveTo>
                <a:lnTo>
                  <a:pt x="1415304" y="643964"/>
                </a:lnTo>
                <a:lnTo>
                  <a:pt x="707653" y="990714"/>
                </a:lnTo>
                <a:lnTo>
                  <a:pt x="1" y="643964"/>
                </a:lnTo>
                <a:lnTo>
                  <a:pt x="1" y="0"/>
                </a:lnTo>
                <a:lnTo>
                  <a:pt x="707653" y="346750"/>
                </a:lnTo>
                <a:lnTo>
                  <a:pt x="141530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1" tIns="509327" rIns="13970" bIns="50932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/>
              <a:t>02</a:t>
            </a:r>
            <a:r>
              <a:rPr lang="en-US" sz="1600" kern="1200" dirty="0" smtClean="0"/>
              <a:t>.2016</a:t>
            </a:r>
            <a:endParaRPr lang="en-US" sz="1600" kern="1200" dirty="0"/>
          </a:p>
        </p:txBody>
      </p:sp>
      <p:sp>
        <p:nvSpPr>
          <p:cNvPr id="21" name="Freeform 20"/>
          <p:cNvSpPr/>
          <p:nvPr/>
        </p:nvSpPr>
        <p:spPr>
          <a:xfrm>
            <a:off x="1429722" y="5394181"/>
            <a:ext cx="7339424" cy="439400"/>
          </a:xfrm>
          <a:custGeom>
            <a:avLst/>
            <a:gdLst>
              <a:gd name="connsiteX0" fmla="*/ 153328 w 919948"/>
              <a:gd name="connsiteY0" fmla="*/ 0 h 7238885"/>
              <a:gd name="connsiteX1" fmla="*/ 766620 w 919948"/>
              <a:gd name="connsiteY1" fmla="*/ 0 h 7238885"/>
              <a:gd name="connsiteX2" fmla="*/ 919948 w 919948"/>
              <a:gd name="connsiteY2" fmla="*/ 153328 h 7238885"/>
              <a:gd name="connsiteX3" fmla="*/ 919948 w 919948"/>
              <a:gd name="connsiteY3" fmla="*/ 7238885 h 7238885"/>
              <a:gd name="connsiteX4" fmla="*/ 919948 w 919948"/>
              <a:gd name="connsiteY4" fmla="*/ 7238885 h 7238885"/>
              <a:gd name="connsiteX5" fmla="*/ 0 w 919948"/>
              <a:gd name="connsiteY5" fmla="*/ 7238885 h 7238885"/>
              <a:gd name="connsiteX6" fmla="*/ 0 w 919948"/>
              <a:gd name="connsiteY6" fmla="*/ 7238885 h 7238885"/>
              <a:gd name="connsiteX7" fmla="*/ 0 w 919948"/>
              <a:gd name="connsiteY7" fmla="*/ 153328 h 7238885"/>
              <a:gd name="connsiteX8" fmla="*/ 153328 w 919948"/>
              <a:gd name="connsiteY8" fmla="*/ 0 h 723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948" h="7238885">
                <a:moveTo>
                  <a:pt x="919948" y="1206510"/>
                </a:moveTo>
                <a:lnTo>
                  <a:pt x="919948" y="6032375"/>
                </a:lnTo>
                <a:cubicBezTo>
                  <a:pt x="919948" y="6698712"/>
                  <a:pt x="911224" y="7238881"/>
                  <a:pt x="900462" y="7238881"/>
                </a:cubicBezTo>
                <a:lnTo>
                  <a:pt x="0" y="7238881"/>
                </a:lnTo>
                <a:lnTo>
                  <a:pt x="0" y="7238881"/>
                </a:lnTo>
                <a:lnTo>
                  <a:pt x="0" y="4"/>
                </a:lnTo>
                <a:lnTo>
                  <a:pt x="0" y="4"/>
                </a:lnTo>
                <a:lnTo>
                  <a:pt x="900462" y="4"/>
                </a:lnTo>
                <a:cubicBezTo>
                  <a:pt x="911224" y="4"/>
                  <a:pt x="919948" y="540173"/>
                  <a:pt x="919948" y="120651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3" tIns="61418" rIns="61418" bIns="61419" numCol="1" spcCol="1270" anchor="ctr" anchorCtr="0">
            <a:noAutofit/>
          </a:bodyPr>
          <a:lstStyle/>
          <a:p>
            <a:pPr indent="-457200" defTabSz="1155700">
              <a:lnSpc>
                <a:spcPct val="90000"/>
              </a:lnSpc>
              <a:spcAft>
                <a:spcPct val="15000"/>
              </a:spcAft>
              <a:buChar char="••"/>
            </a:pPr>
            <a:endParaRPr lang="en-US" sz="2000" kern="1200" dirty="0" smtClean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dirty="0" smtClean="0"/>
              <a:t>Contracting of hard projects</a:t>
            </a:r>
            <a:endParaRPr lang="en-US" kern="1200" dirty="0" smtClean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600" kern="1200" dirty="0"/>
          </a:p>
        </p:txBody>
      </p:sp>
    </p:spTree>
    <p:extLst>
      <p:ext uri="{BB962C8B-B14F-4D97-AF65-F5344CB8AC3E}">
        <p14:creationId xmlns:p14="http://schemas.microsoft.com/office/powerpoint/2010/main" val="78276219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457200" y="26670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F497D"/>
                </a:solidFill>
                <a:latin typeface="Trebuchet MS" pitchFamily="34" charset="0"/>
              </a:rPr>
              <a:t>Thank you for your attention!</a:t>
            </a:r>
            <a:endParaRPr lang="ro-RO" sz="3600" b="1" dirty="0">
              <a:solidFill>
                <a:srgbClr val="1F497D"/>
              </a:solidFill>
              <a:latin typeface="Trebuchet MS" pitchFamily="34" charset="0"/>
            </a:endParaRPr>
          </a:p>
        </p:txBody>
      </p:sp>
      <p:pic>
        <p:nvPicPr>
          <p:cNvPr id="29698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8600"/>
            <a:ext cx="1535113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63888" y="114300"/>
            <a:ext cx="22764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34163" y="114300"/>
            <a:ext cx="205263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Total allocation per PA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2400" dirty="0" smtClean="0">
              <a:latin typeface="Trebuchet MS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3" name="Chart 2" title="Allocation at Programme level/PA"/>
          <p:cNvGraphicFramePr/>
          <p:nvPr>
            <p:extLst>
              <p:ext uri="{D42A27DB-BD31-4B8C-83A1-F6EECF244321}">
                <p14:modId xmlns:p14="http://schemas.microsoft.com/office/powerpoint/2010/main" val="1954899779"/>
              </p:ext>
            </p:extLst>
          </p:nvPr>
        </p:nvGraphicFramePr>
        <p:xfrm>
          <a:off x="800100" y="1676400"/>
          <a:ext cx="69723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38514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Content Placeholder 1"/>
          <p:cNvSpPr>
            <a:spLocks noGrp="1"/>
          </p:cNvSpPr>
          <p:nvPr>
            <p:ph idx="4294967295"/>
          </p:nvPr>
        </p:nvSpPr>
        <p:spPr>
          <a:xfrm>
            <a:off x="304800" y="1066800"/>
            <a:ext cx="8839200" cy="5562600"/>
          </a:xfrm>
        </p:spPr>
        <p:txBody>
          <a:bodyPr/>
          <a:lstStyle/>
          <a:p>
            <a:pPr marL="457200" lvl="1" indent="0" algn="ctr">
              <a:buNone/>
            </a:pPr>
            <a:endParaRPr lang="en-US" sz="2400" dirty="0">
              <a:latin typeface="Trebuchet MS" pitchFamily="34" charset="0"/>
            </a:endParaRPr>
          </a:p>
          <a:p>
            <a:pPr marL="457200" lvl="1" indent="0" algn="ctr">
              <a:buNone/>
            </a:pPr>
            <a:r>
              <a:rPr lang="en-US" sz="2400" b="1" i="1" dirty="0" smtClean="0">
                <a:latin typeface="Trebuchet MS" pitchFamily="34" charset="0"/>
              </a:rPr>
              <a:t>The first call for proposals shall only concern Priority Axis 1, 2 and 3 and the budget of the call equals the entire allocation for these 3 PAs </a:t>
            </a:r>
            <a:endParaRPr lang="ro-RO" sz="2400" b="1" i="1" dirty="0" smtClean="0">
              <a:latin typeface="Trebuchet MS" pitchFamily="34" charset="0"/>
            </a:endParaRPr>
          </a:p>
          <a:p>
            <a:pPr marL="457200" lvl="1" indent="0" algn="ctr">
              <a:buNone/>
            </a:pPr>
            <a:r>
              <a:rPr lang="en-US" sz="2400" b="1" i="1" dirty="0">
                <a:latin typeface="Trebuchet MS" pitchFamily="34" charset="0"/>
              </a:rPr>
              <a:t>   </a:t>
            </a:r>
            <a:endParaRPr lang="en-US" sz="2400" b="1" i="1" dirty="0" smtClean="0">
              <a:latin typeface="Trebuchet MS" pitchFamily="34" charset="0"/>
            </a:endParaRPr>
          </a:p>
          <a:p>
            <a:pPr marL="457200" lvl="1" indent="0" algn="ctr">
              <a:buNone/>
            </a:pPr>
            <a:r>
              <a:rPr lang="en-US" sz="2400" b="1" i="1" dirty="0" smtClean="0">
                <a:latin typeface="Trebuchet MS" pitchFamily="34" charset="0"/>
              </a:rPr>
              <a:t>this </a:t>
            </a:r>
            <a:r>
              <a:rPr lang="en-US" sz="2400" b="1" i="1" dirty="0">
                <a:latin typeface="Trebuchet MS" pitchFamily="34" charset="0"/>
              </a:rPr>
              <a:t>may be the only call for these 3 PAs</a:t>
            </a:r>
          </a:p>
          <a:p>
            <a:pPr marL="457200" lvl="1" indent="0">
              <a:buNone/>
            </a:pPr>
            <a:endParaRPr lang="en-US" sz="2400" dirty="0">
              <a:latin typeface="Trebuchet MS" pitchFamily="34" charset="0"/>
            </a:endParaRPr>
          </a:p>
          <a:p>
            <a:pPr marL="457200" lvl="1" indent="0">
              <a:buNone/>
            </a:pPr>
            <a:endParaRPr lang="ro-RO" sz="2400" dirty="0">
              <a:latin typeface="Trebuchet MS" pitchFamily="34" charset="0"/>
            </a:endParaRPr>
          </a:p>
          <a:p>
            <a:pPr marL="0" indent="0">
              <a:buNone/>
            </a:pPr>
            <a:endParaRPr lang="en-US" dirty="0" smtClean="0">
              <a:latin typeface="Trebuchet MS" pitchFamily="34" charset="0"/>
            </a:endParaRPr>
          </a:p>
          <a:p>
            <a:pPr>
              <a:buFont typeface="Arial" charset="0"/>
              <a:buNone/>
            </a:pPr>
            <a:endParaRPr lang="en-US" sz="2400" dirty="0" smtClean="0">
              <a:latin typeface="Trebuchet MS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Trebuchet MS" pitchFamily="34" charset="0"/>
            </a:endParaRPr>
          </a:p>
        </p:txBody>
      </p:sp>
      <p:sp>
        <p:nvSpPr>
          <p:cNvPr id="17411" name="Title 2"/>
          <p:cNvSpPr>
            <a:spLocks noGrp="1"/>
          </p:cNvSpPr>
          <p:nvPr>
            <p:ph type="title" idx="4294967295"/>
          </p:nvPr>
        </p:nvSpPr>
        <p:spPr>
          <a:xfrm>
            <a:off x="228600" y="145774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  <a:latin typeface="Trebuchet MS" pitchFamily="34" charset="0"/>
              </a:rPr>
              <a:t>Allocated budget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743310"/>
              </p:ext>
            </p:extLst>
          </p:nvPr>
        </p:nvGraphicFramePr>
        <p:xfrm>
          <a:off x="1600200" y="38862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Priority Axis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ERDF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National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funding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81,983,295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14,467,641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96,450,936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53,936,379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9,518,185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63,454,564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40,991,647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7,233,821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48,225,468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176,911,321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31,219,647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208,130,968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4572000" y="2667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432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Content Placeholder 1"/>
          <p:cNvSpPr>
            <a:spLocks noGrp="1"/>
          </p:cNvSpPr>
          <p:nvPr>
            <p:ph idx="4294967295"/>
          </p:nvPr>
        </p:nvSpPr>
        <p:spPr>
          <a:xfrm>
            <a:off x="304800" y="1066800"/>
            <a:ext cx="8839200" cy="55626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000" dirty="0" smtClean="0">
                <a:latin typeface="Trebuchet MS" pitchFamily="34" charset="0"/>
              </a:rPr>
              <a:t> </a:t>
            </a:r>
            <a:endParaRPr lang="en-US" sz="2000" dirty="0">
              <a:latin typeface="Trebuchet MS" pitchFamily="34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Trebuchet MS" pitchFamily="34" charset="0"/>
              </a:rPr>
              <a:t>Indicative allocation for soft projects:</a:t>
            </a:r>
            <a:endParaRPr lang="ro-RO" sz="2000" dirty="0" smtClean="0">
              <a:latin typeface="Trebuchet MS" pitchFamily="34" charset="0"/>
            </a:endParaRPr>
          </a:p>
          <a:p>
            <a:pPr marL="457200" lvl="1" indent="0">
              <a:buNone/>
            </a:pPr>
            <a:endParaRPr lang="ro-RO" sz="2400" dirty="0" smtClean="0">
              <a:latin typeface="Trebuchet MS" pitchFamily="34" charset="0"/>
            </a:endParaRPr>
          </a:p>
          <a:p>
            <a:pPr marL="457200" lvl="1" indent="0">
              <a:buNone/>
            </a:pPr>
            <a:endParaRPr lang="ro-RO" sz="2400" dirty="0">
              <a:latin typeface="Trebuchet MS" pitchFamily="34" charset="0"/>
            </a:endParaRPr>
          </a:p>
          <a:p>
            <a:pPr marL="0" indent="0">
              <a:buNone/>
            </a:pPr>
            <a:endParaRPr lang="en-US" dirty="0" smtClean="0">
              <a:latin typeface="Trebuchet MS" pitchFamily="34" charset="0"/>
            </a:endParaRPr>
          </a:p>
          <a:p>
            <a:pPr>
              <a:buFont typeface="Arial" charset="0"/>
              <a:buNone/>
            </a:pPr>
            <a:endParaRPr lang="en-US" sz="2400" dirty="0" smtClean="0">
              <a:latin typeface="Trebuchet MS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Trebuchet MS" pitchFamily="34" charset="0"/>
            </a:endParaRPr>
          </a:p>
          <a:p>
            <a:pPr>
              <a:buFont typeface="Arial" charset="0"/>
              <a:buNone/>
            </a:pPr>
            <a:r>
              <a:rPr lang="en-US" sz="2000" dirty="0" smtClean="0">
                <a:latin typeface="Trebuchet MS" pitchFamily="34" charset="0"/>
              </a:rPr>
              <a:t>Indicative allocation for hard projects</a:t>
            </a:r>
          </a:p>
          <a:p>
            <a:pPr marL="0" indent="0">
              <a:buNone/>
            </a:pPr>
            <a:endParaRPr lang="en-US" sz="2000" dirty="0" smtClean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</p:txBody>
      </p:sp>
      <p:sp>
        <p:nvSpPr>
          <p:cNvPr id="17411" name="Title 2"/>
          <p:cNvSpPr>
            <a:spLocks noGrp="1"/>
          </p:cNvSpPr>
          <p:nvPr>
            <p:ph type="title" idx="4294967295"/>
          </p:nvPr>
        </p:nvSpPr>
        <p:spPr>
          <a:xfrm>
            <a:off x="228600" y="145774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  <a:latin typeface="Trebuchet MS" pitchFamily="34" charset="0"/>
              </a:rPr>
              <a:t>Allocated budget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829539"/>
              </p:ext>
            </p:extLst>
          </p:nvPr>
        </p:nvGraphicFramePr>
        <p:xfrm>
          <a:off x="1524000" y="19050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Priority Axis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ERDF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National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funding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8,198,330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1,446,764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9,645,094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10,787,276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1,903,637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12,690,913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4,099,165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723,382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4,822,547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23,084,721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4,073,783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27,158,554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464471"/>
              </p:ext>
            </p:extLst>
          </p:nvPr>
        </p:nvGraphicFramePr>
        <p:xfrm>
          <a:off x="1600200" y="45720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r>
                        <a:rPr lang="en-US" baseline="0" dirty="0" smtClean="0"/>
                        <a:t> Axis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</a:t>
                      </a:r>
                      <a:r>
                        <a:rPr lang="en-US" baseline="0" dirty="0" smtClean="0"/>
                        <a:t>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funding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73,784,965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13,020,877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86,805,842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43,149,103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7,614,548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50,763,651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36,892,482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6,510,439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43,402,921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153,826,550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27,145,864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180,972,414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90946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Budget and duration 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per project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endParaRPr lang="en-US" sz="2400" dirty="0" smtClean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531447"/>
              </p:ext>
            </p:extLst>
          </p:nvPr>
        </p:nvGraphicFramePr>
        <p:xfrm>
          <a:off x="924232" y="2286000"/>
          <a:ext cx="7467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581372"/>
                <a:gridCol w="2239886"/>
                <a:gridCol w="1143687"/>
                <a:gridCol w="1009135"/>
              </a:tblGrid>
              <a:tr h="593697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 (EUR)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 (max. months)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92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</a:t>
                      </a:r>
                      <a:endParaRPr lang="en-US" dirty="0"/>
                    </a:p>
                  </a:txBody>
                  <a:tcPr/>
                </a:tc>
              </a:tr>
              <a:tr h="5936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S.O. 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r>
                        <a:rPr lang="en-US" baseline="0" dirty="0" smtClean="0"/>
                        <a:t> mil.– 1.5 mil.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mil. – 10 mil.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5936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S.O. 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 mil. – 2 mil.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 mil. – 8 mil.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5936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S.O. 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r>
                        <a:rPr lang="en-US" baseline="0" dirty="0" smtClean="0"/>
                        <a:t> mil.– 1.5 mil.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 mil. – 6 mil.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5936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S.O. 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 mil. – 1.5 mil.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 mil. – 6 mil.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5936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S.O. 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r>
                        <a:rPr lang="en-US" baseline="0" dirty="0" smtClean="0"/>
                        <a:t> mil.– 1.5 mil.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 mil. – 6 mil.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123647"/>
            <a:ext cx="88873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63213" y="1668715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rebuchet MS" pitchFamily="34" charset="0"/>
              </a:rPr>
              <a:t>85% ERDF, 13% national co-financing, 2% own contribution</a:t>
            </a:r>
            <a:endParaRPr lang="en-US" b="1" i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6303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84" y="1524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Rules of the call for proposals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i="1" dirty="0" smtClean="0">
                <a:solidFill>
                  <a:srgbClr val="FF0000"/>
                </a:solidFill>
              </a:rPr>
              <a:t>Eligibility of applicants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424487"/>
          </a:xfrm>
        </p:spPr>
        <p:txBody>
          <a:bodyPr/>
          <a:lstStyle/>
          <a:p>
            <a:pPr marL="457200" lvl="1" indent="0">
              <a:buNone/>
            </a:pPr>
            <a:endParaRPr lang="en-US" sz="2400" dirty="0" smtClean="0">
              <a:latin typeface="Trebuchet MS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rebuchet MS" pitchFamily="34" charset="0"/>
              </a:rPr>
              <a:t>The </a:t>
            </a:r>
            <a:r>
              <a:rPr lang="en-US" sz="2000" dirty="0">
                <a:latin typeface="Trebuchet MS" pitchFamily="34" charset="0"/>
              </a:rPr>
              <a:t>applicants have to comply with a set of requirements related to their legal status, geographical location, professional and financial background.</a:t>
            </a:r>
          </a:p>
          <a:p>
            <a:pPr lvl="0" algn="just"/>
            <a:r>
              <a:rPr lang="en-US" sz="2000" dirty="0">
                <a:latin typeface="Trebuchet MS" pitchFamily="34" charset="0"/>
              </a:rPr>
              <a:t>Be </a:t>
            </a:r>
            <a:r>
              <a:rPr lang="en-US" sz="2000" b="1" dirty="0">
                <a:latin typeface="Trebuchet MS" pitchFamily="34" charset="0"/>
              </a:rPr>
              <a:t>Romanian or Bulgarian non-profit making bodies/organizations</a:t>
            </a:r>
            <a:r>
              <a:rPr lang="en-US" sz="2000" dirty="0">
                <a:latin typeface="Trebuchet MS" pitchFamily="34" charset="0"/>
              </a:rPr>
              <a:t>, legally established according to the national legislation of the state on whose territory they are located;</a:t>
            </a:r>
          </a:p>
          <a:p>
            <a:pPr algn="just"/>
            <a:r>
              <a:rPr lang="en-US" sz="2000" dirty="0">
                <a:latin typeface="Trebuchet MS" pitchFamily="34" charset="0"/>
              </a:rPr>
              <a:t>Be </a:t>
            </a:r>
            <a:r>
              <a:rPr lang="en-US" sz="2000" b="1" dirty="0">
                <a:latin typeface="Trebuchet MS" pitchFamily="34" charset="0"/>
              </a:rPr>
              <a:t>non-governmental organizations </a:t>
            </a:r>
            <a:r>
              <a:rPr lang="en-US" sz="2000" dirty="0">
                <a:latin typeface="Trebuchet MS" pitchFamily="34" charset="0"/>
              </a:rPr>
              <a:t>(associations or foundations), </a:t>
            </a:r>
            <a:r>
              <a:rPr lang="en-US" sz="2000" b="1" dirty="0">
                <a:latin typeface="Trebuchet MS" pitchFamily="34" charset="0"/>
              </a:rPr>
              <a:t>public sector operators</a:t>
            </a:r>
            <a:r>
              <a:rPr lang="en-US" sz="2000" dirty="0">
                <a:latin typeface="Trebuchet MS" pitchFamily="34" charset="0"/>
              </a:rPr>
              <a:t>, </a:t>
            </a:r>
            <a:r>
              <a:rPr lang="en-US" sz="2000" b="1" dirty="0">
                <a:latin typeface="Trebuchet MS" pitchFamily="34" charset="0"/>
              </a:rPr>
              <a:t>bodies governed by public law</a:t>
            </a:r>
            <a:r>
              <a:rPr lang="en-US" sz="2000" dirty="0">
                <a:latin typeface="Trebuchet MS" pitchFamily="34" charset="0"/>
              </a:rPr>
              <a:t>, </a:t>
            </a:r>
            <a:r>
              <a:rPr lang="en-US" sz="2000" b="1" dirty="0">
                <a:latin typeface="Trebuchet MS" pitchFamily="34" charset="0"/>
              </a:rPr>
              <a:t>local/regional/national </a:t>
            </a:r>
            <a:r>
              <a:rPr lang="en-US" sz="2000" b="1" dirty="0" smtClean="0">
                <a:latin typeface="Trebuchet MS" pitchFamily="34" charset="0"/>
              </a:rPr>
              <a:t>authorities</a:t>
            </a:r>
          </a:p>
          <a:p>
            <a:pPr algn="just"/>
            <a:r>
              <a:rPr lang="en-US" sz="2000" dirty="0">
                <a:latin typeface="Trebuchet MS" pitchFamily="34" charset="0"/>
              </a:rPr>
              <a:t>Have </a:t>
            </a:r>
            <a:r>
              <a:rPr lang="en-US" sz="2000" b="1" dirty="0">
                <a:latin typeface="Trebuchet MS" pitchFamily="34" charset="0"/>
              </a:rPr>
              <a:t>stable and sufficient financing sources </a:t>
            </a:r>
            <a:r>
              <a:rPr lang="en-US" sz="2000" dirty="0">
                <a:latin typeface="Trebuchet MS" pitchFamily="34" charset="0"/>
              </a:rPr>
              <a:t>to ensure the continuity of the operation of their organization throughout the project and, if necessary, to play a part in financing </a:t>
            </a:r>
            <a:r>
              <a:rPr lang="en-US" sz="2000" dirty="0" smtClean="0">
                <a:latin typeface="Trebuchet MS" pitchFamily="34" charset="0"/>
              </a:rPr>
              <a:t>it</a:t>
            </a:r>
          </a:p>
          <a:p>
            <a:pPr lvl="0" algn="just"/>
            <a:r>
              <a:rPr lang="en-US" sz="2000" dirty="0">
                <a:latin typeface="Trebuchet MS" pitchFamily="34" charset="0"/>
              </a:rPr>
              <a:t>Be able to demonstrate their </a:t>
            </a:r>
            <a:r>
              <a:rPr lang="en-US" sz="2000" b="1" dirty="0">
                <a:latin typeface="Trebuchet MS" pitchFamily="34" charset="0"/>
              </a:rPr>
              <a:t>capacity to manage their share of activities</a:t>
            </a:r>
            <a:r>
              <a:rPr lang="en-US" sz="2000" dirty="0">
                <a:latin typeface="Trebuchet MS" pitchFamily="34" charset="0"/>
              </a:rPr>
              <a:t> in the project for which the subsidy is requested;</a:t>
            </a:r>
          </a:p>
          <a:p>
            <a:pPr lvl="0" algn="just"/>
            <a:r>
              <a:rPr lang="en-US" sz="2000" dirty="0">
                <a:latin typeface="Trebuchet MS" pitchFamily="34" charset="0"/>
              </a:rPr>
              <a:t>Be the </a:t>
            </a:r>
            <a:r>
              <a:rPr lang="en-US" sz="2000" b="1" dirty="0">
                <a:latin typeface="Trebuchet MS" pitchFamily="34" charset="0"/>
              </a:rPr>
              <a:t>body/institution entitled to take action in the field/fields </a:t>
            </a:r>
            <a:r>
              <a:rPr lang="en-US" sz="2000" dirty="0">
                <a:latin typeface="Trebuchet MS" pitchFamily="34" charset="0"/>
              </a:rPr>
              <a:t>addressed by the project;</a:t>
            </a:r>
          </a:p>
          <a:p>
            <a:pPr marL="0" indent="0">
              <a:buNone/>
            </a:pPr>
            <a:endParaRPr lang="en-US" sz="20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053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Rules of the call for proposals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i="1" dirty="0" smtClean="0">
                <a:solidFill>
                  <a:srgbClr val="FF0000"/>
                </a:solidFill>
              </a:rPr>
              <a:t>Eligibility of applicants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609600" y="1066800"/>
            <a:ext cx="8534400" cy="5255342"/>
          </a:xfrm>
        </p:spPr>
        <p:txBody>
          <a:bodyPr/>
          <a:lstStyle/>
          <a:p>
            <a:pPr marL="457200" lvl="1" indent="0">
              <a:buNone/>
            </a:pPr>
            <a:endParaRPr lang="en-US" sz="1800" dirty="0" smtClean="0">
              <a:latin typeface="Trebuchet MS" pitchFamily="34" charset="0"/>
            </a:endParaRPr>
          </a:p>
          <a:p>
            <a:pPr algn="just"/>
            <a:r>
              <a:rPr lang="en-US" sz="1800" dirty="0" smtClean="0">
                <a:latin typeface="Trebuchet MS" pitchFamily="34" charset="0"/>
              </a:rPr>
              <a:t>have their </a:t>
            </a:r>
            <a:r>
              <a:rPr lang="en-US" sz="1800" b="1" dirty="0" smtClean="0">
                <a:latin typeface="Trebuchet MS" pitchFamily="34" charset="0"/>
              </a:rPr>
              <a:t>headquarters</a:t>
            </a:r>
            <a:r>
              <a:rPr lang="en-US" sz="1800" dirty="0" smtClean="0">
                <a:latin typeface="Trebuchet MS" pitchFamily="34" charset="0"/>
              </a:rPr>
              <a:t> in the </a:t>
            </a:r>
            <a:r>
              <a:rPr lang="en-US" sz="1800" b="1" dirty="0" smtClean="0">
                <a:latin typeface="Trebuchet MS" pitchFamily="34" charset="0"/>
              </a:rPr>
              <a:t>eligible cross border region </a:t>
            </a:r>
            <a:r>
              <a:rPr lang="en-US" sz="1800" dirty="0" smtClean="0">
                <a:latin typeface="Trebuchet MS" pitchFamily="34" charset="0"/>
              </a:rPr>
              <a:t>or;</a:t>
            </a:r>
          </a:p>
          <a:p>
            <a:pPr algn="just"/>
            <a:r>
              <a:rPr lang="en-US" sz="1800" dirty="0" smtClean="0">
                <a:latin typeface="Trebuchet MS" pitchFamily="34" charset="0"/>
              </a:rPr>
              <a:t>are organizations whose headquarters are not situated in the eligible area, but are located in Romania or Bulgaria and have </a:t>
            </a:r>
            <a:r>
              <a:rPr lang="en-US" sz="1800" b="1" dirty="0" smtClean="0">
                <a:latin typeface="Trebuchet MS" pitchFamily="34" charset="0"/>
              </a:rPr>
              <a:t>local/regional branch offices </a:t>
            </a:r>
            <a:r>
              <a:rPr lang="en-US" sz="1800" dirty="0" smtClean="0">
                <a:latin typeface="Trebuchet MS" pitchFamily="34" charset="0"/>
              </a:rPr>
              <a:t>with </a:t>
            </a:r>
            <a:r>
              <a:rPr lang="en-US" sz="1800" b="1" dirty="0" smtClean="0">
                <a:latin typeface="Trebuchet MS" pitchFamily="34" charset="0"/>
              </a:rPr>
              <a:t>legal statute </a:t>
            </a:r>
            <a:r>
              <a:rPr lang="en-US" sz="1800" dirty="0" smtClean="0">
                <a:latin typeface="Trebuchet MS" pitchFamily="34" charset="0"/>
              </a:rPr>
              <a:t>(legal entity) established in the eligible area.</a:t>
            </a:r>
          </a:p>
          <a:p>
            <a:pPr algn="just"/>
            <a:r>
              <a:rPr lang="en-US" sz="1800" dirty="0" smtClean="0">
                <a:latin typeface="Trebuchet MS" pitchFamily="34" charset="0"/>
              </a:rPr>
              <a:t>are Romanian or Bulgarian national public authorities whose </a:t>
            </a:r>
            <a:r>
              <a:rPr lang="en-US" sz="1800" b="1" dirty="0" smtClean="0">
                <a:latin typeface="Trebuchet MS" pitchFamily="34" charset="0"/>
              </a:rPr>
              <a:t>area of competence</a:t>
            </a:r>
            <a:r>
              <a:rPr lang="en-US" sz="1800" dirty="0" smtClean="0">
                <a:latin typeface="Trebuchet MS" pitchFamily="34" charset="0"/>
              </a:rPr>
              <a:t>, established by legal acts, </a:t>
            </a:r>
            <a:r>
              <a:rPr lang="en-US" sz="1800" b="1" dirty="0" smtClean="0">
                <a:latin typeface="Trebuchet MS" pitchFamily="34" charset="0"/>
              </a:rPr>
              <a:t>extends to the eligible area </a:t>
            </a:r>
            <a:r>
              <a:rPr lang="en-US" sz="1800" dirty="0" smtClean="0">
                <a:latin typeface="Trebuchet MS" pitchFamily="34" charset="0"/>
              </a:rPr>
              <a:t>of the </a:t>
            </a:r>
            <a:r>
              <a:rPr lang="en-US" sz="1800" dirty="0" err="1" smtClean="0">
                <a:latin typeface="Trebuchet MS" pitchFamily="34" charset="0"/>
              </a:rPr>
              <a:t>programme</a:t>
            </a:r>
            <a:r>
              <a:rPr lang="en-US" sz="1800" dirty="0" smtClean="0">
                <a:latin typeface="Trebuchet MS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1800" dirty="0" smtClean="0">
                <a:latin typeface="Trebuchet MS" pitchFamily="34" charset="0"/>
              </a:rPr>
              <a:t>The applicants, located in Romania and Bulgaria, but whose headquarters are not situated in the eligible area and cannot legally open a local/regional branch office with legal personality in the eligible area </a:t>
            </a:r>
            <a:r>
              <a:rPr lang="en-US" sz="1800" b="1" dirty="0" smtClean="0">
                <a:latin typeface="Trebuchet MS" pitchFamily="34" charset="0"/>
              </a:rPr>
              <a:t>may participate in projects provided that their budget is limited to 20% of the project’s total budget  </a:t>
            </a:r>
          </a:p>
          <a:p>
            <a:pPr marL="0" indent="0" algn="just">
              <a:buNone/>
            </a:pPr>
            <a:r>
              <a:rPr lang="en-US" sz="1800" dirty="0" smtClean="0">
                <a:latin typeface="Trebuchet MS" pitchFamily="34" charset="0"/>
              </a:rPr>
              <a:t>The </a:t>
            </a:r>
            <a:r>
              <a:rPr lang="en-US" sz="1800" b="1" dirty="0" smtClean="0">
                <a:latin typeface="Trebuchet MS" pitchFamily="34" charset="0"/>
              </a:rPr>
              <a:t>activities</a:t>
            </a:r>
            <a:r>
              <a:rPr lang="en-US" sz="1800" dirty="0" smtClean="0">
                <a:latin typeface="Trebuchet MS" pitchFamily="34" charset="0"/>
              </a:rPr>
              <a:t> have to be </a:t>
            </a:r>
            <a:r>
              <a:rPr lang="en-US" sz="1800" b="1" dirty="0" smtClean="0">
                <a:latin typeface="Trebuchet MS" pitchFamily="34" charset="0"/>
              </a:rPr>
              <a:t>implemented</a:t>
            </a:r>
            <a:r>
              <a:rPr lang="en-US" sz="1800" dirty="0" smtClean="0">
                <a:latin typeface="Trebuchet MS" pitchFamily="34" charset="0"/>
              </a:rPr>
              <a:t> in the </a:t>
            </a:r>
            <a:r>
              <a:rPr lang="en-US" sz="1800" b="1" dirty="0" err="1" smtClean="0">
                <a:latin typeface="Trebuchet MS" pitchFamily="34" charset="0"/>
              </a:rPr>
              <a:t>Programme</a:t>
            </a:r>
            <a:r>
              <a:rPr lang="en-US" sz="1800" b="1" dirty="0" smtClean="0">
                <a:latin typeface="Trebuchet MS" pitchFamily="34" charset="0"/>
              </a:rPr>
              <a:t> eligible area</a:t>
            </a:r>
            <a:r>
              <a:rPr lang="en-US" sz="1800" dirty="0" smtClean="0">
                <a:latin typeface="Trebuchet MS" pitchFamily="34" charset="0"/>
              </a:rPr>
              <a:t>. However, in case a project has to be implemented partially </a:t>
            </a:r>
            <a:r>
              <a:rPr lang="en-US" sz="1800" b="1" dirty="0" smtClean="0">
                <a:latin typeface="Trebuchet MS" pitchFamily="34" charset="0"/>
              </a:rPr>
              <a:t>outside the eligible area</a:t>
            </a:r>
            <a:r>
              <a:rPr lang="en-US" sz="1800" dirty="0" smtClean="0">
                <a:latin typeface="Trebuchet MS" pitchFamily="34" charset="0"/>
              </a:rPr>
              <a:t>, it has to prove that it is in for the </a:t>
            </a:r>
            <a:r>
              <a:rPr lang="en-US" sz="1800" b="1" dirty="0" smtClean="0">
                <a:latin typeface="Trebuchet MS" pitchFamily="34" charset="0"/>
              </a:rPr>
              <a:t>benefit of the </a:t>
            </a:r>
            <a:r>
              <a:rPr lang="en-US" sz="1800" b="1" dirty="0" err="1" smtClean="0">
                <a:latin typeface="Trebuchet MS" pitchFamily="34" charset="0"/>
              </a:rPr>
              <a:t>programme</a:t>
            </a:r>
            <a:r>
              <a:rPr lang="en-US" sz="1800" b="1" dirty="0" smtClean="0">
                <a:latin typeface="Trebuchet MS" pitchFamily="34" charset="0"/>
              </a:rPr>
              <a:t> area</a:t>
            </a:r>
            <a:r>
              <a:rPr lang="en-US" sz="1800" dirty="0" smtClean="0">
                <a:latin typeface="Trebuchet MS" pitchFamily="34" charset="0"/>
              </a:rPr>
              <a:t>. </a:t>
            </a:r>
            <a:r>
              <a:rPr lang="en-US" sz="1800" b="1" u="sng" dirty="0" smtClean="0">
                <a:latin typeface="Trebuchet MS" pitchFamily="34" charset="0"/>
              </a:rPr>
              <a:t>The total costs incurred outside of the eligible area (related to any activity or any category of expenditure) shall be limited to 20% of the ERDF total eligible project budget, irrespective of the location of the partner.</a:t>
            </a:r>
          </a:p>
          <a:p>
            <a:pPr algn="just"/>
            <a:endParaRPr lang="en-US" sz="20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431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Users\Filip\Desktop\fisiere cdr si materiale promovare\VIM elements\1. european union ER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143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Rules of the call for proposals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i="1" dirty="0" smtClean="0">
                <a:solidFill>
                  <a:srgbClr val="FF0000"/>
                </a:solidFill>
              </a:rPr>
              <a:t>Eligibility of applicants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609600" y="1066800"/>
            <a:ext cx="8534400" cy="5255342"/>
          </a:xfrm>
        </p:spPr>
        <p:txBody>
          <a:bodyPr/>
          <a:lstStyle/>
          <a:p>
            <a:pPr marL="457200" lvl="1" indent="0">
              <a:buNone/>
            </a:pPr>
            <a:endParaRPr lang="en-US" sz="1800" dirty="0" smtClean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2400" b="1" i="1" dirty="0"/>
              <a:t>Indicative examples of potential applicants for all Priority axes</a:t>
            </a:r>
            <a:r>
              <a:rPr lang="en-US" sz="2400" b="1" i="1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County Councils/ District Administrations;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Local Councils/Municipalities;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Associations of local public authorities;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Chambers of Commerce/ SMEs associations;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Educational institutions (schools, universities etc.);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Ministries and their local/regional departments/bodies;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Non-profit research institutes;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Other NGO’s acting in the fields financed by the </a:t>
            </a:r>
            <a:r>
              <a:rPr lang="en-US" sz="2000" dirty="0" err="1"/>
              <a:t>programme</a:t>
            </a:r>
            <a:endParaRPr lang="en-US" sz="2000" dirty="0"/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EGTCs.</a:t>
            </a:r>
          </a:p>
          <a:p>
            <a:pPr marL="0" indent="0" algn="just">
              <a:buNone/>
            </a:pPr>
            <a:endParaRPr lang="en-US" sz="20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2808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Изображение" ma:contentTypeID="0x0101009148F5A04DDD49CBA7127AADA5FB792B00AADE34325A8B49CDA8BB4DB53328F214008049E3CAC78A8343803EAAFAEAC3EA75" ma:contentTypeVersion="1" ma:contentTypeDescription="Качване на изображение." ma:contentTypeScope="" ma:versionID="4e561bdb05fc84764489f7bc3c936799">
  <xsd:schema xmlns:xsd="http://www.w3.org/2001/XMLSchema" xmlns:xs="http://www.w3.org/2001/XMLSchema" xmlns:p="http://schemas.microsoft.com/office/2006/metadata/properties" xmlns:ns1="http://schemas.microsoft.com/sharepoint/v3" xmlns:ns2="73E2D6DB-4B2E-49FF-B736-4C576698F03E" xmlns:ns3="http://schemas.microsoft.com/sharepoint/v3/fields" xmlns:ns4="03018842-667b-43b7-b3a8-873e095a590a" targetNamespace="http://schemas.microsoft.com/office/2006/metadata/properties" ma:root="true" ma:fieldsID="0954db5b9bab8eb1c0028386c77bdccb" ns1:_="" ns2:_="" ns3:_="" ns4:_="">
    <xsd:import namespace="http://schemas.microsoft.com/sharepoint/v3"/>
    <xsd:import namespace="73E2D6DB-4B2E-49FF-B736-4C576698F03E"/>
    <xsd:import namespace="http://schemas.microsoft.com/sharepoint/v3/fields"/>
    <xsd:import namespace="03018842-667b-43b7-b3a8-873e095a590a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_dlc_DocId" minOccurs="0"/>
                <xsd:element ref="ns4:_dlc_DocIdUrl" minOccurs="0"/>
                <xsd:element ref="ns4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път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Тип на файла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тип файл" ma:hidden="true" ma:internalName="HTML_x0020_File_x0020_Type" ma:readOnly="true">
      <xsd:simpleType>
        <xsd:restriction base="dms:Text"/>
      </xsd:simpleType>
    </xsd:element>
    <xsd:element name="FSObjType" ma:index="11" nillable="true" ma:displayName="Тип на елемента" ma:hidden="true" ma:list="Docs" ma:internalName="FSObjType" ma:readOnly="true" ma:showField="FSType">
      <xsd:simpleType>
        <xsd:restriction base="dms:Lookup"/>
      </xsd:simpleType>
    </xsd:element>
    <xsd:element name="PublishingStartDate" ma:index="30" nillable="true" ma:displayName="Планиране на начална дата" ma:description="" ma:hidden="true" ma:internalName="PublishingStartDate">
      <xsd:simpleType>
        <xsd:restriction base="dms:Unknown"/>
      </xsd:simpleType>
    </xsd:element>
    <xsd:element name="PublishingExpirationDate" ma:index="31" nillable="true" ma:displayName="Планиране на крайна дата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2D6DB-4B2E-49FF-B736-4C576698F03E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Съществува миниатюра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Съществува визуализация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Ширина" ma:internalName="ImageWidth" ma:readOnly="true">
      <xsd:simpleType>
        <xsd:restriction base="dms:Unknown"/>
      </xsd:simpleType>
    </xsd:element>
    <xsd:element name="ImageHeight" ma:index="22" nillable="true" ma:displayName="Височина" ma:internalName="ImageHeight" ma:readOnly="true">
      <xsd:simpleType>
        <xsd:restriction base="dms:Unknown"/>
      </xsd:simpleType>
    </xsd:element>
    <xsd:element name="ImageCreateDate" ma:index="25" nillable="true" ma:displayName="Дата на снимане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Авторско право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18842-667b-43b7-b3a8-873e095a590a" elementFormDefault="qualified">
    <xsd:import namespace="http://schemas.microsoft.com/office/2006/documentManagement/types"/>
    <xsd:import namespace="http://schemas.microsoft.com/office/infopath/2007/PartnerControls"/>
    <xsd:element name="_dlc_DocId" ma:index="27" nillable="true" ma:displayName="Стойност на ИД на документ" ma:description="Стойността на ИД на документ, присвоен на този елемент." ma:internalName="_dlc_DocId" ma:readOnly="true">
      <xsd:simpleType>
        <xsd:restriction base="dms:Text"/>
      </xsd:simpleType>
    </xsd:element>
    <xsd:element name="_dlc_DocIdUrl" ma:index="28" nillable="true" ma:displayName="ИД на документ" ma:description="Постоянна връзка към този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Автор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 ma:index="23" ma:displayName="Коментари"/>
        <xsd:element name="keywords" minOccurs="0" maxOccurs="1" type="xsd:string" ma:index="14" ma:displayName="Ключови думи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73E2D6DB-4B2E-49FF-B736-4C576698F03E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_dlc_DocId xmlns="03018842-667b-43b7-b3a8-873e095a590a">TZ5HWECJZ27U-9-15</_dlc_DocId>
    <_dlc_DocIdUrl xmlns="03018842-667b-43b7-b3a8-873e095a590a">
      <Url>https://www.uni-ruse.bg/international/info-pane/_layouts/15/DocIdRedir.aspx?ID=TZ5HWECJZ27U-9-15</Url>
      <Description>TZ5HWECJZ27U-9-15</Description>
    </_dlc_DocIdUrl>
  </documentManagement>
</p:properties>
</file>

<file path=customXml/itemProps1.xml><?xml version="1.0" encoding="utf-8"?>
<ds:datastoreItem xmlns:ds="http://schemas.openxmlformats.org/officeDocument/2006/customXml" ds:itemID="{7B96046C-6366-43C7-85DA-D7FD4B6A030C}"/>
</file>

<file path=customXml/itemProps2.xml><?xml version="1.0" encoding="utf-8"?>
<ds:datastoreItem xmlns:ds="http://schemas.openxmlformats.org/officeDocument/2006/customXml" ds:itemID="{4B5CBD53-B020-4F61-A348-D36DC6E20882}"/>
</file>

<file path=customXml/itemProps3.xml><?xml version="1.0" encoding="utf-8"?>
<ds:datastoreItem xmlns:ds="http://schemas.openxmlformats.org/officeDocument/2006/customXml" ds:itemID="{2A4C5F7A-F4D1-4D87-BDB2-41601F649314}"/>
</file>

<file path=customXml/itemProps4.xml><?xml version="1.0" encoding="utf-8"?>
<ds:datastoreItem xmlns:ds="http://schemas.openxmlformats.org/officeDocument/2006/customXml" ds:itemID="{1FF5E7A9-5F42-4186-AC52-E13AD31722B1}"/>
</file>

<file path=docProps/app.xml><?xml version="1.0" encoding="utf-8"?>
<Properties xmlns="http://schemas.openxmlformats.org/officeDocument/2006/extended-properties" xmlns:vt="http://schemas.openxmlformats.org/officeDocument/2006/docPropsVTypes">
  <TotalTime>6728</TotalTime>
  <Words>1839</Words>
  <Application>Microsoft Office PowerPoint</Application>
  <PresentationFormat>On-screen Show (4:3)</PresentationFormat>
  <Paragraphs>265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Priority Axis and Specific Objectives</vt:lpstr>
      <vt:lpstr>Total allocation per PA</vt:lpstr>
      <vt:lpstr>Allocated budget</vt:lpstr>
      <vt:lpstr>Allocated budget</vt:lpstr>
      <vt:lpstr>Budget and duration  per project </vt:lpstr>
      <vt:lpstr>Rules of the call for proposals Eligibility of applicants</vt:lpstr>
      <vt:lpstr>Rules of the call for proposals Eligibility of applicants</vt:lpstr>
      <vt:lpstr>Rules of the call for proposals Eligibility of applicants</vt:lpstr>
      <vt:lpstr>Rules of the call for proposals Eligibility of expenditure</vt:lpstr>
      <vt:lpstr>Rules of the calls for proposals Eligibility of expenditure</vt:lpstr>
      <vt:lpstr>Rules of the calls for proposals Eligibility of expenditure</vt:lpstr>
      <vt:lpstr>Rules of the calls for proposals Eligibility of expenditure</vt:lpstr>
      <vt:lpstr>Rules of the calls for proposals Deadline for receipt of Applications</vt:lpstr>
      <vt:lpstr>Rules of the calls for proposals Evaluation process</vt:lpstr>
      <vt:lpstr>Rules of the calls for proposals Evaluation process</vt:lpstr>
      <vt:lpstr>Rules of the calls for proposals Pre-contractual conditions</vt:lpstr>
      <vt:lpstr>Rules of the calls for proposals Pre-contractual conditions</vt:lpstr>
      <vt:lpstr>Consultation process   </vt:lpstr>
      <vt:lpstr>Next steps</vt:lpstr>
      <vt:lpstr>PowerPoint Presentation</vt:lpstr>
    </vt:vector>
  </TitlesOfParts>
  <Company>MRQ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GL2</dc:title>
  <dc:creator>vmp</dc:creator>
  <cp:keywords/>
  <dc:description/>
  <cp:lastModifiedBy>Mihaela Piroi</cp:lastModifiedBy>
  <cp:revision>680</cp:revision>
  <cp:lastPrinted>2010-11-03T12:06:13Z</cp:lastPrinted>
  <dcterms:created xsi:type="dcterms:W3CDTF">2007-11-21T13:10:07Z</dcterms:created>
  <dcterms:modified xsi:type="dcterms:W3CDTF">2015-03-19T08:24:25Z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0x0101009148F5A04DDD49CBA7127AADA5FB792B00AADE34325A8B49CDA8BB4DB53328F214008049E3CAC78A8343803EAAFAEAC3EA75</vt:lpwstr>
  </property>
  <property fmtid="{D5CDD505-2E9C-101B-9397-08002B2CF9AE}" pid="3" name="_dlc_DocIdItemGuid">
    <vt:lpwstr>1ce07340-1c7d-442f-8a10-b8281bf5490e</vt:lpwstr>
  </property>
</Properties>
</file>