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  <Override PartName="/ppt/slides/slide33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1" r:id="rId3"/>
    <p:sldId id="260" r:id="rId4"/>
    <p:sldId id="258" r:id="rId5"/>
    <p:sldId id="262" r:id="rId6"/>
    <p:sldId id="268" r:id="rId7"/>
    <p:sldId id="259" r:id="rId8"/>
    <p:sldId id="294" r:id="rId9"/>
    <p:sldId id="270" r:id="rId10"/>
    <p:sldId id="293" r:id="rId11"/>
    <p:sldId id="264" r:id="rId12"/>
    <p:sldId id="265" r:id="rId13"/>
    <p:sldId id="267" r:id="rId14"/>
    <p:sldId id="280" r:id="rId15"/>
    <p:sldId id="292" r:id="rId16"/>
    <p:sldId id="273" r:id="rId17"/>
    <p:sldId id="295" r:id="rId18"/>
    <p:sldId id="276" r:id="rId19"/>
    <p:sldId id="272" r:id="rId20"/>
    <p:sldId id="271" r:id="rId21"/>
    <p:sldId id="274" r:id="rId22"/>
    <p:sldId id="275" r:id="rId23"/>
    <p:sldId id="277" r:id="rId24"/>
    <p:sldId id="301" r:id="rId25"/>
    <p:sldId id="285" r:id="rId26"/>
    <p:sldId id="286" r:id="rId27"/>
    <p:sldId id="291" r:id="rId28"/>
    <p:sldId id="284" r:id="rId29"/>
    <p:sldId id="282" r:id="rId30"/>
    <p:sldId id="296" r:id="rId31"/>
    <p:sldId id="266" r:id="rId32"/>
    <p:sldId id="281" r:id="rId33"/>
    <p:sldId id="279" r:id="rId34"/>
    <p:sldId id="278" r:id="rId35"/>
    <p:sldId id="297" r:id="rId36"/>
    <p:sldId id="298" r:id="rId37"/>
    <p:sldId id="283" r:id="rId38"/>
    <p:sldId id="288" r:id="rId39"/>
    <p:sldId id="290" r:id="rId40"/>
    <p:sldId id="287" r:id="rId41"/>
    <p:sldId id="302" r:id="rId4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FA447-8B60-4E00-82B5-42CD4AF0F3CA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AC4C6-3426-4BFF-ACE7-B07A958DCC5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275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C4C6-3426-4BFF-ACE7-B07A958DCC5B}" type="slidenum">
              <a:rPr lang="bg-BG" smtClean="0"/>
              <a:t>40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465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AC4C6-3426-4BFF-ACE7-B07A958DCC5B}" type="slidenum">
              <a:rPr lang="bg-BG" smtClean="0"/>
              <a:t>41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465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117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123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2395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969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67260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820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640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59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1909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2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600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2E37-E145-4364-9C83-6350D6953298}" type="datetimeFigureOut">
              <a:rPr lang="bg-BG" smtClean="0"/>
              <a:t>20.1.2013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0CB9-ED0E-4814-AE0D-3222EBBDCE4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5545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451155" y="1196752"/>
            <a:ext cx="826540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Планиране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управление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проектно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финансиране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Европейски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рамкови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</a:t>
            </a:r>
            <a:endParaRPr lang="bg-B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5292080" y="5877272"/>
            <a:ext cx="3668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Даниел Братанов</a:t>
            </a:r>
            <a:endParaRPr lang="bg-BG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2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4" t="5424" r="6125" b="15099"/>
          <a:stretch/>
        </p:blipFill>
        <p:spPr bwMode="auto">
          <a:xfrm>
            <a:off x="107504" y="404664"/>
            <a:ext cx="8816454" cy="581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575690" y="244839"/>
            <a:ext cx="317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на подготовката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" y="666750"/>
            <a:ext cx="4343400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8" y="685800"/>
            <a:ext cx="435292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8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33375"/>
            <a:ext cx="871537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4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3" y="1340768"/>
            <a:ext cx="87058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58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51520" y="143054"/>
            <a:ext cx="365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Необходими ресурси 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60606" cy="616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80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dirty="0"/>
              <a:t>􀀹 </a:t>
            </a:r>
            <a:r>
              <a:rPr lang="en-US" dirty="0"/>
              <a:t>the existence;</a:t>
            </a:r>
          </a:p>
          <a:p>
            <a:r>
              <a:rPr lang="bg-BG" dirty="0"/>
              <a:t>􀀹 </a:t>
            </a:r>
            <a:r>
              <a:rPr lang="en-US" dirty="0"/>
              <a:t>the legal status;</a:t>
            </a:r>
          </a:p>
          <a:p>
            <a:r>
              <a:rPr lang="en-US" dirty="0"/>
              <a:t>􀀹 </a:t>
            </a:r>
            <a:r>
              <a:rPr lang="en-US" dirty="0"/>
              <a:t>the operational capacity; and</a:t>
            </a:r>
          </a:p>
          <a:p>
            <a:r>
              <a:rPr lang="bg-BG" dirty="0"/>
              <a:t>􀀹 </a:t>
            </a:r>
            <a:r>
              <a:rPr lang="en-US" dirty="0"/>
              <a:t>the financial capacity</a:t>
            </a:r>
            <a:endParaRPr lang="bg-BG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7132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С регистрационната форма ние отговаряме на следните въпроси от ЕК:</a:t>
            </a:r>
            <a:endParaRPr lang="bg-B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3" y="2996952"/>
            <a:ext cx="80581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7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1153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2534"/>
            <a:ext cx="80772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8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810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7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775" y="404664"/>
            <a:ext cx="6745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 smtClean="0"/>
              <a:t>Какви финансови ресурси планирам?</a:t>
            </a:r>
            <a:endParaRPr lang="bg-BG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628800"/>
            <a:ext cx="55186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 smtClean="0"/>
              <a:t>Преки разходи:</a:t>
            </a:r>
          </a:p>
          <a:p>
            <a:r>
              <a:rPr lang="bg-BG" sz="3200" dirty="0" smtClean="0"/>
              <a:t>	Трудови възнаграждения</a:t>
            </a:r>
          </a:p>
          <a:p>
            <a:r>
              <a:rPr lang="bg-BG" sz="3200" dirty="0" smtClean="0"/>
              <a:t>	Командировки</a:t>
            </a:r>
          </a:p>
          <a:p>
            <a:r>
              <a:rPr lang="bg-BG" sz="3200" dirty="0" smtClean="0"/>
              <a:t>	Оборудване</a:t>
            </a:r>
          </a:p>
          <a:p>
            <a:r>
              <a:rPr lang="bg-BG" sz="3200" dirty="0" smtClean="0"/>
              <a:t>	Подизпълнители</a:t>
            </a:r>
          </a:p>
          <a:p>
            <a:r>
              <a:rPr lang="bg-BG" sz="3200" dirty="0" smtClean="0"/>
              <a:t>	Демонстрация</a:t>
            </a:r>
          </a:p>
          <a:p>
            <a:r>
              <a:rPr lang="bg-BG" sz="3200" dirty="0" smtClean="0"/>
              <a:t>	Управление</a:t>
            </a:r>
          </a:p>
          <a:p>
            <a:r>
              <a:rPr lang="bg-BG" sz="3200" dirty="0" smtClean="0"/>
              <a:t>	Други</a:t>
            </a:r>
          </a:p>
          <a:p>
            <a:r>
              <a:rPr lang="bg-BG" sz="3200" dirty="0" smtClean="0"/>
              <a:t>Непреки разходи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33261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611560" y="548680"/>
            <a:ext cx="1986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Работен 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 flipH="1">
            <a:off x="971600" y="179159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Три фази – Концептуална, Изпълнителна, Експлоатационна  </a:t>
            </a: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360060" y="1829165"/>
            <a:ext cx="171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Работни пакети</a:t>
            </a: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447072" y="1829165"/>
            <a:ext cx="167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Човеко месеци</a:t>
            </a:r>
            <a:endParaRPr lang="bg-BG" dirty="0"/>
          </a:p>
        </p:txBody>
      </p:sp>
      <p:sp>
        <p:nvSpPr>
          <p:cNvPr id="6" name="Стрелка надясно 5"/>
          <p:cNvSpPr/>
          <p:nvPr/>
        </p:nvSpPr>
        <p:spPr>
          <a:xfrm>
            <a:off x="2555776" y="1814059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Стрелка надясно 7"/>
          <p:cNvSpPr/>
          <p:nvPr/>
        </p:nvSpPr>
        <p:spPr>
          <a:xfrm>
            <a:off x="5164311" y="1814059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6083381" y="1800441"/>
            <a:ext cx="285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Матрица на натоварването</a:t>
            </a:r>
            <a:endParaRPr lang="bg-BG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30404"/>
            <a:ext cx="4752527" cy="453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7" y="4437112"/>
            <a:ext cx="4002429" cy="210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5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TXhfgmV72PqgJwUEA2ntatQD6MDSPPREwrF5mHF4HssjsWHNf4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026" y="2626400"/>
            <a:ext cx="499898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myviewandopinion.files.wordpress.com/2012/01/think_id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9152"/>
            <a:ext cx="1997278" cy="24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видно изнесено означение 1"/>
          <p:cNvSpPr/>
          <p:nvPr/>
        </p:nvSpPr>
        <p:spPr>
          <a:xfrm>
            <a:off x="6228184" y="-3392"/>
            <a:ext cx="2592288" cy="1440160"/>
          </a:xfrm>
          <a:prstGeom prst="cloudCallout">
            <a:avLst>
              <a:gd name="adj1" fmla="val -93145"/>
              <a:gd name="adj2" fmla="val 13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Да напиша проект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01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2770"/>
            <a:ext cx="5468487" cy="338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70" y="3512636"/>
            <a:ext cx="5186638" cy="326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1369" y="-305065"/>
            <a:ext cx="5112568" cy="811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3491880" y="442561"/>
            <a:ext cx="189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Диаграма на </a:t>
            </a:r>
            <a:r>
              <a:rPr lang="bg-BG" dirty="0" err="1" smtClean="0"/>
              <a:t>Гант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107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6012160" y="5949280"/>
            <a:ext cx="144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Pert diagram </a:t>
            </a:r>
            <a:endParaRPr lang="bg-BG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r="33763" b="53346"/>
          <a:stretch>
            <a:fillRect/>
          </a:stretch>
        </p:blipFill>
        <p:spPr bwMode="auto">
          <a:xfrm>
            <a:off x="282550" y="1196752"/>
            <a:ext cx="8492304" cy="3591372"/>
          </a:xfrm>
          <a:prstGeom prst="rect">
            <a:avLst/>
          </a:prstGeom>
          <a:blipFill dpi="0" rotWithShape="0">
            <a:blip/>
            <a:srcRect l="1065" r="33763" b="53346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25"/>
            <a:ext cx="5400600" cy="673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1638" y="1700808"/>
            <a:ext cx="54732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Командировки</a:t>
            </a:r>
          </a:p>
          <a:p>
            <a:endParaRPr lang="bg-BG" dirty="0"/>
          </a:p>
          <a:p>
            <a:pPr marL="342900" indent="-342900">
              <a:buAutoNum type="arabicPeriod"/>
            </a:pPr>
            <a:r>
              <a:rPr lang="bg-BG" dirty="0" smtClean="0"/>
              <a:t>Плоска база</a:t>
            </a:r>
          </a:p>
          <a:p>
            <a:r>
              <a:rPr lang="bg-BG" dirty="0" smtClean="0"/>
              <a:t>Само разходите за транспорт се отчитат с документи </a:t>
            </a:r>
          </a:p>
          <a:p>
            <a:pPr marL="342900" indent="-342900">
              <a:buAutoNum type="arabicPeriod"/>
            </a:pPr>
            <a:r>
              <a:rPr lang="bg-BG" dirty="0" smtClean="0"/>
              <a:t>Реални разходи</a:t>
            </a:r>
          </a:p>
          <a:p>
            <a:r>
              <a:rPr lang="bg-BG" dirty="0" smtClean="0"/>
              <a:t>Всички разходи (без дневни) се отчитат с документи</a:t>
            </a:r>
          </a:p>
          <a:p>
            <a:endParaRPr lang="bg-BG" dirty="0"/>
          </a:p>
          <a:p>
            <a:r>
              <a:rPr lang="bg-BG" dirty="0" smtClean="0"/>
              <a:t>ВНИМАНИЕ – ЕК ще възстанови разхода до размера на отпуснатия % финансиране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406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/>
              <a:t>Признати разходи: </a:t>
            </a:r>
          </a:p>
          <a:p>
            <a:endParaRPr lang="bg-BG" b="1" i="1" dirty="0"/>
          </a:p>
          <a:p>
            <a:r>
              <a:rPr lang="bg-BG" i="1" dirty="0" smtClean="0"/>
              <a:t>Пример 1 </a:t>
            </a:r>
            <a:r>
              <a:rPr lang="en-US" i="1" dirty="0" smtClean="0"/>
              <a:t>: </a:t>
            </a:r>
            <a:r>
              <a:rPr lang="bg-BG" i="1" dirty="0" smtClean="0"/>
              <a:t>Пътуване с продължителност </a:t>
            </a:r>
            <a:r>
              <a:rPr lang="en-US" i="1" dirty="0" smtClean="0"/>
              <a:t>10 </a:t>
            </a:r>
            <a:r>
              <a:rPr lang="bg-BG" i="1" dirty="0" smtClean="0"/>
              <a:t>часа</a:t>
            </a:r>
            <a:r>
              <a:rPr lang="en-US" i="1" dirty="0" smtClean="0"/>
              <a:t> (</a:t>
            </a:r>
            <a:r>
              <a:rPr lang="bg-BG" i="1" dirty="0" smtClean="0"/>
              <a:t>от</a:t>
            </a:r>
            <a:r>
              <a:rPr lang="en-US" i="1" dirty="0" smtClean="0"/>
              <a:t> </a:t>
            </a:r>
            <a:r>
              <a:rPr lang="en-US" i="1" dirty="0"/>
              <a:t>9.a.m. </a:t>
            </a:r>
            <a:r>
              <a:rPr lang="bg-BG" i="1" dirty="0" smtClean="0"/>
              <a:t>до</a:t>
            </a:r>
            <a:r>
              <a:rPr lang="en-US" i="1" dirty="0" smtClean="0"/>
              <a:t> </a:t>
            </a:r>
            <a:r>
              <a:rPr lang="en-US" i="1" dirty="0"/>
              <a:t>19 p.m. </a:t>
            </a:r>
            <a:r>
              <a:rPr lang="bg-BG" i="1" dirty="0" smtClean="0"/>
              <a:t>В страна с</a:t>
            </a:r>
            <a:r>
              <a:rPr lang="en-US" i="1" dirty="0" smtClean="0"/>
              <a:t> </a:t>
            </a:r>
            <a:r>
              <a:rPr lang="en-US" i="1" dirty="0"/>
              <a:t>100 euro </a:t>
            </a:r>
            <a:r>
              <a:rPr lang="bg-BG" i="1" dirty="0" smtClean="0"/>
              <a:t>дневни и </a:t>
            </a:r>
            <a:r>
              <a:rPr lang="en-US" i="1" dirty="0" smtClean="0"/>
              <a:t>110 </a:t>
            </a:r>
            <a:r>
              <a:rPr lang="en-US" i="1" dirty="0"/>
              <a:t>euro </a:t>
            </a:r>
            <a:r>
              <a:rPr lang="bg-BG" i="1" dirty="0" smtClean="0"/>
              <a:t>хотел</a:t>
            </a:r>
            <a:r>
              <a:rPr lang="en-US" i="1" dirty="0" smtClean="0"/>
              <a:t>)</a:t>
            </a:r>
            <a:endParaRPr lang="en-US" i="1" dirty="0"/>
          </a:p>
          <a:p>
            <a:r>
              <a:rPr lang="en-US" i="1" dirty="0"/>
              <a:t>10 </a:t>
            </a:r>
            <a:r>
              <a:rPr lang="bg-BG" i="1" dirty="0" smtClean="0"/>
              <a:t>часа</a:t>
            </a:r>
            <a:r>
              <a:rPr lang="en-US" i="1" dirty="0" smtClean="0"/>
              <a:t>=1/2 </a:t>
            </a:r>
            <a:r>
              <a:rPr lang="bg-BG" i="1" dirty="0" smtClean="0"/>
              <a:t>дневни</a:t>
            </a:r>
            <a:r>
              <a:rPr lang="en-US" i="1" dirty="0" smtClean="0"/>
              <a:t>+ </a:t>
            </a:r>
            <a:r>
              <a:rPr lang="bg-BG" i="1" dirty="0" smtClean="0"/>
              <a:t>без пари за нощувка </a:t>
            </a:r>
            <a:r>
              <a:rPr lang="en-US" i="1" dirty="0" smtClean="0"/>
              <a:t>= </a:t>
            </a:r>
            <a:r>
              <a:rPr lang="en-US" i="1" dirty="0"/>
              <a:t>50 Euro</a:t>
            </a:r>
          </a:p>
          <a:p>
            <a:r>
              <a:rPr lang="bg-BG" i="1" dirty="0" smtClean="0"/>
              <a:t>Схема на финансиране</a:t>
            </a:r>
            <a:r>
              <a:rPr lang="en-US" i="1" dirty="0" smtClean="0"/>
              <a:t>: </a:t>
            </a:r>
            <a:r>
              <a:rPr lang="en-US" i="1" dirty="0"/>
              <a:t>75%</a:t>
            </a:r>
          </a:p>
          <a:p>
            <a:r>
              <a:rPr lang="en-US" i="1" dirty="0"/>
              <a:t>EU </a:t>
            </a:r>
            <a:r>
              <a:rPr lang="bg-BG" i="1" dirty="0" smtClean="0"/>
              <a:t>финансиране</a:t>
            </a:r>
            <a:r>
              <a:rPr lang="en-US" i="1" dirty="0" smtClean="0"/>
              <a:t>75</a:t>
            </a:r>
            <a:r>
              <a:rPr lang="en-US" i="1" dirty="0"/>
              <a:t>% </a:t>
            </a:r>
            <a:r>
              <a:rPr lang="bg-BG" i="1" dirty="0" smtClean="0"/>
              <a:t>от</a:t>
            </a:r>
            <a:r>
              <a:rPr lang="en-US" i="1" dirty="0" smtClean="0"/>
              <a:t> </a:t>
            </a:r>
            <a:r>
              <a:rPr lang="bg-BG" i="1" dirty="0" smtClean="0"/>
              <a:t>50 </a:t>
            </a:r>
            <a:r>
              <a:rPr lang="en-US" i="1" dirty="0" smtClean="0"/>
              <a:t>= </a:t>
            </a:r>
            <a:r>
              <a:rPr lang="en-US" i="1" dirty="0"/>
              <a:t>37,5 Euro</a:t>
            </a:r>
          </a:p>
          <a:p>
            <a:endParaRPr lang="bg-BG" i="1" dirty="0" smtClean="0"/>
          </a:p>
          <a:p>
            <a:r>
              <a:rPr lang="bg-BG" i="1" dirty="0" smtClean="0"/>
              <a:t>Пример 2 </a:t>
            </a:r>
            <a:r>
              <a:rPr lang="en-US" i="1" dirty="0" smtClean="0"/>
              <a:t>: </a:t>
            </a:r>
            <a:r>
              <a:rPr lang="bg-BG" i="1" dirty="0"/>
              <a:t>Пътуване с продължителност </a:t>
            </a:r>
            <a:r>
              <a:rPr lang="en-US" i="1" dirty="0" smtClean="0"/>
              <a:t>56 </a:t>
            </a:r>
            <a:r>
              <a:rPr lang="bg-BG" i="1" dirty="0" smtClean="0"/>
              <a:t>часа</a:t>
            </a:r>
            <a:r>
              <a:rPr lang="en-US" i="1" dirty="0" smtClean="0"/>
              <a:t> </a:t>
            </a:r>
            <a:r>
              <a:rPr lang="bg-BG" i="1" dirty="0" smtClean="0"/>
              <a:t>в страна с 90 </a:t>
            </a:r>
            <a:r>
              <a:rPr lang="en-US" i="1" dirty="0" smtClean="0"/>
              <a:t>euro</a:t>
            </a:r>
            <a:r>
              <a:rPr lang="bg-BG" i="1" dirty="0" smtClean="0"/>
              <a:t> дневни и 3 нощувки с 110 </a:t>
            </a:r>
            <a:r>
              <a:rPr lang="en-US" i="1" dirty="0"/>
              <a:t>euro </a:t>
            </a:r>
            <a:r>
              <a:rPr lang="bg-BG" i="1" dirty="0" smtClean="0"/>
              <a:t> за хотел. </a:t>
            </a:r>
          </a:p>
          <a:p>
            <a:r>
              <a:rPr lang="en-US" i="1" dirty="0" smtClean="0"/>
              <a:t>56 </a:t>
            </a:r>
            <a:r>
              <a:rPr lang="bg-BG" i="1" dirty="0" smtClean="0"/>
              <a:t>часа</a:t>
            </a:r>
            <a:r>
              <a:rPr lang="en-US" i="1" dirty="0" smtClean="0"/>
              <a:t>=2 </a:t>
            </a:r>
            <a:r>
              <a:rPr lang="bg-BG" i="1" dirty="0" smtClean="0"/>
              <a:t>дена</a:t>
            </a:r>
            <a:r>
              <a:rPr lang="en-US" i="1" dirty="0" smtClean="0"/>
              <a:t>+ </a:t>
            </a:r>
            <a:r>
              <a:rPr lang="en-US" i="1" dirty="0"/>
              <a:t>3 </a:t>
            </a:r>
            <a:r>
              <a:rPr lang="bg-BG" i="1" dirty="0" smtClean="0"/>
              <a:t>нощувки </a:t>
            </a:r>
            <a:r>
              <a:rPr lang="en-US" i="1" dirty="0" smtClean="0"/>
              <a:t>= </a:t>
            </a:r>
            <a:r>
              <a:rPr lang="en-US" i="1" dirty="0"/>
              <a:t>180 + 330=510 Euro</a:t>
            </a:r>
          </a:p>
          <a:p>
            <a:r>
              <a:rPr lang="bg-BG" i="1" dirty="0"/>
              <a:t>Схема на финансиране</a:t>
            </a:r>
            <a:r>
              <a:rPr lang="en-US" i="1" dirty="0"/>
              <a:t>: 75%</a:t>
            </a:r>
          </a:p>
          <a:p>
            <a:r>
              <a:rPr lang="en-US" i="1" dirty="0"/>
              <a:t>EU </a:t>
            </a:r>
            <a:r>
              <a:rPr lang="bg-BG" i="1" dirty="0"/>
              <a:t>финансиране</a:t>
            </a:r>
            <a:r>
              <a:rPr lang="en-US" i="1" dirty="0"/>
              <a:t>75% </a:t>
            </a:r>
            <a:r>
              <a:rPr lang="bg-BG" i="1" dirty="0"/>
              <a:t>от</a:t>
            </a:r>
            <a:r>
              <a:rPr lang="en-US" i="1" dirty="0"/>
              <a:t> </a:t>
            </a:r>
            <a:r>
              <a:rPr lang="bg-BG" i="1" dirty="0" smtClean="0"/>
              <a:t>510</a:t>
            </a:r>
            <a:r>
              <a:rPr lang="en-US" i="1" dirty="0" smtClean="0"/>
              <a:t>= </a:t>
            </a:r>
            <a:r>
              <a:rPr lang="bg-BG" i="1" dirty="0" smtClean="0"/>
              <a:t>382,50 </a:t>
            </a:r>
            <a:r>
              <a:rPr lang="en-US" i="1" dirty="0" smtClean="0"/>
              <a:t>Euro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0477" y="4128297"/>
            <a:ext cx="6362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При реалните разходи ЕК ще заплати 75% от доказания разход.</a:t>
            </a:r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80477" y="4583585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/>
              <a:t>Одит</a:t>
            </a:r>
            <a:r>
              <a:rPr lang="en-US" b="1" dirty="0" smtClean="0"/>
              <a:t>:</a:t>
            </a:r>
            <a:r>
              <a:rPr lang="bg-BG" b="1" dirty="0" smtClean="0"/>
              <a:t> </a:t>
            </a:r>
            <a:r>
              <a:rPr lang="bg-BG" dirty="0" smtClean="0"/>
              <a:t>при плоската база </a:t>
            </a:r>
            <a:r>
              <a:rPr lang="bg-BG" dirty="0" err="1" smtClean="0"/>
              <a:t>одитора</a:t>
            </a:r>
            <a:r>
              <a:rPr lang="bg-BG" dirty="0" smtClean="0"/>
              <a:t> ще изиска доказателство за провеждането на пътуването;</a:t>
            </a:r>
          </a:p>
          <a:p>
            <a:r>
              <a:rPr lang="bg-BG" dirty="0" smtClean="0"/>
              <a:t>При реалните разходи се изискват всички документи свързани с пътуването.</a:t>
            </a:r>
          </a:p>
          <a:p>
            <a:endParaRPr lang="bg-BG" dirty="0"/>
          </a:p>
          <a:p>
            <a:r>
              <a:rPr lang="bg-BG" dirty="0" smtClean="0"/>
              <a:t>Отчетността по един проект може да се води само по едната схема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203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467544" y="269783"/>
            <a:ext cx="2106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Преговори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154462" y="3645024"/>
            <a:ext cx="91076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dirty="0" smtClean="0"/>
              <a:t>Работа </a:t>
            </a:r>
            <a:endParaRPr lang="bg-BG" dirty="0"/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281887" y="3645024"/>
            <a:ext cx="6864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g-BG" dirty="0" smtClean="0"/>
              <a:t>Пари</a:t>
            </a:r>
            <a:endParaRPr lang="bg-BG" dirty="0"/>
          </a:p>
        </p:txBody>
      </p:sp>
      <p:sp>
        <p:nvSpPr>
          <p:cNvPr id="5" name="Стрелка надолу 4"/>
          <p:cNvSpPr/>
          <p:nvPr/>
        </p:nvSpPr>
        <p:spPr>
          <a:xfrm>
            <a:off x="4904590" y="3644273"/>
            <a:ext cx="648072" cy="157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Стрелка надолу 5"/>
          <p:cNvSpPr/>
          <p:nvPr/>
        </p:nvSpPr>
        <p:spPr>
          <a:xfrm rot="10800000">
            <a:off x="2573826" y="2439472"/>
            <a:ext cx="648072" cy="1574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25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467544" y="467380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Изпълнение на проекта 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C:\Users\Danny\AppData\Local\Microsoft\Windows\Temporary Internet Files\Content.IE5\OFUF8CF4\MP9004331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3" y="1700808"/>
            <a:ext cx="8064896" cy="47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3779912" y="1713002"/>
            <a:ext cx="1247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Екип</a:t>
            </a:r>
            <a:endParaRPr lang="bg-BG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33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896554" cy="3212570"/>
          </a:xfrm>
          <a:prstGeom prst="rect">
            <a:avLst/>
          </a:prstGeom>
          <a:blipFill dpi="0" rotWithShape="0">
            <a:blip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467544" y="467380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Изпълнение на проекта 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755576" y="1268760"/>
            <a:ext cx="440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Сформиране на мениджърската структура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030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467544" y="467380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Изпълнение на проекта 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C:\Users\Danny\AppData\Local\Microsoft\Windows\Temporary Internet Files\Content.IE5\DG5ZEHJC\MC90044192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24944"/>
            <a:ext cx="4622257" cy="33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1475656" y="1556792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Финансиране и </a:t>
            </a:r>
            <a:r>
              <a:rPr lang="bg-BG" dirty="0" err="1" smtClean="0"/>
              <a:t>рефинасиране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063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6136" cy="235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83968" y="5327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g-BG" b="1" dirty="0" smtClean="0"/>
              <a:t>Финансиране на проектите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863080" y="1758067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a) </a:t>
            </a:r>
            <a:r>
              <a:rPr lang="bg-BG" b="1" dirty="0" smtClean="0"/>
              <a:t>Авансово плащане при стартиране на проекта</a:t>
            </a:r>
            <a:endParaRPr lang="en-US" b="1" dirty="0"/>
          </a:p>
          <a:p>
            <a:r>
              <a:rPr lang="en-US" b="1" dirty="0"/>
              <a:t>b</a:t>
            </a:r>
            <a:r>
              <a:rPr lang="en-US" dirty="0"/>
              <a:t>) </a:t>
            </a:r>
            <a:r>
              <a:rPr lang="bg-BG" b="1" dirty="0" smtClean="0"/>
              <a:t>Междинни плащания съгласно схемата на отчитане</a:t>
            </a:r>
            <a:endParaRPr lang="en-US" b="1" dirty="0"/>
          </a:p>
          <a:p>
            <a:r>
              <a:rPr lang="en-US" b="1" dirty="0" smtClean="0"/>
              <a:t>c</a:t>
            </a:r>
            <a:r>
              <a:rPr lang="bg-BG" b="1" dirty="0" smtClean="0"/>
              <a:t>) Финално плащане след приключване на проекта</a:t>
            </a:r>
            <a:r>
              <a:rPr lang="en-US" b="1" dirty="0" smtClean="0"/>
              <a:t>.</a:t>
            </a:r>
            <a:endParaRPr lang="bg-BG" b="1" dirty="0"/>
          </a:p>
        </p:txBody>
      </p:sp>
      <p:sp>
        <p:nvSpPr>
          <p:cNvPr id="6" name="Rectangle 5"/>
          <p:cNvSpPr/>
          <p:nvPr/>
        </p:nvSpPr>
        <p:spPr>
          <a:xfrm>
            <a:off x="539552" y="3429000"/>
            <a:ext cx="8450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Авансовото плащане представлява 160% от периодичното плащане, но то не може да надвишава 80% от общия бюджет. Възможно е комисията да промени размера на авансово плащане. </a:t>
            </a:r>
          </a:p>
        </p:txBody>
      </p:sp>
    </p:spTree>
    <p:extLst>
      <p:ext uri="{BB962C8B-B14F-4D97-AF65-F5344CB8AC3E}">
        <p14:creationId xmlns:p14="http://schemas.microsoft.com/office/powerpoint/2010/main" val="282293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971600" y="764704"/>
            <a:ext cx="807919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ни е необходимо за един успешен проект?</a:t>
            </a:r>
          </a:p>
          <a:p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Програма по която да кандидатствам</a:t>
            </a:r>
          </a:p>
          <a:p>
            <a:pPr marL="342900" indent="-342900">
              <a:buAutoNum type="arabicPeriod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се вписвам в изискванията на програмата</a:t>
            </a:r>
          </a:p>
          <a:p>
            <a:pPr marL="342900" indent="-342900">
              <a:buAutoNum type="arabicPeriod"/>
            </a:pPr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Финансирането да е адекватно на моите нужди</a:t>
            </a:r>
          </a:p>
          <a:p>
            <a:pPr marL="342900" indent="-342900">
              <a:buAutoNum type="arabicPeriod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Сроковете за изпълнение на проекта да са по силите ми</a:t>
            </a:r>
          </a:p>
          <a:p>
            <a:pPr marL="342900" indent="-342900">
              <a:buAutoNum type="arabicPeriod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Екип с който да кандидатствам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Материална база</a:t>
            </a:r>
          </a:p>
          <a:p>
            <a:pPr marL="342900" indent="-342900">
              <a:buAutoNum type="arabicPeriod"/>
            </a:pPr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за подготовка на необходимата проектна </a:t>
            </a:r>
          </a:p>
          <a:p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документация</a:t>
            </a:r>
          </a:p>
        </p:txBody>
      </p:sp>
    </p:spTree>
    <p:extLst>
      <p:ext uri="{BB962C8B-B14F-4D97-AF65-F5344CB8AC3E}">
        <p14:creationId xmlns:p14="http://schemas.microsoft.com/office/powerpoint/2010/main" val="21285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484784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i="1" dirty="0" smtClean="0"/>
              <a:t>Пример:</a:t>
            </a:r>
            <a:endParaRPr lang="en-US" i="1" dirty="0"/>
          </a:p>
          <a:p>
            <a:pPr algn="just"/>
            <a:r>
              <a:rPr lang="en-US" b="1" i="1" dirty="0"/>
              <a:t>Project A:</a:t>
            </a:r>
          </a:p>
          <a:p>
            <a:pPr algn="just"/>
            <a:r>
              <a:rPr lang="fr-FR" b="1" i="1" dirty="0"/>
              <a:t>Maximum EU contribution: EUR 3,000,000 Duration: 3 </a:t>
            </a:r>
            <a:r>
              <a:rPr lang="fr-FR" b="1" i="1" dirty="0" err="1"/>
              <a:t>years</a:t>
            </a:r>
            <a:endParaRPr lang="fr-FR" b="1" i="1" dirty="0"/>
          </a:p>
          <a:p>
            <a:pPr algn="just"/>
            <a:endParaRPr lang="bg-BG" i="1" dirty="0" smtClean="0"/>
          </a:p>
          <a:p>
            <a:pPr algn="just"/>
            <a:r>
              <a:rPr lang="en-US" i="1" dirty="0" smtClean="0"/>
              <a:t>Pre-financing </a:t>
            </a:r>
            <a:r>
              <a:rPr lang="en-US" i="1" dirty="0"/>
              <a:t>(for calculation of pre-financing, see Article 6 of ECGA): EUR 1,600,000</a:t>
            </a:r>
          </a:p>
          <a:p>
            <a:pPr algn="just"/>
            <a:r>
              <a:rPr lang="en-US" i="1" dirty="0"/>
              <a:t>Amount of EU contribution accepted in the 1st reporting period: EUR 900,000</a:t>
            </a:r>
          </a:p>
          <a:p>
            <a:pPr algn="just"/>
            <a:r>
              <a:rPr lang="en-US" i="1" dirty="0"/>
              <a:t>1st Interim payment: EUR 900,000</a:t>
            </a:r>
          </a:p>
          <a:p>
            <a:pPr algn="just"/>
            <a:r>
              <a:rPr lang="en-US" i="1" dirty="0"/>
              <a:t>Amount of EU contribution accepted in the 2nd reporting period: EUR 900,000</a:t>
            </a:r>
          </a:p>
          <a:p>
            <a:pPr algn="just"/>
            <a:r>
              <a:rPr lang="en-US" i="1" dirty="0"/>
              <a:t>2nd Interim payment (due to 10% retention): EUR 200,000</a:t>
            </a:r>
          </a:p>
          <a:p>
            <a:pPr algn="just"/>
            <a:r>
              <a:rPr lang="en-US" i="1" dirty="0"/>
              <a:t>Amount of EU contribution accepted in the last reporting period 1,200,000</a:t>
            </a:r>
          </a:p>
          <a:p>
            <a:pPr algn="just"/>
            <a:r>
              <a:rPr lang="en-US" i="1" dirty="0"/>
              <a:t>Final payment: EUR (3,000,000 - (1,600,000 + 900,000 + 200,000)) EUR 300,000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8397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48478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За проекти с един или два отчетни периода обема на предварителното финансиране може да бъде между </a:t>
            </a:r>
            <a:r>
              <a:rPr lang="en-US" dirty="0" smtClean="0"/>
              <a:t>60-80</a:t>
            </a:r>
            <a:r>
              <a:rPr lang="en-US" dirty="0"/>
              <a:t>% </a:t>
            </a:r>
            <a:r>
              <a:rPr lang="bg-BG" b="1" dirty="0" smtClean="0"/>
              <a:t>от цялото </a:t>
            </a:r>
            <a:r>
              <a:rPr lang="en-US" dirty="0" smtClean="0"/>
              <a:t>EU/</a:t>
            </a:r>
            <a:r>
              <a:rPr lang="en-US" dirty="0" err="1" smtClean="0"/>
              <a:t>Euratom</a:t>
            </a:r>
            <a:r>
              <a:rPr lang="en-US" dirty="0" smtClean="0"/>
              <a:t> </a:t>
            </a:r>
            <a:r>
              <a:rPr lang="bg-BG" dirty="0" smtClean="0"/>
              <a:t> </a:t>
            </a:r>
            <a:r>
              <a:rPr lang="bg-BG" b="1" dirty="0" smtClean="0"/>
              <a:t>участие</a:t>
            </a:r>
            <a:r>
              <a:rPr lang="en-US" dirty="0" smtClean="0"/>
              <a:t>, </a:t>
            </a:r>
            <a:r>
              <a:rPr lang="bg-BG" dirty="0" smtClean="0"/>
              <a:t>освен специално клаузи в договора</a:t>
            </a:r>
            <a:endParaRPr lang="en-US" dirty="0"/>
          </a:p>
          <a:p>
            <a:r>
              <a:rPr lang="bg-BG" dirty="0" smtClean="0"/>
              <a:t>При всички случаи авансовото финансиране има следните две ограничения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• </a:t>
            </a:r>
            <a:r>
              <a:rPr lang="bg-BG" dirty="0" smtClean="0"/>
              <a:t>участие в </a:t>
            </a:r>
            <a:r>
              <a:rPr lang="en-US" dirty="0" smtClean="0"/>
              <a:t>Guarantee </a:t>
            </a:r>
            <a:r>
              <a:rPr lang="en-US" dirty="0"/>
              <a:t>Fund (5% </a:t>
            </a:r>
            <a:r>
              <a:rPr lang="bg-BG" dirty="0" smtClean="0"/>
              <a:t>цялото финансиране на проекта</a:t>
            </a:r>
            <a:r>
              <a:rPr lang="en-US" dirty="0" smtClean="0"/>
              <a:t>)</a:t>
            </a:r>
            <a:r>
              <a:rPr lang="bg-BG" dirty="0" smtClean="0"/>
              <a:t>. Тази сума ще бъде извадена от авансовото финансиране на проекта.</a:t>
            </a:r>
            <a:endParaRPr lang="en-US" dirty="0"/>
          </a:p>
          <a:p>
            <a:r>
              <a:rPr lang="en-US" dirty="0" smtClean="0"/>
              <a:t>• 10</a:t>
            </a:r>
            <a:r>
              <a:rPr lang="en-US" dirty="0"/>
              <a:t>% </a:t>
            </a:r>
            <a:r>
              <a:rPr lang="bg-BG" dirty="0" smtClean="0"/>
              <a:t>удръжка от цялостното </a:t>
            </a:r>
            <a:r>
              <a:rPr lang="en-US" dirty="0" smtClean="0"/>
              <a:t>EU/</a:t>
            </a:r>
            <a:r>
              <a:rPr lang="en-US" dirty="0" err="1" smtClean="0"/>
              <a:t>Euratom</a:t>
            </a:r>
            <a:r>
              <a:rPr lang="en-US" dirty="0" smtClean="0"/>
              <a:t> </a:t>
            </a:r>
            <a:r>
              <a:rPr lang="bg-BG" dirty="0" smtClean="0"/>
              <a:t>финансиране ще бъде задържано от Комисията за датата на последното плащане.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458" y="27550"/>
            <a:ext cx="91125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Examples:</a:t>
            </a:r>
          </a:p>
          <a:p>
            <a:r>
              <a:rPr lang="en-US" dirty="0"/>
              <a:t>• </a:t>
            </a:r>
            <a:r>
              <a:rPr lang="en-US" i="1" dirty="0"/>
              <a:t>Project "A" running over 3 reporting periods with </a:t>
            </a:r>
            <a:r>
              <a:rPr lang="en-US" b="1" i="1" dirty="0"/>
              <a:t>EUR 3,000,000 </a:t>
            </a:r>
            <a:r>
              <a:rPr lang="en-US" i="1" dirty="0"/>
              <a:t>EU contribution</a:t>
            </a:r>
          </a:p>
          <a:p>
            <a:r>
              <a:rPr lang="bg-BG" dirty="0"/>
              <a:t>􀀹 </a:t>
            </a:r>
            <a:r>
              <a:rPr lang="en-US" i="1" dirty="0"/>
              <a:t>Average EU contribution per reporting period: </a:t>
            </a:r>
            <a:r>
              <a:rPr lang="en-US" b="1" i="1" dirty="0"/>
              <a:t>EUR 3,000,000 </a:t>
            </a:r>
            <a:r>
              <a:rPr lang="en-US" i="1" dirty="0"/>
              <a:t>/ 3 = </a:t>
            </a:r>
            <a:r>
              <a:rPr lang="en-US" b="1" i="1" dirty="0"/>
              <a:t>EUR 1,000,000</a:t>
            </a:r>
          </a:p>
          <a:p>
            <a:r>
              <a:rPr lang="en-US" dirty="0"/>
              <a:t>􀀹 </a:t>
            </a:r>
            <a:r>
              <a:rPr lang="en-US" i="1" dirty="0"/>
              <a:t>Pre-financing (usually 160% of </a:t>
            </a:r>
            <a:r>
              <a:rPr lang="en-US" b="1" i="1" dirty="0"/>
              <a:t>EUR 1,000,000</a:t>
            </a:r>
            <a:r>
              <a:rPr lang="en-US" i="1" dirty="0"/>
              <a:t>) mentioned in Article 6= </a:t>
            </a:r>
            <a:r>
              <a:rPr lang="en-US" b="1" i="1" dirty="0"/>
              <a:t>EUR 1,600,000</a:t>
            </a:r>
          </a:p>
          <a:p>
            <a:r>
              <a:rPr lang="en-US" dirty="0"/>
              <a:t>􀀹 </a:t>
            </a:r>
            <a:r>
              <a:rPr lang="en-US" i="1" dirty="0"/>
              <a:t>Contribution to Guarantee Fund: 5% of total EU funding: </a:t>
            </a:r>
            <a:r>
              <a:rPr lang="en-US" b="1" i="1" dirty="0"/>
              <a:t>3,000,000 </a:t>
            </a:r>
            <a:r>
              <a:rPr lang="en-US" i="1" dirty="0"/>
              <a:t>x 5% = </a:t>
            </a:r>
            <a:r>
              <a:rPr lang="en-US" b="1" i="1" dirty="0"/>
              <a:t>EUR 150,000</a:t>
            </a:r>
          </a:p>
          <a:p>
            <a:r>
              <a:rPr lang="en-US" dirty="0"/>
              <a:t>􀀹 </a:t>
            </a:r>
            <a:r>
              <a:rPr lang="en-US" i="1" dirty="0"/>
              <a:t>Net amount transferred to </a:t>
            </a:r>
            <a:r>
              <a:rPr lang="en-US" i="1" dirty="0" smtClean="0"/>
              <a:t>Coordinator: </a:t>
            </a:r>
            <a:r>
              <a:rPr lang="en-US" b="1" i="1" dirty="0"/>
              <a:t>EUR 1,600,000 </a:t>
            </a:r>
            <a:r>
              <a:rPr lang="en-US" i="1" dirty="0"/>
              <a:t>– </a:t>
            </a:r>
            <a:r>
              <a:rPr lang="en-US" b="1" i="1" dirty="0"/>
              <a:t>EUR 150,000 = EUR 1,450,000</a:t>
            </a:r>
            <a:endParaRPr lang="bg-BG" dirty="0"/>
          </a:p>
        </p:txBody>
      </p:sp>
      <p:sp>
        <p:nvSpPr>
          <p:cNvPr id="6" name="Rectangle 5"/>
          <p:cNvSpPr/>
          <p:nvPr/>
        </p:nvSpPr>
        <p:spPr>
          <a:xfrm>
            <a:off x="141489" y="2348880"/>
            <a:ext cx="8892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i="1" dirty="0"/>
              <a:t>Project "B" running over 5 reporting periods with </a:t>
            </a:r>
            <a:r>
              <a:rPr lang="en-US" b="1" i="1" dirty="0"/>
              <a:t>EUR 6,000,000 </a:t>
            </a:r>
            <a:r>
              <a:rPr lang="en-US" i="1" dirty="0"/>
              <a:t>EU contribution</a:t>
            </a:r>
          </a:p>
          <a:p>
            <a:r>
              <a:rPr lang="bg-BG" dirty="0"/>
              <a:t>􀀹 </a:t>
            </a:r>
            <a:r>
              <a:rPr lang="en-US" i="1" dirty="0"/>
              <a:t>average EU contribution per reporting period : </a:t>
            </a:r>
            <a:r>
              <a:rPr lang="en-US" b="1" i="1" dirty="0"/>
              <a:t>EUR 6,000,000 </a:t>
            </a:r>
            <a:r>
              <a:rPr lang="en-US" i="1" dirty="0"/>
              <a:t>/ 5 = </a:t>
            </a:r>
            <a:r>
              <a:rPr lang="en-US" b="1" i="1" dirty="0"/>
              <a:t>EUR 1,200,000</a:t>
            </a:r>
          </a:p>
          <a:p>
            <a:r>
              <a:rPr lang="en-US" dirty="0"/>
              <a:t>􀀹 </a:t>
            </a:r>
            <a:r>
              <a:rPr lang="en-US" i="1" dirty="0"/>
              <a:t>Pre-financing (usually 160% of </a:t>
            </a:r>
            <a:r>
              <a:rPr lang="en-US" b="1" i="1" dirty="0"/>
              <a:t>EUR 1,200,000</a:t>
            </a:r>
            <a:r>
              <a:rPr lang="en-US" i="1" dirty="0"/>
              <a:t>) mentioned in Article 6= </a:t>
            </a:r>
            <a:r>
              <a:rPr lang="en-US" b="1" i="1" dirty="0"/>
              <a:t>EUR 1,920,000</a:t>
            </a:r>
          </a:p>
          <a:p>
            <a:r>
              <a:rPr lang="en-US" dirty="0"/>
              <a:t>􀀹 </a:t>
            </a:r>
            <a:r>
              <a:rPr lang="en-US" i="1" dirty="0"/>
              <a:t>Contribution to Guarantee Fund: 5% of total EU funding: </a:t>
            </a:r>
            <a:r>
              <a:rPr lang="en-US" b="1" i="1" dirty="0"/>
              <a:t>6,000,000 </a:t>
            </a:r>
            <a:r>
              <a:rPr lang="en-US" i="1" dirty="0"/>
              <a:t>x 5% = </a:t>
            </a:r>
            <a:r>
              <a:rPr lang="en-US" b="1" i="1" dirty="0"/>
              <a:t>EUR 300,000</a:t>
            </a:r>
          </a:p>
          <a:p>
            <a:r>
              <a:rPr lang="en-US" dirty="0"/>
              <a:t>􀀹 </a:t>
            </a:r>
            <a:r>
              <a:rPr lang="en-US" i="1" dirty="0"/>
              <a:t>Net amount transferred to </a:t>
            </a:r>
            <a:r>
              <a:rPr lang="en-US" i="1" dirty="0" smtClean="0"/>
              <a:t>Coordinator: </a:t>
            </a:r>
            <a:r>
              <a:rPr lang="en-US" b="1" i="1" dirty="0"/>
              <a:t>EUR 1,920,000 </a:t>
            </a:r>
            <a:r>
              <a:rPr lang="en-US" i="1" dirty="0"/>
              <a:t>– </a:t>
            </a:r>
            <a:r>
              <a:rPr lang="en-US" b="1" i="1" dirty="0"/>
              <a:t>EUR 300,000 </a:t>
            </a:r>
            <a:r>
              <a:rPr lang="en-US" i="1" dirty="0"/>
              <a:t>= </a:t>
            </a:r>
            <a:r>
              <a:rPr lang="en-US" b="1" i="1" dirty="0"/>
              <a:t>EUR 1,620,000</a:t>
            </a:r>
          </a:p>
          <a:p>
            <a:endParaRPr lang="bg-BG" dirty="0" smtClean="0"/>
          </a:p>
          <a:p>
            <a:r>
              <a:rPr lang="en-US" dirty="0" smtClean="0"/>
              <a:t>• </a:t>
            </a:r>
            <a:r>
              <a:rPr lang="en-US" i="1" dirty="0"/>
              <a:t>Project "C" running for 18 months with one reporting period with </a:t>
            </a:r>
            <a:r>
              <a:rPr lang="en-US" b="1" i="1" dirty="0"/>
              <a:t>EUR 900,000 </a:t>
            </a:r>
            <a:r>
              <a:rPr lang="en-US" i="1" dirty="0"/>
              <a:t>Euro of EU</a:t>
            </a:r>
          </a:p>
          <a:p>
            <a:r>
              <a:rPr lang="en-US" i="1" dirty="0"/>
              <a:t>contribution</a:t>
            </a:r>
          </a:p>
          <a:p>
            <a:r>
              <a:rPr lang="en-US" dirty="0"/>
              <a:t>􀀹 </a:t>
            </a:r>
            <a:r>
              <a:rPr lang="en-US" i="1" dirty="0"/>
              <a:t>Pre-financing (as an indication 75% total </a:t>
            </a:r>
            <a:r>
              <a:rPr lang="en-US" b="1" i="1" dirty="0"/>
              <a:t>EU funding</a:t>
            </a:r>
            <a:r>
              <a:rPr lang="en-US" i="1" dirty="0"/>
              <a:t>) mentioned in Article 6=</a:t>
            </a:r>
            <a:r>
              <a:rPr lang="en-US" b="1" i="1" dirty="0"/>
              <a:t>EUR 675,000</a:t>
            </a:r>
          </a:p>
          <a:p>
            <a:r>
              <a:rPr lang="en-US" dirty="0"/>
              <a:t>􀀹 </a:t>
            </a:r>
            <a:r>
              <a:rPr lang="en-US" i="1" dirty="0"/>
              <a:t>Contribution to Guarantee Fund: 5% of total EU funding: </a:t>
            </a:r>
            <a:r>
              <a:rPr lang="en-US" b="1" i="1" dirty="0"/>
              <a:t>EUR 900,000 </a:t>
            </a:r>
            <a:r>
              <a:rPr lang="en-US" i="1" dirty="0"/>
              <a:t>x 5% = </a:t>
            </a:r>
            <a:r>
              <a:rPr lang="en-US" b="1" i="1" dirty="0"/>
              <a:t>EUR 45,000</a:t>
            </a:r>
          </a:p>
          <a:p>
            <a:r>
              <a:rPr lang="en-US" dirty="0"/>
              <a:t>􀀹 </a:t>
            </a:r>
            <a:r>
              <a:rPr lang="en-US" i="1" dirty="0"/>
              <a:t>Net amount transferred to </a:t>
            </a:r>
            <a:r>
              <a:rPr lang="en-US" i="1" dirty="0" smtClean="0"/>
              <a:t>Coordinator: </a:t>
            </a:r>
            <a:r>
              <a:rPr lang="en-US" b="1" i="1" dirty="0"/>
              <a:t>EUR 675,000 </a:t>
            </a:r>
            <a:r>
              <a:rPr lang="en-US" i="1" dirty="0"/>
              <a:t>– </a:t>
            </a:r>
            <a:r>
              <a:rPr lang="en-US" b="1" i="1" dirty="0"/>
              <a:t>EUR 45,000 = EUR 630,00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61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63" y="332656"/>
            <a:ext cx="9036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Example 1:</a:t>
            </a:r>
          </a:p>
          <a:p>
            <a:r>
              <a:rPr lang="en-US" b="1" i="1" dirty="0"/>
              <a:t>Project duration: 3 years</a:t>
            </a:r>
          </a:p>
          <a:p>
            <a:r>
              <a:rPr lang="fr-FR" b="1" i="1" dirty="0"/>
              <a:t>Maximum EU/Euratom contribution: EUR 3,000,000</a:t>
            </a:r>
          </a:p>
          <a:p>
            <a:r>
              <a:rPr lang="en-US" b="1" i="1" dirty="0"/>
              <a:t>Ceiling: EUR 2,700,000 (10% retention)</a:t>
            </a:r>
          </a:p>
          <a:p>
            <a:r>
              <a:rPr lang="en-US" b="1" i="1" dirty="0"/>
              <a:t>Cumulative payments</a:t>
            </a:r>
          </a:p>
          <a:p>
            <a:r>
              <a:rPr lang="en-US" i="1" dirty="0"/>
              <a:t>Period 0 Pre-financing EUR 1,600,000 EUR 1,600,000</a:t>
            </a:r>
          </a:p>
          <a:p>
            <a:r>
              <a:rPr lang="en-US" i="1" dirty="0"/>
              <a:t>Period1 Accepted Funding: EUR 1,000,000 Interim payment P1 EUR 1,000,000 EUR 2,600,000</a:t>
            </a:r>
          </a:p>
          <a:p>
            <a:r>
              <a:rPr lang="en-US" i="1" dirty="0"/>
              <a:t>Period2 Accepted Funding: EUR 800,000 Interim payment P2 EUR 100,000 EUR 2,700,000</a:t>
            </a:r>
          </a:p>
          <a:p>
            <a:r>
              <a:rPr lang="en-US" i="1" dirty="0"/>
              <a:t>to respect ceiling</a:t>
            </a:r>
          </a:p>
          <a:p>
            <a:r>
              <a:rPr lang="en-US" i="1" dirty="0"/>
              <a:t>Period3 Accepted Funding: EUR 1,200,000 Final Payment EUR 300,000 EUR 3,000,000</a:t>
            </a:r>
          </a:p>
          <a:p>
            <a:r>
              <a:rPr lang="en-US" i="1" dirty="0"/>
              <a:t>maximum</a:t>
            </a:r>
          </a:p>
          <a:p>
            <a:r>
              <a:rPr lang="en-US" i="1" dirty="0"/>
              <a:t>Example 2</a:t>
            </a:r>
          </a:p>
          <a:p>
            <a:r>
              <a:rPr lang="en-US" b="1" i="1" dirty="0"/>
              <a:t>Project duration: 3 years</a:t>
            </a:r>
          </a:p>
          <a:p>
            <a:r>
              <a:rPr lang="fr-FR" b="1" dirty="0"/>
              <a:t>Maximum </a:t>
            </a:r>
            <a:r>
              <a:rPr lang="fr-FR" b="1" i="1" dirty="0"/>
              <a:t>EU/Euratom contribution: EUR 3,000,000</a:t>
            </a:r>
          </a:p>
          <a:p>
            <a:r>
              <a:rPr lang="en-US" b="1" i="1" dirty="0"/>
              <a:t>Ceiling: EUR 2,700,000</a:t>
            </a:r>
          </a:p>
          <a:p>
            <a:r>
              <a:rPr lang="en-US" b="1" i="1" dirty="0"/>
              <a:t>Cumulative payments</a:t>
            </a:r>
          </a:p>
          <a:p>
            <a:r>
              <a:rPr lang="en-US" i="1" dirty="0"/>
              <a:t>P0 Pre-financing: EUR 1,600,000 EUR 1,600,000</a:t>
            </a:r>
          </a:p>
          <a:p>
            <a:r>
              <a:rPr lang="en-US" i="1" dirty="0"/>
              <a:t>Interest generated EUR 20,000</a:t>
            </a:r>
          </a:p>
          <a:p>
            <a:r>
              <a:rPr lang="en-US" i="1" dirty="0"/>
              <a:t>P1 Funding: € 1,0 M Interim payment P1 EUR 980,000 EUR 2,600,000</a:t>
            </a:r>
          </a:p>
          <a:p>
            <a:r>
              <a:rPr lang="en-US" i="1" dirty="0"/>
              <a:t>P2 Funding: € 0,8 M Interim payment P2 EUR 100,000 EUR 2,700,000 to respect ceiling</a:t>
            </a:r>
          </a:p>
          <a:p>
            <a:r>
              <a:rPr lang="en-US" i="1" dirty="0"/>
              <a:t>P3 Funding: € 1,2 M Final Payment EUR 300,000 EUR 3,000,000 maximum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811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592" y="1196752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/>
              <a:t>Критерии за определяне на трудовото възнаграждение </a:t>
            </a:r>
            <a:endParaRPr lang="en-US" b="1" dirty="0"/>
          </a:p>
          <a:p>
            <a:r>
              <a:rPr lang="bg-BG" dirty="0" smtClean="0"/>
              <a:t>Новия критерий е определен от </a:t>
            </a:r>
            <a:r>
              <a:rPr lang="en-US" dirty="0" smtClean="0"/>
              <a:t>Article </a:t>
            </a:r>
            <a:r>
              <a:rPr lang="en-US" dirty="0"/>
              <a:t>II.14.1 </a:t>
            </a:r>
            <a:r>
              <a:rPr lang="bg-BG" dirty="0" smtClean="0"/>
              <a:t>на </a:t>
            </a:r>
            <a:r>
              <a:rPr lang="en-US" dirty="0" smtClean="0"/>
              <a:t>ECGA </a:t>
            </a:r>
            <a:r>
              <a:rPr lang="bg-BG" dirty="0" smtClean="0"/>
              <a:t>и модифициран с решение на Комисията от </a:t>
            </a:r>
            <a:r>
              <a:rPr lang="en-US" dirty="0" smtClean="0"/>
              <a:t> </a:t>
            </a:r>
            <a:r>
              <a:rPr lang="en-US" dirty="0"/>
              <a:t>24/1/2011 </a:t>
            </a:r>
            <a:r>
              <a:rPr lang="bg-BG" dirty="0" smtClean="0"/>
              <a:t>определя за приемлив метода за определяна на заплатите въведен в съответната финансова практика на бенефициента. </a:t>
            </a:r>
          </a:p>
          <a:p>
            <a:r>
              <a:rPr lang="bg-BG" dirty="0" smtClean="0"/>
              <a:t>Приети са следните критерии</a:t>
            </a:r>
            <a:r>
              <a:rPr lang="en-US" dirty="0" smtClean="0"/>
              <a:t>:</a:t>
            </a:r>
            <a:endParaRPr lang="en-US" dirty="0"/>
          </a:p>
          <a:p>
            <a:pPr marL="342900" indent="-342900">
              <a:buAutoNum type="alphaLcPeriod"/>
            </a:pPr>
            <a:r>
              <a:rPr lang="bg-BG" i="1" dirty="0" smtClean="0"/>
              <a:t>Метода за определяне на заплатите трябва да бъде този деклариран от бенефициента като негова нормална счетоводна практика и трябва да е видим от действията на бенефициента в </a:t>
            </a:r>
            <a:r>
              <a:rPr lang="bg-BG" i="1" dirty="0" err="1" smtClean="0"/>
              <a:t>Рамковоте</a:t>
            </a:r>
            <a:r>
              <a:rPr lang="bg-BG" i="1" dirty="0" smtClean="0"/>
              <a:t> програми. </a:t>
            </a:r>
            <a:endParaRPr lang="bg-BG" i="1" dirty="0"/>
          </a:p>
          <a:p>
            <a:r>
              <a:rPr lang="en-US" i="1" dirty="0" smtClean="0"/>
              <a:t>b</a:t>
            </a:r>
            <a:r>
              <a:rPr lang="en-US" i="1" dirty="0"/>
              <a:t>. </a:t>
            </a:r>
            <a:r>
              <a:rPr lang="bg-BG" i="1" dirty="0" smtClean="0"/>
              <a:t>Метода трябва да е базиран на действителната стойност на възнагражденията в бенефициента, както е регистриран в счетоводните записи без прогнозни или </a:t>
            </a:r>
            <a:r>
              <a:rPr lang="bg-BG" i="1" dirty="0" err="1" smtClean="0"/>
              <a:t>бюджетирани</a:t>
            </a:r>
            <a:r>
              <a:rPr lang="bg-BG" i="1" dirty="0" smtClean="0"/>
              <a:t> елементи. </a:t>
            </a:r>
          </a:p>
          <a:p>
            <a:r>
              <a:rPr lang="en-US" i="1" dirty="0" smtClean="0"/>
              <a:t>c</a:t>
            </a:r>
            <a:r>
              <a:rPr lang="en-US" i="1" dirty="0"/>
              <a:t>. </a:t>
            </a:r>
            <a:r>
              <a:rPr lang="bg-BG" i="1" dirty="0" smtClean="0"/>
              <a:t>Да се гарантира избягване на двойно заплащане за една и съща дейност</a:t>
            </a:r>
            <a:r>
              <a:rPr lang="en-US" i="1" dirty="0" smtClean="0"/>
              <a:t>;</a:t>
            </a:r>
            <a:endParaRPr lang="en-US" i="1" dirty="0"/>
          </a:p>
          <a:p>
            <a:r>
              <a:rPr lang="en-US" i="1" dirty="0"/>
              <a:t>d. </a:t>
            </a:r>
            <a:r>
              <a:rPr lang="bg-BG" i="1" dirty="0" smtClean="0"/>
              <a:t>Броя на продуктивните часове използвани за калкулация на натоварването  да кореспондират на работните стандарти възприети от бенефициента и законовата уредба.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993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Човекочасовете за година се формират по следния пример:</a:t>
            </a:r>
          </a:p>
          <a:p>
            <a:r>
              <a:rPr lang="en-US" dirty="0" smtClean="0"/>
              <a:t>210 </a:t>
            </a:r>
            <a:r>
              <a:rPr lang="bg-BG" dirty="0" smtClean="0"/>
              <a:t>работни дни годишно</a:t>
            </a:r>
            <a:endParaRPr lang="en-US" dirty="0"/>
          </a:p>
          <a:p>
            <a:r>
              <a:rPr lang="bg-BG" dirty="0" smtClean="0"/>
              <a:t>Примерно</a:t>
            </a:r>
            <a:r>
              <a:rPr lang="en-US" dirty="0" smtClean="0"/>
              <a:t>:</a:t>
            </a:r>
            <a:endParaRPr lang="en-US" dirty="0"/>
          </a:p>
          <a:p>
            <a:r>
              <a:rPr lang="bg-BG" dirty="0" smtClean="0"/>
              <a:t>Общо дни в годината </a:t>
            </a:r>
            <a:r>
              <a:rPr lang="en-US" dirty="0" smtClean="0"/>
              <a:t>365</a:t>
            </a:r>
            <a:endParaRPr lang="en-US" dirty="0"/>
          </a:p>
          <a:p>
            <a:r>
              <a:rPr lang="en-US" dirty="0"/>
              <a:t>Weekends -104</a:t>
            </a:r>
          </a:p>
          <a:p>
            <a:r>
              <a:rPr lang="bg-BG" dirty="0" smtClean="0"/>
              <a:t>Годишни празници </a:t>
            </a:r>
            <a:r>
              <a:rPr lang="en-US" dirty="0" smtClean="0"/>
              <a:t>-21</a:t>
            </a:r>
            <a:endParaRPr lang="en-US" dirty="0"/>
          </a:p>
          <a:p>
            <a:r>
              <a:rPr lang="bg-BG" dirty="0" smtClean="0"/>
              <a:t>Законови празници </a:t>
            </a:r>
            <a:r>
              <a:rPr lang="en-US" dirty="0" smtClean="0"/>
              <a:t>-15</a:t>
            </a:r>
            <a:endParaRPr lang="en-US" dirty="0"/>
          </a:p>
          <a:p>
            <a:r>
              <a:rPr lang="bg-BG" dirty="0" smtClean="0"/>
              <a:t>Заболявания </a:t>
            </a:r>
            <a:r>
              <a:rPr lang="en-US" dirty="0" smtClean="0"/>
              <a:t>/</a:t>
            </a:r>
            <a:r>
              <a:rPr lang="bg-BG" dirty="0" smtClean="0"/>
              <a:t>Други</a:t>
            </a:r>
            <a:r>
              <a:rPr lang="en-US" dirty="0" smtClean="0"/>
              <a:t> </a:t>
            </a:r>
            <a:r>
              <a:rPr lang="en-US" dirty="0"/>
              <a:t>-15</a:t>
            </a:r>
          </a:p>
          <a:p>
            <a:r>
              <a:rPr lang="bg-BG" dirty="0" smtClean="0"/>
              <a:t>Работни дни в годината </a:t>
            </a:r>
            <a:r>
              <a:rPr lang="en-US" dirty="0" smtClean="0"/>
              <a:t>210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251520" y="3789040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i="1" dirty="0" smtClean="0"/>
              <a:t>Общо продуктивни часове</a:t>
            </a:r>
            <a:r>
              <a:rPr lang="en-US" i="1" dirty="0" smtClean="0"/>
              <a:t>= </a:t>
            </a:r>
            <a:r>
              <a:rPr lang="en-US" i="1" dirty="0"/>
              <a:t>210 X 7,5 </a:t>
            </a:r>
            <a:r>
              <a:rPr lang="bg-BG" i="1" dirty="0" smtClean="0"/>
              <a:t>часа</a:t>
            </a:r>
            <a:r>
              <a:rPr lang="en-US" i="1" dirty="0" smtClean="0"/>
              <a:t>= </a:t>
            </a:r>
            <a:r>
              <a:rPr lang="en-US" i="1" dirty="0"/>
              <a:t>1570 </a:t>
            </a:r>
            <a:r>
              <a:rPr lang="bg-BG" i="1" dirty="0" smtClean="0"/>
              <a:t>часа</a:t>
            </a:r>
            <a:endParaRPr lang="en-US" i="1" dirty="0"/>
          </a:p>
          <a:p>
            <a:r>
              <a:rPr lang="bg-BG" i="1" dirty="0" smtClean="0"/>
              <a:t>Обща заплата </a:t>
            </a:r>
            <a:r>
              <a:rPr lang="en-US" i="1" dirty="0" smtClean="0"/>
              <a:t>(</a:t>
            </a:r>
            <a:r>
              <a:rPr lang="bg-BG" i="1" dirty="0" smtClean="0"/>
              <a:t>в това число и законовата отпуска</a:t>
            </a:r>
            <a:r>
              <a:rPr lang="en-US" i="1" dirty="0" smtClean="0"/>
              <a:t>): </a:t>
            </a:r>
            <a:r>
              <a:rPr lang="en-US" i="1" dirty="0"/>
              <a:t>30.000 </a:t>
            </a:r>
            <a:r>
              <a:rPr lang="en-US" i="1" dirty="0" smtClean="0"/>
              <a:t>Euro/</a:t>
            </a:r>
            <a:r>
              <a:rPr lang="bg-BG" i="1" dirty="0" smtClean="0"/>
              <a:t>година</a:t>
            </a:r>
            <a:endParaRPr lang="en-US" i="1" dirty="0"/>
          </a:p>
          <a:p>
            <a:r>
              <a:rPr lang="bg-BG" i="1" dirty="0" smtClean="0"/>
              <a:t>Часова ставка</a:t>
            </a:r>
            <a:r>
              <a:rPr lang="en-US" i="1" dirty="0" smtClean="0"/>
              <a:t>= </a:t>
            </a:r>
            <a:r>
              <a:rPr lang="en-US" i="1" dirty="0"/>
              <a:t>30.000/1570= 19,1 Euro </a:t>
            </a:r>
            <a:r>
              <a:rPr lang="bg-BG" i="1" dirty="0" smtClean="0"/>
              <a:t>час</a:t>
            </a:r>
            <a:endParaRPr lang="en-US" i="1" dirty="0"/>
          </a:p>
          <a:p>
            <a:r>
              <a:rPr lang="bg-BG" i="1" dirty="0" smtClean="0"/>
              <a:t>Общо часове заработени по проекта</a:t>
            </a:r>
            <a:r>
              <a:rPr lang="en-US" i="1" dirty="0" smtClean="0"/>
              <a:t>= </a:t>
            </a:r>
            <a:r>
              <a:rPr lang="en-US" i="1" dirty="0"/>
              <a:t>650</a:t>
            </a:r>
          </a:p>
          <a:p>
            <a:r>
              <a:rPr lang="bg-BG" i="1" dirty="0" smtClean="0"/>
              <a:t>Обща стойност за възнаграждение от проекта </a:t>
            </a:r>
            <a:r>
              <a:rPr lang="en-US" i="1" dirty="0" smtClean="0"/>
              <a:t>= </a:t>
            </a:r>
            <a:r>
              <a:rPr lang="en-US" i="1" dirty="0"/>
              <a:t>650 x 19,1= 12.415 Euro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53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97346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 smtClean="0"/>
              <a:t>Непреки разходи </a:t>
            </a:r>
            <a:endParaRPr lang="en-US" sz="2800" b="1" dirty="0"/>
          </a:p>
          <a:p>
            <a:endParaRPr lang="bg-BG" dirty="0" smtClean="0"/>
          </a:p>
          <a:p>
            <a:r>
              <a:rPr lang="bg-BG" sz="2000" dirty="0" smtClean="0"/>
              <a:t>Непреките разходи са всички тези разходи които бенефициента не може да идентифицира като директно направени по проекта, но които могат да бъдат идентифицирани и обяснени от неговата счетоводна система като пряко свързани с направените преки разходи по проекта.  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0158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467544" y="467380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Изпълнение на проекта 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t3.gstatic.com/images?q=tbn:ANd9GcSkKTTm10Ok2pSxY3erXy3ibJJ0vrd5Qw_Wqbu9oo4bR8OtMP2V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898" y="4077071"/>
            <a:ext cx="3495102" cy="274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4640513" y="5615168"/>
            <a:ext cx="99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Продукт</a:t>
            </a:r>
            <a:endParaRPr lang="bg-BG" dirty="0"/>
          </a:p>
        </p:txBody>
      </p:sp>
      <p:pic>
        <p:nvPicPr>
          <p:cNvPr id="22531" name="Picture 3" descr="C:\Users\Danny\AppData\Local\Microsoft\Windows\Temporary Internet Files\Content.IE5\F9VOH0O5\MP90038540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926104" cy="40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ово поле 3"/>
          <p:cNvSpPr txBox="1"/>
          <p:nvPr/>
        </p:nvSpPr>
        <p:spPr>
          <a:xfrm>
            <a:off x="1218895" y="5984500"/>
            <a:ext cx="156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Производство</a:t>
            </a: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6373505" y="827420"/>
            <a:ext cx="1094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Доставки</a:t>
            </a:r>
            <a:endParaRPr lang="bg-BG" dirty="0"/>
          </a:p>
        </p:txBody>
      </p:sp>
      <p:pic>
        <p:nvPicPr>
          <p:cNvPr id="22534" name="Picture 6" descr="C:\Users\Danny\AppData\Local\Microsoft\Windows\Temporary Internet Files\Content.IE5\OFUF8CF4\MP90043867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36" y="1365073"/>
            <a:ext cx="3548919" cy="236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5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467544" y="467380"/>
            <a:ext cx="343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Изпълнение на проекта </a:t>
            </a:r>
            <a:endParaRPr lang="bg-B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683568" y="1165121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Отчитане</a:t>
            </a:r>
            <a:endParaRPr lang="bg-BG" dirty="0"/>
          </a:p>
        </p:txBody>
      </p:sp>
      <p:pic>
        <p:nvPicPr>
          <p:cNvPr id="20481" name="Picture 1" descr="C:\Users\Danny\AppData\Local\Microsoft\Windows\Temporary Internet Files\Content.IE5\F9VOH0O5\MP900382653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10"/>
          <a:stretch/>
        </p:blipFill>
        <p:spPr bwMode="auto">
          <a:xfrm>
            <a:off x="2483768" y="1165122"/>
            <a:ext cx="6373629" cy="53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0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392488" cy="65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0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130698" y="107340"/>
            <a:ext cx="311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 за кандидатстване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6" t="5328" r="27515" b="80836"/>
          <a:stretch/>
        </p:blipFill>
        <p:spPr bwMode="auto">
          <a:xfrm>
            <a:off x="562424" y="980728"/>
            <a:ext cx="809438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авоъгълник 4"/>
          <p:cNvSpPr/>
          <p:nvPr/>
        </p:nvSpPr>
        <p:spPr>
          <a:xfrm>
            <a:off x="509864" y="2564904"/>
            <a:ext cx="8436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Кой </a:t>
            </a:r>
            <a:r>
              <a:rPr lang="ru-RU" b="1" dirty="0" err="1"/>
              <a:t>може</a:t>
            </a:r>
            <a:r>
              <a:rPr lang="ru-RU" b="1" dirty="0"/>
              <a:t> да </a:t>
            </a:r>
            <a:r>
              <a:rPr lang="ru-RU" b="1" dirty="0" err="1"/>
              <a:t>участва</a:t>
            </a:r>
            <a:r>
              <a:rPr lang="ru-RU" b="1" dirty="0"/>
              <a:t>?</a:t>
            </a:r>
            <a:endParaRPr lang="ru-RU" dirty="0"/>
          </a:p>
          <a:p>
            <a:r>
              <a:rPr lang="ru-RU" dirty="0"/>
              <a:t>Юридически лица :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Университети</a:t>
            </a:r>
            <a:r>
              <a:rPr lang="ru-RU" dirty="0"/>
              <a:t> и </a:t>
            </a:r>
            <a:r>
              <a:rPr lang="ru-RU" dirty="0" err="1"/>
              <a:t>научни</a:t>
            </a:r>
            <a:r>
              <a:rPr lang="ru-RU" dirty="0"/>
              <a:t> </a:t>
            </a:r>
            <a:r>
              <a:rPr lang="ru-RU" dirty="0" err="1"/>
              <a:t>центрове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- Предприятия: МСП и </a:t>
            </a:r>
            <a:r>
              <a:rPr lang="ru-RU" dirty="0" err="1"/>
              <a:t>големи</a:t>
            </a:r>
            <a:r>
              <a:rPr lang="ru-RU" dirty="0"/>
              <a:t> </a:t>
            </a:r>
            <a:r>
              <a:rPr lang="ru-RU" dirty="0" err="1"/>
              <a:t>индустриални</a:t>
            </a:r>
            <a:r>
              <a:rPr lang="ru-RU" dirty="0"/>
              <a:t> предприятия</a:t>
            </a:r>
            <a:br>
              <a:rPr lang="ru-RU" dirty="0"/>
            </a:br>
            <a:r>
              <a:rPr lang="ru-RU" dirty="0"/>
              <a:t>- Организации с </a:t>
            </a:r>
            <a:r>
              <a:rPr lang="ru-RU" dirty="0" err="1"/>
              <a:t>нестопанска</a:t>
            </a:r>
            <a:r>
              <a:rPr lang="ru-RU" dirty="0"/>
              <a:t> </a:t>
            </a:r>
            <a:r>
              <a:rPr lang="ru-RU" dirty="0" err="1"/>
              <a:t>дейност</a:t>
            </a:r>
            <a:endParaRPr lang="ru-RU" dirty="0"/>
          </a:p>
          <a:p>
            <a:r>
              <a:rPr lang="ru-RU" dirty="0" err="1"/>
              <a:t>Отделни</a:t>
            </a:r>
            <a:r>
              <a:rPr lang="ru-RU" dirty="0"/>
              <a:t> лица: 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Изследователи</a:t>
            </a:r>
            <a:r>
              <a:rPr lang="ru-RU" dirty="0"/>
              <a:t> и </a:t>
            </a:r>
            <a:r>
              <a:rPr lang="ru-RU" dirty="0" err="1"/>
              <a:t>учени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Докторанти</a:t>
            </a:r>
            <a:r>
              <a:rPr lang="ru-RU" dirty="0"/>
              <a:t> и </a:t>
            </a:r>
            <a:r>
              <a:rPr lang="ru-RU" dirty="0" err="1"/>
              <a:t>post-doc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1" t="9111" r="21599" b="76096"/>
          <a:stretch/>
        </p:blipFill>
        <p:spPr bwMode="auto">
          <a:xfrm>
            <a:off x="130698" y="5253692"/>
            <a:ext cx="8957832" cy="142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7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544" y="404664"/>
            <a:ext cx="4955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 smtClean="0"/>
              <a:t>Често срещани грешки във финансовите отчети</a:t>
            </a:r>
            <a:endParaRPr lang="bg-BG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1268760"/>
            <a:ext cx="824559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Отчетени разходи, които не са пряко отнесени към дейността на проекта</a:t>
            </a:r>
          </a:p>
          <a:p>
            <a:endParaRPr lang="bg-BG" dirty="0"/>
          </a:p>
          <a:p>
            <a:r>
              <a:rPr lang="bg-BG" dirty="0" smtClean="0"/>
              <a:t>Трети страни и подизпълнители</a:t>
            </a:r>
          </a:p>
          <a:p>
            <a:endParaRPr lang="bg-BG" dirty="0"/>
          </a:p>
          <a:p>
            <a:r>
              <a:rPr lang="bg-BG" dirty="0" smtClean="0"/>
              <a:t>Амортизация</a:t>
            </a:r>
          </a:p>
          <a:p>
            <a:endParaRPr lang="bg-BG" dirty="0"/>
          </a:p>
          <a:p>
            <a:r>
              <a:rPr lang="bg-BG" dirty="0" smtClean="0"/>
              <a:t>Модели на непреки разходи</a:t>
            </a:r>
          </a:p>
          <a:p>
            <a:endParaRPr lang="bg-BG" dirty="0"/>
          </a:p>
          <a:p>
            <a:r>
              <a:rPr lang="bg-BG" dirty="0" smtClean="0"/>
              <a:t>Персонал – калкулация на стойността на човекочасовете </a:t>
            </a:r>
          </a:p>
          <a:p>
            <a:endParaRPr lang="bg-BG" dirty="0"/>
          </a:p>
          <a:p>
            <a:r>
              <a:rPr lang="bg-BG" dirty="0" smtClean="0"/>
              <a:t>Персонал – отчитане на часовете заработени по проекта</a:t>
            </a:r>
          </a:p>
          <a:p>
            <a:endParaRPr lang="bg-BG" dirty="0"/>
          </a:p>
          <a:p>
            <a:r>
              <a:rPr lang="bg-BG" dirty="0" smtClean="0"/>
              <a:t>ДДС – </a:t>
            </a:r>
            <a:r>
              <a:rPr lang="en-US" dirty="0"/>
              <a:t>In the 7th Framework </a:t>
            </a:r>
            <a:r>
              <a:rPr lang="en-US" dirty="0" err="1"/>
              <a:t>programme</a:t>
            </a:r>
            <a:r>
              <a:rPr lang="en-US" dirty="0"/>
              <a:t> identifiable VAT, whether recoverable or not,</a:t>
            </a:r>
          </a:p>
          <a:p>
            <a:r>
              <a:rPr lang="en-US" dirty="0"/>
              <a:t>is totally ineligible. Please ensure that VAT is always excluded from your cost</a:t>
            </a:r>
          </a:p>
          <a:p>
            <a:r>
              <a:rPr lang="en-US" dirty="0"/>
              <a:t>claims.</a:t>
            </a:r>
            <a:endParaRPr lang="bg-BG" dirty="0" smtClean="0"/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2181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44824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8000" dirty="0" smtClean="0"/>
              <a:t>Благодаря за вниманието</a:t>
            </a:r>
            <a:endParaRPr lang="bg-BG" sz="8000" dirty="0"/>
          </a:p>
        </p:txBody>
      </p:sp>
    </p:spTree>
    <p:extLst>
      <p:ext uri="{BB962C8B-B14F-4D97-AF65-F5344CB8AC3E}">
        <p14:creationId xmlns:p14="http://schemas.microsoft.com/office/powerpoint/2010/main" val="16488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51520" y="188640"/>
            <a:ext cx="4346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 проектно проучване </a:t>
            </a:r>
            <a:endParaRPr lang="bg-B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2424999" y="758431"/>
            <a:ext cx="5010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Обзор на ситуацията (</a:t>
            </a:r>
            <a:r>
              <a:rPr lang="en-US" sz="2400" dirty="0" smtClean="0"/>
              <a:t>state of the art)</a:t>
            </a:r>
            <a:endParaRPr lang="bg-BG" sz="2400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876434" y="1427675"/>
            <a:ext cx="3097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rgbClr val="FF0000"/>
                </a:solidFill>
              </a:rPr>
              <a:t>Икономическа оценка</a:t>
            </a: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727831" y="1902023"/>
            <a:ext cx="235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rgbClr val="FF0000"/>
                </a:solidFill>
              </a:rPr>
              <a:t>Ресурсен анализ</a:t>
            </a: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132562" y="2668270"/>
            <a:ext cx="4878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Интелектуални права и собственост</a:t>
            </a:r>
            <a:endParaRPr lang="bg-BG" sz="2400" dirty="0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727831" y="3229124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Пазар</a:t>
            </a:r>
            <a:endParaRPr lang="bg-BG" sz="2400" dirty="0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159834" y="3861048"/>
            <a:ext cx="180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Консорциум</a:t>
            </a:r>
            <a:endParaRPr lang="bg-BG" sz="2400" dirty="0"/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1805170" y="4945488"/>
            <a:ext cx="2323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/>
              <a:t>Анализ на риска</a:t>
            </a:r>
            <a:endParaRPr lang="bg-BG" sz="2400" dirty="0"/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1132562" y="5445224"/>
            <a:ext cx="7660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Подробно запознаване със спецификите на програмата по която ще се кандидатства</a:t>
            </a:r>
            <a:endParaRPr lang="bg-BG" sz="2400" dirty="0"/>
          </a:p>
        </p:txBody>
      </p:sp>
      <p:sp>
        <p:nvSpPr>
          <p:cNvPr id="12" name="Текстово поле 7"/>
          <p:cNvSpPr txBox="1"/>
          <p:nvPr/>
        </p:nvSpPr>
        <p:spPr>
          <a:xfrm>
            <a:off x="841082" y="4353027"/>
            <a:ext cx="7134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Кой ще бъде координатор на проекта?</a:t>
            </a:r>
            <a:endParaRPr lang="bg-B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8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4925" r="14759" b="9889"/>
          <a:stretch/>
        </p:blipFill>
        <p:spPr bwMode="auto">
          <a:xfrm>
            <a:off x="4163" y="332656"/>
            <a:ext cx="8936406" cy="52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7528" y="5924597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ec.europa.eu/research/participants/portal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791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63" y="548680"/>
            <a:ext cx="922152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8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" y="980728"/>
            <a:ext cx="9089478" cy="51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7" name="Picture 7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2" t="6346" r="5071" b="6250"/>
          <a:stretch/>
        </p:blipFill>
        <p:spPr bwMode="auto">
          <a:xfrm>
            <a:off x="0" y="189174"/>
            <a:ext cx="9003323" cy="639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7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55F4B54ACC4F4497C17538E93439D3" ma:contentTypeVersion="1" ma:contentTypeDescription="Create a new document." ma:contentTypeScope="" ma:versionID="c865573a11bdd0eee6ec381dc4511be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5346f82b2718a668daeb9c72235be7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4B94161-D064-4739-BB90-E352722852F2}"/>
</file>

<file path=customXml/itemProps2.xml><?xml version="1.0" encoding="utf-8"?>
<ds:datastoreItem xmlns:ds="http://schemas.openxmlformats.org/officeDocument/2006/customXml" ds:itemID="{6736A750-D4D1-462B-B10E-0F225F1B5F5F}"/>
</file>

<file path=customXml/itemProps3.xml><?xml version="1.0" encoding="utf-8"?>
<ds:datastoreItem xmlns:ds="http://schemas.openxmlformats.org/officeDocument/2006/customXml" ds:itemID="{8FEB7E81-A5F6-4B07-BC21-78EE2210A25E}"/>
</file>

<file path=docProps/app.xml><?xml version="1.0" encoding="utf-8"?>
<Properties xmlns="http://schemas.openxmlformats.org/officeDocument/2006/extended-properties" xmlns:vt="http://schemas.openxmlformats.org/officeDocument/2006/docPropsVTypes">
  <TotalTime>1909</TotalTime>
  <Words>1390</Words>
  <Application>Microsoft Office PowerPoint</Application>
  <PresentationFormat>On-screen Show (4:3)</PresentationFormat>
  <Paragraphs>195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тема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Danny</dc:creator>
  <cp:lastModifiedBy>Daniel Bratanov</cp:lastModifiedBy>
  <cp:revision>57</cp:revision>
  <dcterms:created xsi:type="dcterms:W3CDTF">2012-04-05T11:09:57Z</dcterms:created>
  <dcterms:modified xsi:type="dcterms:W3CDTF">2013-01-21T16:06:50Z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0x0101003755F4B54ACC4F4497C17538E93439D3</vt:lpwstr>
  </property>
  <property fmtid="{D5CDD505-2E9C-101B-9397-08002B2CF9AE}" pid="3" name="Order">
    <vt:r8>700</vt:r8>
  </property>
  <property fmtid="{D5CDD505-2E9C-101B-9397-08002B2CF9AE}" pid="4" name="TemplateUrl">
    <vt:lpwstr/>
  </property>
  <property fmtid="{D5CDD505-2E9C-101B-9397-08002B2CF9AE}" pid="5" name="_dlc_DocIdItemGuid">
    <vt:lpwstr>66c01406-5b45-4e27-8d35-585c024ee5d9</vt:lpwstr>
  </property>
  <property fmtid="{D5CDD505-2E9C-101B-9397-08002B2CF9AE}" pid="6" name="_dlc_DocIdUrl">
    <vt:lpwstr>https://www.uni-ruse.bg/en/international/_layouts/15/DocIdRedir.aspx?ID=TZ5HWECJZ27U-6-7, TZ5HWECJZ27U-6-7</vt:lpwstr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_dlc_DocIdPersistId">
    <vt:bool>false</vt:bool>
  </property>
  <property fmtid="{D5CDD505-2E9C-101B-9397-08002B2CF9AE}" pid="12" name="_dlc_DocId">
    <vt:lpwstr>TZ5HWECJZ27U-6-7</vt:lpwstr>
  </property>
</Properties>
</file>