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70" r:id="rId19"/>
    <p:sldId id="269" r:id="rId20"/>
    <p:sldId id="271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96" d="100"/>
          <a:sy n="96" d="100"/>
        </p:scale>
        <p:origin x="96" y="3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Разпределение на откази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96000"/>
                      <a:lumMod val="100000"/>
                    </a:schemeClr>
                  </a:gs>
                  <a:gs pos="78000">
                    <a:schemeClr val="accent1"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9D39-4E11-929A-29231A5E2C55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96000"/>
                      <a:lumMod val="100000"/>
                    </a:schemeClr>
                  </a:gs>
                  <a:gs pos="78000">
                    <a:schemeClr val="accent2"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9D39-4E11-929A-29231A5E2C55}"/>
              </c:ext>
            </c:extLst>
          </c:dPt>
          <c:dLbls>
            <c:dLbl>
              <c:idx val="0"/>
              <c:layout>
                <c:manualLayout>
                  <c:x val="-0.20429917431222525"/>
                  <c:y val="-0.1002647435248943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bg-BG" sz="1800" b="0" baseline="0" dirty="0">
                        <a:solidFill>
                          <a:schemeClr val="tx1"/>
                        </a:solidFill>
                      </a:rPr>
                      <a:t>Отремонтирани на място</a:t>
                    </a:r>
                  </a:p>
                  <a:p>
                    <a:pPr>
                      <a:defRPr sz="1800" b="0">
                        <a:solidFill>
                          <a:schemeClr val="tx1"/>
                        </a:solidFill>
                      </a:defRPr>
                    </a:pPr>
                    <a:fld id="{688BE94A-B994-44E8-9CD7-7C92813EA5D7}" type="PERCENTAGE">
                      <a:rPr lang="en-US" sz="1800" b="0" baseline="0" smtClean="0">
                        <a:solidFill>
                          <a:schemeClr val="tx1"/>
                        </a:solidFill>
                      </a:rPr>
                      <a:pPr>
                        <a:defRPr sz="1800" b="0">
                          <a:solidFill>
                            <a:schemeClr val="tx1"/>
                          </a:solidFill>
                        </a:defRPr>
                      </a:pPr>
                      <a:t>[PERCENTAGE]</a:t>
                    </a:fld>
                    <a:endParaRPr lang="bg-BG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bg-BG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9D39-4E11-929A-29231A5E2C55}"/>
                </c:ext>
              </c:extLst>
            </c:dLbl>
            <c:dLbl>
              <c:idx val="1"/>
              <c:layout>
                <c:manualLayout>
                  <c:x val="0.17842972866539303"/>
                  <c:y val="8.394962242169609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bg-BG" sz="1800" b="0" baseline="0" dirty="0">
                        <a:solidFill>
                          <a:schemeClr val="tx1"/>
                        </a:solidFill>
                      </a:rPr>
                      <a:t>Вадене от дежурство 44%</a:t>
                    </a:r>
                    <a:endParaRPr lang="bg-BG" sz="1800" b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bg-BG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9D39-4E11-929A-29231A5E2C5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bg-BG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Отремонтирани на място</c:v>
                </c:pt>
                <c:pt idx="1">
                  <c:v>Вадене от дежурство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23</c:v>
                </c:pt>
                <c:pt idx="1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39-4E11-929A-29231A5E2C55}"/>
            </c:ext>
          </c:extLst>
        </c:ser>
        <c:dLbls>
          <c:dLblPos val="bestFit"/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Вадена от дежурство техника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Татра CAS – 815</c:v>
                </c:pt>
                <c:pt idx="1">
                  <c:v>Мерцедес Унимог</c:v>
                </c:pt>
                <c:pt idx="2">
                  <c:v>Рено Мидлум</c:v>
                </c:pt>
                <c:pt idx="3">
                  <c:v>Ивеко Карго</c:v>
                </c:pt>
                <c:pt idx="4">
                  <c:v>Моторни помпи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</c:v>
                </c:pt>
                <c:pt idx="1">
                  <c:v>4</c:v>
                </c:pt>
                <c:pt idx="2">
                  <c:v>3</c:v>
                </c:pt>
                <c:pt idx="3">
                  <c:v>1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A7-4346-B277-AB5992D9D2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7263384"/>
        <c:axId val="107263776"/>
      </c:barChart>
      <c:catAx>
        <c:axId val="10726338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bg-BG"/>
          </a:p>
        </c:txPr>
        <c:crossAx val="107263776"/>
        <c:crosses val="autoZero"/>
        <c:auto val="1"/>
        <c:lblAlgn val="ctr"/>
        <c:lblOffset val="100"/>
        <c:noMultiLvlLbl val="0"/>
      </c:catAx>
      <c:valAx>
        <c:axId val="107263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bg-BG">
                    <a:solidFill>
                      <a:schemeClr val="tx1"/>
                    </a:solidFill>
                  </a:rPr>
                  <a:t>Брой ваденията от дежурство</a:t>
                </a:r>
                <a:endParaRPr lang="en-US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19050"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bg-BG"/>
          </a:p>
        </c:txPr>
        <c:crossAx val="107263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1400" b="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bg-BG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Откази на нова и стара техника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Нова техника</c:v>
                </c:pt>
                <c:pt idx="1">
                  <c:v>Стара техника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15</c:v>
                </c:pt>
                <c:pt idx="1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CB-4D20-A70B-2FB59D5922D0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txPr>
    <a:bodyPr/>
    <a:lstStyle/>
    <a:p>
      <a:pPr>
        <a:defRPr sz="1800"/>
      </a:pPr>
      <a:endParaRPr lang="bg-BG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Дни извън дежурство</c:v>
                </c:pt>
              </c:strCache>
            </c:strRef>
          </c:tx>
          <c:dPt>
            <c:idx val="1"/>
            <c:bubble3D val="0"/>
            <c:spPr>
              <a:ln>
                <a:solidFill>
                  <a:srgbClr val="C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D206-4E46-99C1-8CF358C33237}"/>
              </c:ext>
            </c:extLst>
          </c:dPt>
          <c:dLbls>
            <c:dLbl>
              <c:idx val="0"/>
              <c:layout>
                <c:manualLayout>
                  <c:x val="-0.11248869932925035"/>
                  <c:y val="-0.26722222222222231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206-4E46-99C1-8CF358C3323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Нова техника</c:v>
                </c:pt>
                <c:pt idx="1">
                  <c:v>Стара техника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48</c:v>
                </c:pt>
                <c:pt idx="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206-4E46-99C1-8CF358C33237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txPr>
    <a:bodyPr/>
    <a:lstStyle/>
    <a:p>
      <a:pPr>
        <a:defRPr sz="1400"/>
      </a:pPr>
      <a:endParaRPr lang="bg-BG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Период извън дежурство (дни) за 2015</c:v>
                </c:pt>
              </c:strCache>
            </c:strRef>
          </c:tx>
          <c:invertIfNegative val="0"/>
          <c:cat>
            <c:strRef>
              <c:f>Sheet1!$A$2:$A$6</c:f>
              <c:strCache>
                <c:ptCount val="5"/>
                <c:pt idx="0">
                  <c:v>Татра CAS-815</c:v>
                </c:pt>
                <c:pt idx="1">
                  <c:v>Мерцедес Унимог</c:v>
                </c:pt>
                <c:pt idx="2">
                  <c:v>Рено Мидлум</c:v>
                </c:pt>
                <c:pt idx="3">
                  <c:v>Ивеко Карго</c:v>
                </c:pt>
                <c:pt idx="4">
                  <c:v>Моторни помпи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</c:v>
                </c:pt>
                <c:pt idx="1">
                  <c:v>2</c:v>
                </c:pt>
                <c:pt idx="2">
                  <c:v>16</c:v>
                </c:pt>
                <c:pt idx="3">
                  <c:v>7</c:v>
                </c:pt>
                <c:pt idx="4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69-4AB5-A2FB-199EFF55C2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5374944"/>
        <c:axId val="205375336"/>
      </c:barChart>
      <c:catAx>
        <c:axId val="20537494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19050">
            <a:solidFill>
              <a:sysClr val="windowText" lastClr="000000"/>
            </a:solidFill>
          </a:ln>
        </c:spPr>
        <c:crossAx val="205375336"/>
        <c:crosses val="autoZero"/>
        <c:auto val="1"/>
        <c:lblAlgn val="ctr"/>
        <c:lblOffset val="100"/>
        <c:noMultiLvlLbl val="0"/>
      </c:catAx>
      <c:valAx>
        <c:axId val="20537533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bg-BG"/>
                  <a:t>брой дни</a:t>
                </a:r>
                <a:endParaRPr lang="en-US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spPr>
          <a:ln w="19050">
            <a:solidFill>
              <a:sysClr val="windowText" lastClr="000000"/>
            </a:solidFill>
          </a:ln>
        </c:spPr>
        <c:crossAx val="2053749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bg-BG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42481-3F19-42A9-9DA1-9A8EF49B8BFD}" type="datetimeFigureOut">
              <a:rPr lang="bg-BG" smtClean="0"/>
              <a:pPr/>
              <a:t>2.10.2026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2CAEE-4621-40D7-B9DF-E890E7A505EF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27641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42481-3F19-42A9-9DA1-9A8EF49B8BFD}" type="datetimeFigureOut">
              <a:rPr lang="bg-BG" smtClean="0"/>
              <a:pPr/>
              <a:t>2.10.2026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2CAEE-4621-40D7-B9DF-E890E7A505EF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01374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42481-3F19-42A9-9DA1-9A8EF49B8BFD}" type="datetimeFigureOut">
              <a:rPr lang="bg-BG" smtClean="0"/>
              <a:pPr/>
              <a:t>2.10.2026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2CAEE-4621-40D7-B9DF-E890E7A505EF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26383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42481-3F19-42A9-9DA1-9A8EF49B8BFD}" type="datetimeFigureOut">
              <a:rPr lang="bg-BG" smtClean="0"/>
              <a:pPr/>
              <a:t>2.10.2026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2CAEE-4621-40D7-B9DF-E890E7A505EF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95792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42481-3F19-42A9-9DA1-9A8EF49B8BFD}" type="datetimeFigureOut">
              <a:rPr lang="bg-BG" smtClean="0"/>
              <a:pPr/>
              <a:t>2.10.2026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2CAEE-4621-40D7-B9DF-E890E7A505EF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92192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42481-3F19-42A9-9DA1-9A8EF49B8BFD}" type="datetimeFigureOut">
              <a:rPr lang="bg-BG" smtClean="0"/>
              <a:pPr/>
              <a:t>2.10.2026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2CAEE-4621-40D7-B9DF-E890E7A505EF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93321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42481-3F19-42A9-9DA1-9A8EF49B8BFD}" type="datetimeFigureOut">
              <a:rPr lang="bg-BG" smtClean="0"/>
              <a:pPr/>
              <a:t>2.10.2026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2CAEE-4621-40D7-B9DF-E890E7A505EF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89967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42481-3F19-42A9-9DA1-9A8EF49B8BFD}" type="datetimeFigureOut">
              <a:rPr lang="bg-BG" smtClean="0"/>
              <a:pPr/>
              <a:t>2.10.2026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2CAEE-4621-40D7-B9DF-E890E7A505EF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91867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42481-3F19-42A9-9DA1-9A8EF49B8BFD}" type="datetimeFigureOut">
              <a:rPr lang="bg-BG" smtClean="0"/>
              <a:pPr/>
              <a:t>2.10.2026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2CAEE-4621-40D7-B9DF-E890E7A505EF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32253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42481-3F19-42A9-9DA1-9A8EF49B8BFD}" type="datetimeFigureOut">
              <a:rPr lang="bg-BG" smtClean="0"/>
              <a:pPr/>
              <a:t>2.10.2026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2CAEE-4621-40D7-B9DF-E890E7A505EF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84339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42481-3F19-42A9-9DA1-9A8EF49B8BFD}" type="datetimeFigureOut">
              <a:rPr lang="bg-BG" smtClean="0"/>
              <a:pPr/>
              <a:t>2.10.2026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2CAEE-4621-40D7-B9DF-E890E7A505EF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621377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42481-3F19-42A9-9DA1-9A8EF49B8BFD}" type="datetimeFigureOut">
              <a:rPr lang="bg-BG" smtClean="0"/>
              <a:pPr/>
              <a:t>2.10.2026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2CAEE-4621-40D7-B9DF-E890E7A505EF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911559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42481-3F19-42A9-9DA1-9A8EF49B8BFD}" type="datetimeFigureOut">
              <a:rPr lang="bg-BG" smtClean="0"/>
              <a:pPr/>
              <a:t>2.10.2026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2CAEE-4621-40D7-B9DF-E890E7A505EF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684061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42481-3F19-42A9-9DA1-9A8EF49B8BFD}" type="datetimeFigureOut">
              <a:rPr lang="bg-BG" smtClean="0"/>
              <a:pPr/>
              <a:t>2.10.2026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2CAEE-4621-40D7-B9DF-E890E7A505EF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319904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42481-3F19-42A9-9DA1-9A8EF49B8BFD}" type="datetimeFigureOut">
              <a:rPr lang="bg-BG" smtClean="0"/>
              <a:pPr/>
              <a:t>2.10.2026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2CAEE-4621-40D7-B9DF-E890E7A505EF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614230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42481-3F19-42A9-9DA1-9A8EF49B8BFD}" type="datetimeFigureOut">
              <a:rPr lang="bg-BG" smtClean="0"/>
              <a:pPr/>
              <a:t>2.10.2026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2CAEE-4621-40D7-B9DF-E890E7A505EF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87679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B42481-3F19-42A9-9DA1-9A8EF49B8BFD}" type="datetimeFigureOut">
              <a:rPr lang="bg-BG" smtClean="0"/>
              <a:pPr/>
              <a:t>2.10.2026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CD2CAEE-4621-40D7-B9DF-E890E7A505EF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78485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386365"/>
            <a:ext cx="7766936" cy="831118"/>
          </a:xfrm>
        </p:spPr>
        <p:txBody>
          <a:bodyPr/>
          <a:lstStyle/>
          <a:p>
            <a:pPr algn="ctr"/>
            <a:r>
              <a:rPr lang="bg-BG" b="1" i="1" dirty="0">
                <a:latin typeface="Times New Roman" pitchFamily="18" charset="0"/>
                <a:cs typeface="Times New Roman" pitchFamily="18" charset="0"/>
              </a:rPr>
              <a:t>ДИПЛОМНА РАБОТА</a:t>
            </a:r>
            <a:endParaRPr lang="bg-BG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507067" y="1420110"/>
            <a:ext cx="7766936" cy="24280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bg-BG" sz="3600" b="1" u="sng" dirty="0">
                <a:solidFill>
                  <a:schemeClr val="tx1"/>
                </a:solidFill>
              </a:rPr>
              <a:t>ИЗСЛЕДВАНЕ НАДЕЖДНОСТТА НА СПЕЦИАЛИЗИРАНА ПРОТИВОПОЖАРНА ТЕХНИКА</a:t>
            </a:r>
            <a:endParaRPr lang="bg-BG" sz="3600" u="sng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07067" y="4564763"/>
            <a:ext cx="806489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Разработил:                                      Научен ръководител:                                  </a:t>
            </a:r>
          </a:p>
          <a:p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Пламен Русков                                 доц. д-р М. Милчев </a:t>
            </a:r>
          </a:p>
        </p:txBody>
      </p:sp>
    </p:spTree>
    <p:extLst>
      <p:ext uri="{BB962C8B-B14F-4D97-AF65-F5344CB8AC3E}">
        <p14:creationId xmlns:p14="http://schemas.microsoft.com/office/powerpoint/2010/main" val="1089054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/>
              <a:t>Цел и задачи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355600" algn="just">
              <a:buNone/>
            </a:pPr>
            <a:r>
              <a:rPr lang="bg-BG" b="1" dirty="0"/>
              <a:t>Целта</a:t>
            </a:r>
            <a:r>
              <a:rPr lang="bg-BG" dirty="0"/>
              <a:t> на дипломната работа е да бъде разгледана и анализирана дейността по поддържане на техниката и съоръженията, използвани при аварийно-спасителната дейност – наводнения, пожари, катастрофи и други. </a:t>
            </a:r>
          </a:p>
          <a:p>
            <a:pPr marL="0" indent="355600" algn="just">
              <a:buNone/>
            </a:pPr>
            <a:r>
              <a:rPr lang="bg-BG" dirty="0"/>
              <a:t>За постигане на поставената цел на дипломната работа, трябва да се решат следните </a:t>
            </a:r>
            <a:r>
              <a:rPr lang="bg-BG" b="1" dirty="0"/>
              <a:t>задачи</a:t>
            </a:r>
            <a:r>
              <a:rPr lang="bg-BG" dirty="0"/>
              <a:t>:</a:t>
            </a:r>
          </a:p>
          <a:p>
            <a:pPr lvl="0"/>
            <a:r>
              <a:rPr lang="bg-BG" dirty="0"/>
              <a:t>Анализ на проблемите при поддържане на пожарна и спасителна техника;</a:t>
            </a:r>
          </a:p>
          <a:p>
            <a:pPr lvl="0"/>
            <a:r>
              <a:rPr lang="bg-BG" dirty="0"/>
              <a:t>Анализ на отказите на пожарна и спасителна техника;</a:t>
            </a:r>
          </a:p>
          <a:p>
            <a:pPr lvl="0"/>
            <a:r>
              <a:rPr lang="bg-BG" dirty="0"/>
              <a:t>Анализ на причините за извеждане от дежурство на пожарна и спасителна техника.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018314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97"/>
          <a:stretch/>
        </p:blipFill>
        <p:spPr bwMode="auto">
          <a:xfrm>
            <a:off x="509992" y="550416"/>
            <a:ext cx="8809778" cy="5059844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E56DE71-E9CE-F49C-C823-45F9DCCA6558}"/>
              </a:ext>
            </a:extLst>
          </p:cNvPr>
          <p:cNvSpPr txBox="1"/>
          <p:nvPr/>
        </p:nvSpPr>
        <p:spPr>
          <a:xfrm>
            <a:off x="876240" y="5402187"/>
            <a:ext cx="80772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bg-BG" dirty="0"/>
              <a:t>Фиг.1 Структурна схема на областно управление „Пожарна безопасност и защита на населението“ - Русе</a:t>
            </a:r>
          </a:p>
        </p:txBody>
      </p:sp>
    </p:spTree>
    <p:extLst>
      <p:ext uri="{BB962C8B-B14F-4D97-AF65-F5344CB8AC3E}">
        <p14:creationId xmlns:p14="http://schemas.microsoft.com/office/powerpoint/2010/main" val="1062396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23333"/>
            <a:ext cx="8596668" cy="150706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НОРМАТИВНА УРЕДБА ПРИ ЕКСПЛОАТИРАНЕ И ПОДДЪРЖАНЕ НА ПОЖАРНА И СПАСИТЕЛНА ТЕХНИКА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358744"/>
          </a:xfrm>
        </p:spPr>
        <p:txBody>
          <a:bodyPr>
            <a:noAutofit/>
          </a:bodyPr>
          <a:lstStyle/>
          <a:p>
            <a:pPr algn="just"/>
            <a:r>
              <a:rPr lang="ru-RU" sz="2000" dirty="0"/>
              <a:t>Въпросите, свързани с поддържането на противопожарна и спасителна техника са добре уредени чрез различни наредби и правилници.</a:t>
            </a:r>
          </a:p>
          <a:p>
            <a:pPr algn="just"/>
            <a:r>
              <a:rPr lang="ru-RU" sz="2000" dirty="0"/>
              <a:t>Стриктното спазване на разгледаните, в главата, наредби и правилници, осигурява високо ниво на безотказност на противопожарната и спасителна техника.</a:t>
            </a:r>
          </a:p>
          <a:p>
            <a:pPr algn="just"/>
            <a:r>
              <a:rPr lang="ru-RU" sz="2000" dirty="0"/>
              <a:t>В разгледаните наредби не е описан случай, при който наличната спасителна техника е гаранционна и е необходимо нейното поддържане да се осъществява в строго определени сервизи и от техници с точно определена квалификация. Това създава трудности при поддържането на спасителната техника в постоянна готовност в условията на районната противопожарна служба.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247633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b="1" dirty="0"/>
              <a:t>Методика на изследването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5492" y="2025096"/>
            <a:ext cx="8990449" cy="4415762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ru-RU" sz="2400" dirty="0"/>
              <a:t>събиране на статистическа информация за отказите и причините за изваждане от дежурство на пожарна и спасителна техника;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sz="2400" dirty="0"/>
              <a:t>групиране на събраната информация;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sz="2400" dirty="0"/>
              <a:t>статистическа обработка на събраната информация;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sz="2400" dirty="0"/>
              <a:t>анализиране на актуалната стратегия и тактики за поддържане на пожарна и спасителна техника и изготвяне на препоръки за нейното подобряване.</a:t>
            </a:r>
            <a:endParaRPr lang="bg-BG" sz="2400" dirty="0"/>
          </a:p>
        </p:txBody>
      </p:sp>
    </p:spTree>
    <p:extLst>
      <p:ext uri="{BB962C8B-B14F-4D97-AF65-F5344CB8AC3E}">
        <p14:creationId xmlns:p14="http://schemas.microsoft.com/office/powerpoint/2010/main" val="7547514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2796" y="1847049"/>
            <a:ext cx="5584053" cy="322555"/>
          </a:xfrm>
        </p:spPr>
        <p:txBody>
          <a:bodyPr>
            <a:noAutofit/>
          </a:bodyPr>
          <a:lstStyle/>
          <a:p>
            <a:pPr algn="ctr"/>
            <a:r>
              <a:rPr lang="bg-BG" sz="1600" dirty="0">
                <a:solidFill>
                  <a:schemeClr val="tx1"/>
                </a:solidFill>
              </a:rPr>
              <a:t>Табл.1 Класификация на техниката по възраст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0664169"/>
              </p:ext>
            </p:extLst>
          </p:nvPr>
        </p:nvGraphicFramePr>
        <p:xfrm>
          <a:off x="1722269" y="2169604"/>
          <a:ext cx="6391922" cy="2518791"/>
        </p:xfrm>
        <a:graphic>
          <a:graphicData uri="http://schemas.openxmlformats.org/drawingml/2006/table">
            <a:tbl>
              <a:tblPr firstRow="1" firstCol="1" bandRow="1">
                <a:tableStyleId>{6E25E649-3F16-4E02-A733-19D2CDBF48F0}</a:tableStyleId>
              </a:tblPr>
              <a:tblGrid>
                <a:gridCol w="28954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964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46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2000" dirty="0">
                          <a:solidFill>
                            <a:schemeClr val="tx1"/>
                          </a:solidFill>
                          <a:effectLst/>
                        </a:rPr>
                        <a:t>Стари</a:t>
                      </a:r>
                      <a:endParaRPr lang="bg-BG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2000" dirty="0">
                          <a:solidFill>
                            <a:schemeClr val="tx1"/>
                          </a:solidFill>
                          <a:effectLst/>
                        </a:rPr>
                        <a:t>Нови</a:t>
                      </a:r>
                      <a:endParaRPr lang="bg-BG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35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2000" dirty="0" err="1">
                          <a:effectLst/>
                        </a:rPr>
                        <a:t>Татра</a:t>
                      </a:r>
                      <a:r>
                        <a:rPr lang="bg-BG" sz="2000" dirty="0">
                          <a:effectLst/>
                        </a:rPr>
                        <a:t> CAS-815</a:t>
                      </a:r>
                      <a:endParaRPr lang="bg-BG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2000" dirty="0">
                          <a:effectLst/>
                        </a:rPr>
                        <a:t>Рено </a:t>
                      </a:r>
                      <a:r>
                        <a:rPr lang="bg-BG" sz="2000" dirty="0" err="1">
                          <a:effectLst/>
                        </a:rPr>
                        <a:t>Мидлум</a:t>
                      </a:r>
                      <a:endParaRPr lang="bg-BG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35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2000">
                          <a:effectLst/>
                        </a:rPr>
                        <a:t>Мерцедес Унимог</a:t>
                      </a:r>
                      <a:endParaRPr lang="bg-BG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2000">
                          <a:effectLst/>
                        </a:rPr>
                        <a:t>Ивеко Карго</a:t>
                      </a:r>
                      <a:endParaRPr lang="bg-BG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35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2000" dirty="0">
                          <a:effectLst/>
                        </a:rPr>
                        <a:t> </a:t>
                      </a:r>
                      <a:endParaRPr lang="bg-BG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2000" dirty="0">
                          <a:effectLst/>
                        </a:rPr>
                        <a:t>Моторни агрегати</a:t>
                      </a:r>
                      <a:endParaRPr lang="bg-BG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35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2000" dirty="0">
                          <a:effectLst/>
                        </a:rPr>
                        <a:t> </a:t>
                      </a:r>
                      <a:endParaRPr lang="bg-BG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2000" dirty="0">
                          <a:effectLst/>
                        </a:rPr>
                        <a:t>Моторни помпи</a:t>
                      </a:r>
                      <a:endParaRPr lang="bg-BG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3894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7182" y="4912691"/>
            <a:ext cx="8596668" cy="451678"/>
          </a:xfrm>
        </p:spPr>
        <p:txBody>
          <a:bodyPr>
            <a:normAutofit/>
          </a:bodyPr>
          <a:lstStyle/>
          <a:p>
            <a:pPr algn="ctr"/>
            <a:r>
              <a:rPr lang="bg-BG" sz="1600" dirty="0">
                <a:solidFill>
                  <a:schemeClr val="tx1"/>
                </a:solidFill>
              </a:rPr>
              <a:t>Фиг.2 Разпределение на отказите по признак „Изваждане от дежурство“</a:t>
            </a: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2716345994"/>
              </p:ext>
            </p:extLst>
          </p:nvPr>
        </p:nvGraphicFramePr>
        <p:xfrm>
          <a:off x="1094778" y="889552"/>
          <a:ext cx="7681475" cy="4023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775111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9263" y="5609719"/>
            <a:ext cx="8596668" cy="424070"/>
          </a:xfrm>
        </p:spPr>
        <p:txBody>
          <a:bodyPr>
            <a:normAutofit/>
          </a:bodyPr>
          <a:lstStyle/>
          <a:p>
            <a:pPr algn="ctr"/>
            <a:r>
              <a:rPr lang="bg-BG" sz="1600" dirty="0">
                <a:solidFill>
                  <a:schemeClr val="tx1"/>
                </a:solidFill>
              </a:rPr>
              <a:t>Фиг.3 Вадена от дежурство техника</a:t>
            </a: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008680443"/>
              </p:ext>
            </p:extLst>
          </p:nvPr>
        </p:nvGraphicFramePr>
        <p:xfrm>
          <a:off x="786664" y="824211"/>
          <a:ext cx="8161866" cy="47582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244703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699" y="5191540"/>
            <a:ext cx="8596668" cy="443948"/>
          </a:xfrm>
        </p:spPr>
        <p:txBody>
          <a:bodyPr>
            <a:normAutofit/>
          </a:bodyPr>
          <a:lstStyle/>
          <a:p>
            <a:pPr algn="ctr"/>
            <a:r>
              <a:rPr lang="bg-BG" sz="1600" dirty="0">
                <a:solidFill>
                  <a:schemeClr val="tx1"/>
                </a:solidFill>
              </a:rPr>
              <a:t>Фиг.4 Разпределение на отказите по приетата класификация на техниката</a:t>
            </a: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2980569991"/>
              </p:ext>
            </p:extLst>
          </p:nvPr>
        </p:nvGraphicFramePr>
        <p:xfrm>
          <a:off x="1134532" y="847034"/>
          <a:ext cx="7264401" cy="46397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17395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1971261"/>
            <a:ext cx="8596668" cy="324678"/>
          </a:xfrm>
        </p:spPr>
        <p:txBody>
          <a:bodyPr>
            <a:normAutofit fontScale="90000"/>
          </a:bodyPr>
          <a:lstStyle/>
          <a:p>
            <a:pPr algn="r"/>
            <a:r>
              <a:rPr lang="ru-RU" sz="1600" dirty="0">
                <a:solidFill>
                  <a:schemeClr val="tx1"/>
                </a:solidFill>
              </a:rPr>
              <a:t>Табл.2 Разпределение на отказите по системи</a:t>
            </a:r>
            <a:endParaRPr lang="bg-BG" sz="16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6536077"/>
              </p:ext>
            </p:extLst>
          </p:nvPr>
        </p:nvGraphicFramePr>
        <p:xfrm>
          <a:off x="965200" y="2404535"/>
          <a:ext cx="8308801" cy="3691464"/>
        </p:xfrm>
        <a:graphic>
          <a:graphicData uri="http://schemas.openxmlformats.org/drawingml/2006/table">
            <a:tbl>
              <a:tblPr firstRow="1" firstCol="1" bandRow="1">
                <a:tableStyleId>{6E25E649-3F16-4E02-A733-19D2CDBF48F0}</a:tableStyleId>
              </a:tblPr>
              <a:tblGrid>
                <a:gridCol w="43499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588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735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bg-BG" sz="2400" dirty="0">
                          <a:effectLst/>
                        </a:rPr>
                        <a:t>Система</a:t>
                      </a:r>
                      <a:endParaRPr lang="bg-BG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bg-BG" sz="2400">
                          <a:effectLst/>
                        </a:rPr>
                        <a:t>Брой откази</a:t>
                      </a:r>
                      <a:endParaRPr lang="bg-BG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735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bg-BG" sz="2400">
                          <a:effectLst/>
                        </a:rPr>
                        <a:t>Двигател</a:t>
                      </a:r>
                      <a:endParaRPr lang="bg-BG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bg-BG" sz="2400">
                          <a:effectLst/>
                        </a:rPr>
                        <a:t>3</a:t>
                      </a:r>
                      <a:endParaRPr lang="bg-BG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735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bg-BG" sz="2400" dirty="0">
                          <a:effectLst/>
                        </a:rPr>
                        <a:t>Трансмисия</a:t>
                      </a:r>
                      <a:endParaRPr lang="bg-BG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bg-BG" sz="2400">
                          <a:effectLst/>
                        </a:rPr>
                        <a:t>5</a:t>
                      </a:r>
                      <a:endParaRPr lang="bg-BG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735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bg-BG" sz="2400">
                          <a:effectLst/>
                        </a:rPr>
                        <a:t>Ходова част</a:t>
                      </a:r>
                      <a:endParaRPr lang="bg-BG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bg-BG" sz="2400">
                          <a:effectLst/>
                        </a:rPr>
                        <a:t>4</a:t>
                      </a:r>
                      <a:endParaRPr lang="bg-BG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735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bg-BG" sz="2400">
                          <a:effectLst/>
                        </a:rPr>
                        <a:t>Ел.система</a:t>
                      </a:r>
                      <a:endParaRPr lang="bg-BG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bg-BG" sz="2400">
                          <a:effectLst/>
                        </a:rPr>
                        <a:t>3</a:t>
                      </a:r>
                      <a:endParaRPr lang="bg-BG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735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bg-BG" sz="2400">
                          <a:effectLst/>
                        </a:rPr>
                        <a:t>Спирачки</a:t>
                      </a:r>
                      <a:endParaRPr lang="bg-BG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bg-BG" sz="2400">
                          <a:effectLst/>
                        </a:rPr>
                        <a:t>6</a:t>
                      </a:r>
                      <a:endParaRPr lang="bg-BG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735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bg-BG" sz="2400">
                          <a:effectLst/>
                        </a:rPr>
                        <a:t>Специално оборудване</a:t>
                      </a:r>
                      <a:endParaRPr lang="bg-BG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bg-BG" sz="2400" dirty="0">
                          <a:effectLst/>
                        </a:rPr>
                        <a:t>8</a:t>
                      </a:r>
                      <a:endParaRPr lang="bg-BG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41336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1296" y="4936618"/>
            <a:ext cx="7036904" cy="749852"/>
          </a:xfrm>
        </p:spPr>
        <p:txBody>
          <a:bodyPr>
            <a:normAutofit/>
          </a:bodyPr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Фиг.5 Съотношение на изважданията от дежурство по приетата класификация на техниката</a:t>
            </a:r>
            <a:endParaRPr lang="bg-BG" sz="1600" dirty="0">
              <a:solidFill>
                <a:schemeClr val="tx1"/>
              </a:solidFill>
            </a:endParaRP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4226387570"/>
              </p:ext>
            </p:extLst>
          </p:nvPr>
        </p:nvGraphicFramePr>
        <p:xfrm>
          <a:off x="1158829" y="705677"/>
          <a:ext cx="7958667" cy="46058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19180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5630" y="5855620"/>
            <a:ext cx="8596668" cy="463826"/>
          </a:xfrm>
        </p:spPr>
        <p:txBody>
          <a:bodyPr>
            <a:normAutofit/>
          </a:bodyPr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Фиг.6 Продължителност на престой на техниката извън дежурство</a:t>
            </a:r>
            <a:endParaRPr lang="bg-BG" sz="1600" dirty="0">
              <a:solidFill>
                <a:schemeClr val="tx1"/>
              </a:solidFill>
            </a:endParaRP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1817238666"/>
              </p:ext>
            </p:extLst>
          </p:nvPr>
        </p:nvGraphicFramePr>
        <p:xfrm>
          <a:off x="1178920" y="1165087"/>
          <a:ext cx="7772400" cy="46905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544211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/>
              <a:t>Изводи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856" y="1662043"/>
            <a:ext cx="8963623" cy="4110962"/>
          </a:xfrm>
        </p:spPr>
        <p:txBody>
          <a:bodyPr>
            <a:noAutofit/>
          </a:bodyPr>
          <a:lstStyle/>
          <a:p>
            <a:pPr algn="just"/>
            <a:r>
              <a:rPr lang="ru-RU" sz="2000" dirty="0"/>
              <a:t>Стратегията за поддържане на старата спасителна техника е конкретизирана в различни нормативни актове, като нейното точно изпълнение е затруднено поради бюджетни ограничения и най-вече поради логистични причини при снабдяването с части.</a:t>
            </a:r>
          </a:p>
          <a:p>
            <a:pPr algn="just"/>
            <a:r>
              <a:rPr lang="ru-RU" sz="2000" dirty="0"/>
              <a:t>Стратегията за поддържане на нова спасителна техника не е конкретизирана в нормативни актове, поради което има предпоставки за неоправдано големи престои извън наряд на тази техника поради откази.</a:t>
            </a:r>
          </a:p>
          <a:p>
            <a:pPr algn="just"/>
            <a:r>
              <a:rPr lang="ru-RU" sz="2000" dirty="0"/>
              <a:t>Новата спасителна техника дефектира два пъти по-малко. Старата спасителна техника на служба в ОУПБЗН – Русе е с 63% от отказите. Тя прекарва по-малко време извън наряд в (до 4 дни), а новата техника до 25 дни.</a:t>
            </a:r>
            <a:endParaRPr lang="bg-BG" sz="2000" dirty="0"/>
          </a:p>
        </p:txBody>
      </p:sp>
    </p:spTree>
    <p:extLst>
      <p:ext uri="{BB962C8B-B14F-4D97-AF65-F5344CB8AC3E}">
        <p14:creationId xmlns:p14="http://schemas.microsoft.com/office/powerpoint/2010/main" val="19099007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942" y="1287671"/>
            <a:ext cx="8596668" cy="5330162"/>
          </a:xfrm>
        </p:spPr>
        <p:txBody>
          <a:bodyPr>
            <a:normAutofit/>
          </a:bodyPr>
          <a:lstStyle/>
          <a:p>
            <a:pPr algn="just"/>
            <a:r>
              <a:rPr lang="ru-RU" sz="2000" dirty="0"/>
              <a:t>Причина за по-краткото време на престой извън наряд на старата техника може да се търси в ремонтирането и на място в районните служби на ОУПБЗН – Русе и спазването на приетите нормативни документи за тази дейност.</a:t>
            </a:r>
          </a:p>
          <a:p>
            <a:pPr algn="just"/>
            <a:r>
              <a:rPr lang="ru-RU" sz="2000" dirty="0"/>
              <a:t>Ремонтирането и обслужването на новата спасителна техника е затруднено от необходимостта за спазването на изискванията на производителя към спазването на определена технология за поддържане.</a:t>
            </a:r>
          </a:p>
          <a:p>
            <a:pPr algn="just"/>
            <a:r>
              <a:rPr lang="ru-RU" sz="2000" dirty="0"/>
              <a:t>Най-натоварените системи в специализираната техника са спирачната система (21% от отказите), трансмисията (17% от отказите) и специалното оборудване (28% от отказите).</a:t>
            </a:r>
          </a:p>
          <a:p>
            <a:pPr algn="just"/>
            <a:endParaRPr lang="bg-BG" sz="2000" dirty="0"/>
          </a:p>
        </p:txBody>
      </p:sp>
    </p:spTree>
    <p:extLst>
      <p:ext uri="{BB962C8B-B14F-4D97-AF65-F5344CB8AC3E}">
        <p14:creationId xmlns:p14="http://schemas.microsoft.com/office/powerpoint/2010/main" val="39688221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/>
              <a:t>Препоръки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125" y="1713697"/>
            <a:ext cx="8596668" cy="4985277"/>
          </a:xfrm>
        </p:spPr>
        <p:txBody>
          <a:bodyPr>
            <a:noAutofit/>
          </a:bodyPr>
          <a:lstStyle/>
          <a:p>
            <a:pPr algn="just"/>
            <a:r>
              <a:rPr lang="ru-RU" sz="2000" dirty="0"/>
              <a:t>Необходимо е допълване на наредбите за поддържане на спасителна техника с точки касаещи поддържането на нова техника.</a:t>
            </a:r>
          </a:p>
          <a:p>
            <a:pPr algn="just"/>
            <a:r>
              <a:rPr lang="ru-RU" sz="2000" dirty="0"/>
              <a:t>При възможност да бъде подновена остарялата спасителната техника на територията на ОУПБЗН – Русе.</a:t>
            </a:r>
          </a:p>
          <a:p>
            <a:pPr algn="just"/>
            <a:r>
              <a:rPr lang="ru-RU" sz="2000" dirty="0"/>
              <a:t>При обявяване на конкурс/търг за закупуване на нова спасителна техника, в конкурсната/тръжната документация да се добави клауза за пределно допустимо време на престой на техниката извън наряд.</a:t>
            </a:r>
          </a:p>
          <a:p>
            <a:pPr algn="just"/>
            <a:r>
              <a:rPr lang="ru-RU" sz="2000" dirty="0"/>
              <a:t>Да се изследва по-подробно причините за големия брой откази в спирачната система, трансмисията и допълнителното оборудване и да се предприемат мерки за тяхното отстраняване.</a:t>
            </a:r>
            <a:endParaRPr lang="bg-BG" sz="2000" dirty="0"/>
          </a:p>
        </p:txBody>
      </p:sp>
    </p:spTree>
    <p:extLst>
      <p:ext uri="{BB962C8B-B14F-4D97-AF65-F5344CB8AC3E}">
        <p14:creationId xmlns:p14="http://schemas.microsoft.com/office/powerpoint/2010/main" val="4447335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267" y="3098800"/>
            <a:ext cx="8596668" cy="1320800"/>
          </a:xfrm>
        </p:spPr>
        <p:txBody>
          <a:bodyPr/>
          <a:lstStyle/>
          <a:p>
            <a:pPr algn="ctr"/>
            <a:r>
              <a:rPr lang="bg-BG" dirty="0"/>
              <a:t>Благодаря за вниманието!</a:t>
            </a:r>
          </a:p>
        </p:txBody>
      </p:sp>
    </p:spTree>
    <p:extLst>
      <p:ext uri="{BB962C8B-B14F-4D97-AF65-F5344CB8AC3E}">
        <p14:creationId xmlns:p14="http://schemas.microsoft.com/office/powerpoint/2010/main" val="115138415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mageCreateDate xmlns="04D124B0-C2FF-4CE2-B4A8-C309D2093679" xsi:nil="true"/>
    <PublishingExpirationDate xmlns="http://schemas.microsoft.com/sharepoint/v3" xsi:nil="true"/>
    <PublishingStartDate xmlns="http://schemas.microsoft.com/sharepoint/v3" xsi:nil="true"/>
    <wic_System_Copyright xmlns="http://schemas.microsoft.com/sharepoint/v3/fields" xsi:nil="true"/>
    <_dlc_DocId xmlns="aa483ba8-6131-41b8-9f05-238b2ad11203">DCVTDWPXQ7UW-2-167</_dlc_DocId>
    <_dlc_DocIdUrl xmlns="aa483ba8-6131-41b8-9f05-238b2ad11203">
      <Url>https://www.uni-ruse.bg/Departments/Transport/_layouts/15/DocIdRedir.aspx?ID=DCVTDWPXQ7UW-2-167</Url>
      <Description>DCVTDWPXQ7UW-2-167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Изображение" ma:contentTypeID="0x0101009148F5A04DDD49CBA7127AADA5FB792B00AADE34325A8B49CDA8BB4DB53328F21400291A13F42F043649882844ABDBF929C9" ma:contentTypeVersion="1" ma:contentTypeDescription="Качване на изображение." ma:contentTypeScope="" ma:versionID="b0035ebce7ff181cd3c87e22ff591b9a">
  <xsd:schema xmlns:xsd="http://www.w3.org/2001/XMLSchema" xmlns:xs="http://www.w3.org/2001/XMLSchema" xmlns:p="http://schemas.microsoft.com/office/2006/metadata/properties" xmlns:ns1="http://schemas.microsoft.com/sharepoint/v3" xmlns:ns2="04D124B0-C2FF-4CE2-B4A8-C309D2093679" xmlns:ns3="DB7645AC-AA3B-4D43-97A6-CB623BCCDFF5" xmlns:ns4="http://schemas.microsoft.com/sharepoint/v3/fields" xmlns:ns5="aa483ba8-6131-41b8-9f05-238b2ad11203" targetNamespace="http://schemas.microsoft.com/office/2006/metadata/properties" ma:root="true" ma:fieldsID="6505f7fb5b2de4bc9c863fd9c3921a77" ns1:_="" ns2:_="" ns3:_="" ns4:_="" ns5:_="">
    <xsd:import namespace="http://schemas.microsoft.com/sharepoint/v3"/>
    <xsd:import namespace="04D124B0-C2FF-4CE2-B4A8-C309D2093679"/>
    <xsd:import namespace="DB7645AC-AA3B-4D43-97A6-CB623BCCDFF5"/>
    <xsd:import namespace="http://schemas.microsoft.com/sharepoint/v3/fields"/>
    <xsd:import namespace="aa483ba8-6131-41b8-9f05-238b2ad11203"/>
    <xsd:element name="properties">
      <xsd:complexType>
        <xsd:sequence>
          <xsd:element name="documentManagement">
            <xsd:complexType>
              <xsd:all>
                <xsd:element ref="ns1:FileRef" minOccurs="0"/>
                <xsd:element ref="ns1:File_x0020_Type" minOccurs="0"/>
                <xsd:element ref="ns1:HTML_x0020_File_x0020_Type" minOccurs="0"/>
                <xsd:element ref="ns1:FSObjType" minOccurs="0"/>
                <xsd:element ref="ns3:ThumbnailExists" minOccurs="0"/>
                <xsd:element ref="ns3:PreviewExists" minOccurs="0"/>
                <xsd:element ref="ns3:ImageWidth" minOccurs="0"/>
                <xsd:element ref="ns3:ImageHeight" minOccurs="0"/>
                <xsd:element ref="ns2:ImageCreateDate" minOccurs="0"/>
                <xsd:element ref="ns4:wic_System_Copyright" minOccurs="0"/>
                <xsd:element ref="ns1:PublishingStartDate" minOccurs="0"/>
                <xsd:element ref="ns1:PublishingExpirationDate" minOccurs="0"/>
                <xsd:element ref="ns5:_dlc_DocId" minOccurs="0"/>
                <xsd:element ref="ns5:_dlc_DocIdUrl" minOccurs="0"/>
                <xsd:element ref="ns5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FileRef" ma:index="8" nillable="true" ma:displayName="URL път" ma:hidden="true" ma:list="Docs" ma:internalName="FileRef" ma:readOnly="true" ma:showField="FullUrl">
      <xsd:simpleType>
        <xsd:restriction base="dms:Lookup"/>
      </xsd:simpleType>
    </xsd:element>
    <xsd:element name="File_x0020_Type" ma:index="9" nillable="true" ma:displayName="Тип на файла" ma:hidden="true" ma:internalName="File_x0020_Type" ma:readOnly="true">
      <xsd:simpleType>
        <xsd:restriction base="dms:Text"/>
      </xsd:simpleType>
    </xsd:element>
    <xsd:element name="HTML_x0020_File_x0020_Type" ma:index="10" nillable="true" ma:displayName="HTML тип файл" ma:hidden="true" ma:internalName="HTML_x0020_File_x0020_Type" ma:readOnly="true">
      <xsd:simpleType>
        <xsd:restriction base="dms:Text"/>
      </xsd:simpleType>
    </xsd:element>
    <xsd:element name="FSObjType" ma:index="11" nillable="true" ma:displayName="Тип на елемента" ma:hidden="true" ma:list="Docs" ma:internalName="FSObjType" ma:readOnly="true" ma:showField="FSType">
      <xsd:simpleType>
        <xsd:restriction base="dms:Lookup"/>
      </xsd:simpleType>
    </xsd:element>
    <xsd:element name="PublishingStartDate" ma:index="27" nillable="true" ma:displayName="Планиране на начална дата" ma:description="" ma:hidden="true" ma:internalName="PublishingStartDate">
      <xsd:simpleType>
        <xsd:restriction base="dms:Unknown"/>
      </xsd:simpleType>
    </xsd:element>
    <xsd:element name="PublishingExpirationDate" ma:index="28" nillable="true" ma:displayName="Планиране на крайна дата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D124B0-C2FF-4CE2-B4A8-C309D2093679" elementFormDefault="qualified">
    <xsd:import namespace="http://schemas.microsoft.com/office/2006/documentManagement/types"/>
    <xsd:import namespace="http://schemas.microsoft.com/office/infopath/2007/PartnerControls"/>
    <xsd:element name="ImageCreateDate" ma:index="25" nillable="true" ma:displayName="Дата на снимане" ma:description="" ma:format="DateTime" ma:hidden="true" ma:internalName="ImageCreate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7645AC-AA3B-4D43-97A6-CB623BCCDFF5" elementFormDefault="qualified">
    <xsd:import namespace="http://schemas.microsoft.com/office/2006/documentManagement/types"/>
    <xsd:import namespace="http://schemas.microsoft.com/office/infopath/2007/PartnerControls"/>
    <xsd:element name="ThumbnailExists" ma:index="18" nillable="true" ma:displayName="Съществува миниатюра" ma:default="FALSE" ma:hidden="true" ma:internalName="ThumbnailExists" ma:readOnly="true">
      <xsd:simpleType>
        <xsd:restriction base="dms:Boolean"/>
      </xsd:simpleType>
    </xsd:element>
    <xsd:element name="PreviewExists" ma:index="19" nillable="true" ma:displayName="Съществува визуализация" ma:default="FALSE" ma:hidden="true" ma:internalName="PreviewExists" ma:readOnly="true">
      <xsd:simpleType>
        <xsd:restriction base="dms:Boolean"/>
      </xsd:simpleType>
    </xsd:element>
    <xsd:element name="ImageWidth" ma:index="20" nillable="true" ma:displayName="Ширина" ma:internalName="ImageWidth" ma:readOnly="true">
      <xsd:simpleType>
        <xsd:restriction base="dms:Unknown"/>
      </xsd:simpleType>
    </xsd:element>
    <xsd:element name="ImageHeight" ma:index="22" nillable="true" ma:displayName="Височина" ma:internalName="ImageHeight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wic_System_Copyright" ma:index="26" nillable="true" ma:displayName="Авторско право" ma:internalName="wic_System_Copyright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83ba8-6131-41b8-9f05-238b2ad11203" elementFormDefault="qualified">
    <xsd:import namespace="http://schemas.microsoft.com/office/2006/documentManagement/types"/>
    <xsd:import namespace="http://schemas.microsoft.com/office/infopath/2007/PartnerControls"/>
    <xsd:element name="_dlc_DocId" ma:index="29" nillable="true" ma:displayName="Стойност на ИД на документ" ma:description="Стойността на ИД на документ, присвоен на този елемент." ma:internalName="_dlc_DocId" ma:readOnly="true">
      <xsd:simpleType>
        <xsd:restriction base="dms:Text"/>
      </xsd:simpleType>
    </xsd:element>
    <xsd:element name="_dlc_DocIdUrl" ma:index="30" nillable="true" ma:displayName="ИД на документ" ma:description="Постоянна връзка към този документ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31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24" ma:displayName="Автор"/>
        <xsd:element ref="dcterms:created" minOccurs="0" maxOccurs="1"/>
        <xsd:element ref="dc:identifier" minOccurs="0" maxOccurs="1"/>
        <xsd:element name="contentType" minOccurs="0" maxOccurs="1" type="xsd:string" ma:index="0" ma:displayName="Тип съдържание"/>
        <xsd:element ref="dc:title" minOccurs="0" maxOccurs="1" ma:index="4" ma:displayName="Заглавие"/>
        <xsd:element ref="dc:subject" minOccurs="0" maxOccurs="1"/>
        <xsd:element ref="dc:description" minOccurs="0" maxOccurs="1" ma:index="23" ma:displayName="Коментари"/>
        <xsd:element name="keywords" minOccurs="0" maxOccurs="1" type="xsd:string" ma:index="14" ma:displayName="Ключови думи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36B80FD-924D-4950-AC9C-DF72303BEF70}">
  <ds:schemaRefs>
    <ds:schemaRef ds:uri="http://schemas.microsoft.com/office/2006/metadata/properties"/>
    <ds:schemaRef ds:uri="http://schemas.microsoft.com/office/infopath/2007/PartnerControls"/>
    <ds:schemaRef ds:uri="04D124B0-C2FF-4CE2-B4A8-C309D2093679"/>
    <ds:schemaRef ds:uri="http://schemas.microsoft.com/sharepoint/v3"/>
    <ds:schemaRef ds:uri="http://schemas.microsoft.com/sharepoint/v3/fields"/>
    <ds:schemaRef ds:uri="aa483ba8-6131-41b8-9f05-238b2ad11203"/>
  </ds:schemaRefs>
</ds:datastoreItem>
</file>

<file path=customXml/itemProps2.xml><?xml version="1.0" encoding="utf-8"?>
<ds:datastoreItem xmlns:ds="http://schemas.openxmlformats.org/officeDocument/2006/customXml" ds:itemID="{FA48D0AD-5B1C-4E6A-87A3-CF5E97AF3BB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71BE13A-5CDE-410D-AE0A-DF5ACB6492E3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BFBA723B-054F-459A-AD76-012FCB95CA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04D124B0-C2FF-4CE2-B4A8-C309D2093679"/>
    <ds:schemaRef ds:uri="DB7645AC-AA3B-4D43-97A6-CB623BCCDFF5"/>
    <ds:schemaRef ds:uri="http://schemas.microsoft.com/sharepoint/v3/fields"/>
    <ds:schemaRef ds:uri="aa483ba8-6131-41b8-9f05-238b2ad1120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</TotalTime>
  <Words>700</Words>
  <Application>Microsoft Office PowerPoint</Application>
  <PresentationFormat>Widescreen</PresentationFormat>
  <Paragraphs>70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Times New Roman</vt:lpstr>
      <vt:lpstr>Trebuchet MS</vt:lpstr>
      <vt:lpstr>Wingdings</vt:lpstr>
      <vt:lpstr>Wingdings 3</vt:lpstr>
      <vt:lpstr>Facet</vt:lpstr>
      <vt:lpstr>ДИПЛОМНА РАБОТА</vt:lpstr>
      <vt:lpstr>Цел и задачи</vt:lpstr>
      <vt:lpstr>PowerPoint Presentation</vt:lpstr>
      <vt:lpstr>НОРМАТИВНА УРЕДБА ПРИ ЕКСПЛОАТИРАНЕ И ПОДДЪРЖАНЕ НА ПОЖАРНА И СПАСИТЕЛНА ТЕХНИКА</vt:lpstr>
      <vt:lpstr>Методика на изследването</vt:lpstr>
      <vt:lpstr>Табл.1 Класификация на техниката по възраст</vt:lpstr>
      <vt:lpstr>Фиг.2 Разпределение на отказите по признак „Изваждане от дежурство“</vt:lpstr>
      <vt:lpstr>Фиг.3 Вадена от дежурство техника</vt:lpstr>
      <vt:lpstr>Фиг.4 Разпределение на отказите по приетата класификация на техниката</vt:lpstr>
      <vt:lpstr>Табл.2 Разпределение на отказите по системи</vt:lpstr>
      <vt:lpstr>Фиг.5 Съотношение на изважданията от дежурство по приетата класификация на техниката</vt:lpstr>
      <vt:lpstr>Фиг.6 Продължителност на престой на техниката извън дежурство</vt:lpstr>
      <vt:lpstr>Изводи</vt:lpstr>
      <vt:lpstr>PowerPoint Presentation</vt:lpstr>
      <vt:lpstr>Препоръки</vt:lpstr>
      <vt:lpstr>Благодаря за вниманието!</vt:lpstr>
    </vt:vector>
  </TitlesOfParts>
  <Company>University of Ruse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ДИПЛОМНА РАБОТА</dc:title>
  <dc:creator>Михаил Милчев</dc:creator>
  <cp:keywords/>
  <dc:description/>
  <cp:lastModifiedBy>Деница Митева</cp:lastModifiedBy>
  <cp:revision>13</cp:revision>
  <dcterms:created xsi:type="dcterms:W3CDTF">2016-06-06T10:46:22Z</dcterms:created>
  <dcterms:modified xsi:type="dcterms:W3CDTF">2026-10-02T05:45:46Z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0x0101009148F5A04DDD49CBA7127AADA5FB792B00AADE34325A8B49CDA8BB4DB53328F21400291A13F42F043649882844ABDBF929C9</vt:lpwstr>
  </property>
  <property fmtid="{D5CDD505-2E9C-101B-9397-08002B2CF9AE}" pid="3" name="_dlc_DocIdItemGuid">
    <vt:lpwstr>045f57fb-ff2f-45d0-bc9d-e874a536d260</vt:lpwstr>
  </property>
</Properties>
</file>