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Lst>
  <p:notesMasterIdLst>
    <p:notesMasterId r:id="rId30"/>
  </p:notesMasterIdLst>
  <p:sldIdLst>
    <p:sldId id="363" r:id="rId4"/>
    <p:sldId id="327" r:id="rId5"/>
    <p:sldId id="310" r:id="rId6"/>
    <p:sldId id="312" r:id="rId7"/>
    <p:sldId id="263" r:id="rId8"/>
    <p:sldId id="347" r:id="rId9"/>
    <p:sldId id="369" r:id="rId10"/>
    <p:sldId id="348" r:id="rId11"/>
    <p:sldId id="350" r:id="rId12"/>
    <p:sldId id="352" r:id="rId13"/>
    <p:sldId id="353" r:id="rId14"/>
    <p:sldId id="354" r:id="rId15"/>
    <p:sldId id="356" r:id="rId16"/>
    <p:sldId id="357" r:id="rId17"/>
    <p:sldId id="358" r:id="rId18"/>
    <p:sldId id="368" r:id="rId19"/>
    <p:sldId id="367" r:id="rId20"/>
    <p:sldId id="371" r:id="rId21"/>
    <p:sldId id="373" r:id="rId22"/>
    <p:sldId id="374" r:id="rId23"/>
    <p:sldId id="375" r:id="rId24"/>
    <p:sldId id="359" r:id="rId25"/>
    <p:sldId id="360" r:id="rId26"/>
    <p:sldId id="370" r:id="rId27"/>
    <p:sldId id="361" r:id="rId28"/>
    <p:sldId id="36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8355" autoAdjust="0"/>
  </p:normalViewPr>
  <p:slideViewPr>
    <p:cSldViewPr>
      <p:cViewPr varScale="1">
        <p:scale>
          <a:sx n="75" d="100"/>
          <a:sy n="75" d="100"/>
        </p:scale>
        <p:origin x="-12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B7FFD6-B083-4CE7-BFD5-CBF9B5AD1163}" type="slidenum">
              <a:rPr lang="en-US"/>
              <a:pPr>
                <a:defRPr/>
              </a:pPr>
              <a:t>‹#›</a:t>
            </a:fld>
            <a:endParaRPr lang="en-US"/>
          </a:p>
        </p:txBody>
      </p:sp>
    </p:spTree>
    <p:extLst>
      <p:ext uri="{BB962C8B-B14F-4D97-AF65-F5344CB8AC3E}">
        <p14:creationId xmlns:p14="http://schemas.microsoft.com/office/powerpoint/2010/main" val="2668880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818FAC7-7B8E-4C5D-A747-E0BC28D7FA8D}" type="slidenum">
              <a:rPr lang="en-US" smtClean="0"/>
              <a:pPr/>
              <a:t>1</a:t>
            </a:fld>
            <a:endParaRPr lang="en-US" smtClean="0"/>
          </a:p>
        </p:txBody>
      </p:sp>
      <p:sp>
        <p:nvSpPr>
          <p:cNvPr id="33795" name="Rectangle 2"/>
          <p:cNvSpPr>
            <a:spLocks noGrp="1" noRot="1" noChangeAspect="1" noChangeArrowheads="1" noTextEdit="1"/>
          </p:cNvSpPr>
          <p:nvPr>
            <p:ph type="sldImg"/>
          </p:nvPr>
        </p:nvSpPr>
        <p:spPr>
          <a:xfrm>
            <a:off x="841375" y="239713"/>
            <a:ext cx="5233988" cy="3925887"/>
          </a:xfrm>
          <a:ln/>
        </p:spPr>
      </p:sp>
      <p:sp>
        <p:nvSpPr>
          <p:cNvPr id="33796" name="Rectangle 3"/>
          <p:cNvSpPr>
            <a:spLocks noGrp="1" noChangeArrowheads="1"/>
          </p:cNvSpPr>
          <p:nvPr>
            <p:ph type="body" idx="1"/>
          </p:nvPr>
        </p:nvSpPr>
        <p:spPr>
          <a:xfrm>
            <a:off x="395288" y="4305300"/>
            <a:ext cx="5989637" cy="4184650"/>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9DF372-5736-4682-93FD-8DBE18B6265C}" type="slidenum">
              <a:rPr lang="en-US" smtClean="0"/>
              <a:pPr/>
              <a:t>17</a:t>
            </a:fld>
            <a:endParaRPr lang="en-US" smtClean="0"/>
          </a:p>
        </p:txBody>
      </p:sp>
      <p:sp>
        <p:nvSpPr>
          <p:cNvPr id="43011" name="Rectangle 2"/>
          <p:cNvSpPr>
            <a:spLocks noGrp="1" noRot="1" noChangeAspect="1" noChangeArrowheads="1" noTextEdit="1"/>
          </p:cNvSpPr>
          <p:nvPr>
            <p:ph type="sldImg"/>
          </p:nvPr>
        </p:nvSpPr>
        <p:spPr>
          <a:xfrm>
            <a:off x="841375" y="239713"/>
            <a:ext cx="5233988" cy="3925887"/>
          </a:xfrm>
          <a:ln/>
        </p:spPr>
      </p:sp>
      <p:sp>
        <p:nvSpPr>
          <p:cNvPr id="43012" name="Rectangle 3"/>
          <p:cNvSpPr>
            <a:spLocks noGrp="1" noChangeArrowheads="1"/>
          </p:cNvSpPr>
          <p:nvPr>
            <p:ph type="body" idx="1"/>
          </p:nvPr>
        </p:nvSpPr>
        <p:spPr>
          <a:xfrm>
            <a:off x="395288" y="4305300"/>
            <a:ext cx="5989637" cy="4184650"/>
          </a:xfrm>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8DA7B65-4F64-4F54-A2E9-6537AC00F3B1}" type="slidenum">
              <a:rPr lang="en-US" smtClean="0"/>
              <a:pPr/>
              <a:t>22</a:t>
            </a:fld>
            <a:endParaRPr lang="en-US" smtClean="0"/>
          </a:p>
        </p:txBody>
      </p:sp>
      <p:sp>
        <p:nvSpPr>
          <p:cNvPr id="44035" name="Rectangle 2"/>
          <p:cNvSpPr>
            <a:spLocks noGrp="1" noRot="1" noChangeAspect="1" noChangeArrowheads="1" noTextEdit="1"/>
          </p:cNvSpPr>
          <p:nvPr>
            <p:ph type="sldImg"/>
          </p:nvPr>
        </p:nvSpPr>
        <p:spPr>
          <a:xfrm>
            <a:off x="841375" y="239713"/>
            <a:ext cx="5233988" cy="3925887"/>
          </a:xfrm>
          <a:ln/>
        </p:spPr>
      </p:sp>
      <p:sp>
        <p:nvSpPr>
          <p:cNvPr id="44036" name="Rectangle 3"/>
          <p:cNvSpPr>
            <a:spLocks noGrp="1" noChangeArrowheads="1"/>
          </p:cNvSpPr>
          <p:nvPr>
            <p:ph type="body" idx="1"/>
          </p:nvPr>
        </p:nvSpPr>
        <p:spPr>
          <a:xfrm>
            <a:off x="395288" y="4305300"/>
            <a:ext cx="5989637" cy="4184650"/>
          </a:xfrm>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818FAC7-7B8E-4C5D-A747-E0BC28D7FA8D}" type="slidenum">
              <a:rPr lang="en-US" smtClean="0"/>
              <a:pPr/>
              <a:t>26</a:t>
            </a:fld>
            <a:endParaRPr lang="en-US" smtClean="0"/>
          </a:p>
        </p:txBody>
      </p:sp>
      <p:sp>
        <p:nvSpPr>
          <p:cNvPr id="33795" name="Rectangle 2"/>
          <p:cNvSpPr>
            <a:spLocks noGrp="1" noRot="1" noChangeAspect="1" noChangeArrowheads="1" noTextEdit="1"/>
          </p:cNvSpPr>
          <p:nvPr>
            <p:ph type="sldImg"/>
          </p:nvPr>
        </p:nvSpPr>
        <p:spPr>
          <a:xfrm>
            <a:off x="841375" y="239713"/>
            <a:ext cx="5233988" cy="3925887"/>
          </a:xfrm>
          <a:ln/>
        </p:spPr>
      </p:sp>
      <p:sp>
        <p:nvSpPr>
          <p:cNvPr id="33796" name="Rectangle 3"/>
          <p:cNvSpPr>
            <a:spLocks noGrp="1" noChangeArrowheads="1"/>
          </p:cNvSpPr>
          <p:nvPr>
            <p:ph type="body" idx="1"/>
          </p:nvPr>
        </p:nvSpPr>
        <p:spPr>
          <a:xfrm>
            <a:off x="395288" y="4305300"/>
            <a:ext cx="5989637" cy="4184650"/>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709CE6A-81B0-4022-9D12-9847288F79EA}" type="slidenum">
              <a:rPr lang="en-US" smtClean="0"/>
              <a:pPr/>
              <a:t>2</a:t>
            </a:fld>
            <a:endParaRPr lang="en-US" smtClean="0"/>
          </a:p>
        </p:txBody>
      </p:sp>
      <p:sp>
        <p:nvSpPr>
          <p:cNvPr id="34819" name="Rectangle 2"/>
          <p:cNvSpPr>
            <a:spLocks noGrp="1" noRot="1" noChangeAspect="1" noChangeArrowheads="1" noTextEdit="1"/>
          </p:cNvSpPr>
          <p:nvPr>
            <p:ph type="sldImg"/>
          </p:nvPr>
        </p:nvSpPr>
        <p:spPr>
          <a:xfrm>
            <a:off x="839788" y="239713"/>
            <a:ext cx="5233987" cy="3925887"/>
          </a:xfrm>
          <a:ln/>
        </p:spPr>
      </p:sp>
      <p:sp>
        <p:nvSpPr>
          <p:cNvPr id="34820" name="Rectangle 3"/>
          <p:cNvSpPr>
            <a:spLocks noGrp="1" noChangeArrowheads="1"/>
          </p:cNvSpPr>
          <p:nvPr>
            <p:ph type="body" idx="1"/>
          </p:nvPr>
        </p:nvSpPr>
        <p:spPr>
          <a:xfrm>
            <a:off x="750888" y="4306888"/>
            <a:ext cx="5351462" cy="4183062"/>
          </a:xfrm>
          <a:noFill/>
          <a:ln/>
        </p:spPr>
        <p:txBody>
          <a:bodyPr/>
          <a:lstStyle/>
          <a:p>
            <a:pPr eaLnBrk="1" hangingPunct="1"/>
            <a:endParaRPr lang="bg-B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F107AE7-0990-4B49-83DC-AC1D7C9CFF75}" type="slidenum">
              <a:rPr lang="en-US" smtClean="0"/>
              <a:pPr/>
              <a:t>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p:spPr>
        <p:txBody>
          <a:bodyPr/>
          <a:lstStyle/>
          <a:p>
            <a:pPr eaLnBrk="1" hangingPunct="1">
              <a:lnSpc>
                <a:spcPct val="70000"/>
              </a:lnSpc>
            </a:pPr>
            <a:r>
              <a:rPr lang="en-US" sz="800" smtClean="0">
                <a:latin typeface="Helvetica" charset="0"/>
              </a:rPr>
              <a:t> The Cisco Networking Academy is a unique model of private public partnership that provides students with valuable IT and networking skills</a:t>
            </a:r>
          </a:p>
          <a:p>
            <a:pPr eaLnBrk="1" hangingPunct="1">
              <a:lnSpc>
                <a:spcPct val="70000"/>
              </a:lnSpc>
            </a:pPr>
            <a:r>
              <a:rPr lang="en-US" sz="800" b="1" smtClean="0"/>
              <a:t>Program Design &amp; Support</a:t>
            </a:r>
          </a:p>
          <a:p>
            <a:pPr eaLnBrk="1" hangingPunct="1">
              <a:lnSpc>
                <a:spcPct val="70000"/>
              </a:lnSpc>
            </a:pPr>
            <a:r>
              <a:rPr lang="en-US" sz="800" smtClean="0"/>
              <a:t>Cisco Networking Academy is in its 10</a:t>
            </a:r>
            <a:r>
              <a:rPr lang="en-US" sz="800" baseline="30000" smtClean="0"/>
              <a:t>th</a:t>
            </a:r>
            <a:r>
              <a:rPr lang="en-US" sz="800" smtClean="0"/>
              <a:t> year and we are rejuvenating the program on all levels to celebrate our 10 years of success. With our shift to focus on student outcomes, we are evolving the program to address the specific career goals of our students.  We are doing this by taking a segmented approach to the market, offering through our courses skill sets to meet specific market needs. </a:t>
            </a:r>
          </a:p>
          <a:p>
            <a:pPr eaLnBrk="1" hangingPunct="1">
              <a:lnSpc>
                <a:spcPct val="70000"/>
              </a:lnSpc>
            </a:pPr>
            <a:r>
              <a:rPr lang="en-US" sz="800" smtClean="0"/>
              <a:t>We have understood the importance of being clear on what we are doing.  We are educating the people who are building the platform for life’s experiences, across all industries. We are educating the architects of the networked economy.  Thanks to Networking Academy our students are being prepared today to pursue the IT careers of tomorrow.</a:t>
            </a:r>
          </a:p>
          <a:p>
            <a:pPr eaLnBrk="1" hangingPunct="1">
              <a:lnSpc>
                <a:spcPct val="70000"/>
              </a:lnSpc>
            </a:pPr>
            <a:r>
              <a:rPr lang="en-US" sz="800" smtClean="0"/>
              <a:t>We are taking our story out to the market through the leverage of our 10</a:t>
            </a:r>
            <a:r>
              <a:rPr lang="en-US" sz="800" baseline="30000" smtClean="0"/>
              <a:t>th</a:t>
            </a:r>
            <a:r>
              <a:rPr lang="en-US" sz="800" smtClean="0"/>
              <a:t> anniversary.  It allows us to recognize the past while also set our sights on the future</a:t>
            </a:r>
          </a:p>
          <a:p>
            <a:pPr eaLnBrk="1" hangingPunct="1">
              <a:lnSpc>
                <a:spcPct val="70000"/>
              </a:lnSpc>
            </a:pPr>
            <a:endParaRPr lang="en-US" sz="800" b="1" smtClean="0"/>
          </a:p>
          <a:p>
            <a:pPr eaLnBrk="1" hangingPunct="1">
              <a:lnSpc>
                <a:spcPct val="70000"/>
              </a:lnSpc>
            </a:pPr>
            <a:r>
              <a:rPr lang="en-US" sz="800" b="1" smtClean="0"/>
              <a:t>Product</a:t>
            </a:r>
          </a:p>
          <a:p>
            <a:pPr eaLnBrk="1" hangingPunct="1">
              <a:lnSpc>
                <a:spcPct val="70000"/>
              </a:lnSpc>
            </a:pPr>
            <a:r>
              <a:rPr lang="en-US" sz="800" smtClean="0"/>
              <a:t>As part of rejuvenation, in order to meet new market needs, making major changes to our product line this year, with 60% of the courses being redesigned.  We have redesigned our products to appeal to the youth of today.  We are introducing early on in the courses both advanced technologies and home networking, thereby hooking their interest in technology and inspiring interest in math and STEM. </a:t>
            </a:r>
          </a:p>
          <a:p>
            <a:pPr eaLnBrk="1" hangingPunct="1">
              <a:lnSpc>
                <a:spcPct val="70000"/>
              </a:lnSpc>
            </a:pPr>
            <a:r>
              <a:rPr lang="en-US" sz="800" smtClean="0"/>
              <a:t>We are taking a strategic and managed approach to the translation of our courses.  This is a big investment but we realize it’s importance and how it contributes to ensuring receiving the same high level quality education no matter where you are or what language you speak.</a:t>
            </a:r>
          </a:p>
          <a:p>
            <a:pPr eaLnBrk="1" hangingPunct="1">
              <a:lnSpc>
                <a:spcPct val="70000"/>
              </a:lnSpc>
            </a:pPr>
            <a:endParaRPr lang="en-US" sz="800" b="1" smtClean="0"/>
          </a:p>
          <a:p>
            <a:pPr eaLnBrk="1" hangingPunct="1">
              <a:lnSpc>
                <a:spcPct val="70000"/>
              </a:lnSpc>
            </a:pPr>
            <a:r>
              <a:rPr lang="en-US" sz="800" b="1" smtClean="0"/>
              <a:t>Infrastructure</a:t>
            </a:r>
          </a:p>
          <a:p>
            <a:pPr eaLnBrk="1" hangingPunct="1">
              <a:lnSpc>
                <a:spcPct val="70000"/>
              </a:lnSpc>
            </a:pPr>
            <a:r>
              <a:rPr lang="en-US" sz="800" smtClean="0"/>
              <a:t>We have moved management of our IT infrastructure in-house allowing us to benefit from the world class service and robustness Cisco can offer.  At the same time, we upgrading our equipment over time.</a:t>
            </a:r>
          </a:p>
          <a:p>
            <a:pPr eaLnBrk="1" hangingPunct="1">
              <a:lnSpc>
                <a:spcPct val="70000"/>
              </a:lnSpc>
            </a:pPr>
            <a:r>
              <a:rPr lang="en-US" sz="800" smtClean="0"/>
              <a:t>In terms of assets deployed, Academy Connection is actually bigger than cisco.com.  The system manages over 2.5 terabytes of data making it Cisco’s fourth largest application in terms of the number of daily log-ins.  And we are able to manage approximately 1M assessments per month for our worldwide student base – ensuring a consistent high quality learning experience.</a:t>
            </a:r>
          </a:p>
          <a:p>
            <a:pPr eaLnBrk="1" hangingPunct="1">
              <a:lnSpc>
                <a:spcPct val="70000"/>
              </a:lnSpc>
            </a:pPr>
            <a:endParaRPr lang="en-US" sz="800" b="1" smtClean="0"/>
          </a:p>
          <a:p>
            <a:pPr eaLnBrk="1" hangingPunct="1">
              <a:lnSpc>
                <a:spcPct val="70000"/>
              </a:lnSpc>
            </a:pPr>
            <a:r>
              <a:rPr lang="en-US" sz="800" b="1" smtClean="0"/>
              <a:t>Relationships</a:t>
            </a:r>
          </a:p>
          <a:p>
            <a:pPr eaLnBrk="1" hangingPunct="1">
              <a:lnSpc>
                <a:spcPct val="70000"/>
              </a:lnSpc>
            </a:pPr>
            <a:r>
              <a:rPr lang="en-US" sz="800" smtClean="0"/>
              <a:t>Networking Academy would not be where it is today without the relationships we have with government, instructors, academies and partners.</a:t>
            </a:r>
          </a:p>
          <a:p>
            <a:pPr eaLnBrk="1" hangingPunct="1">
              <a:lnSpc>
                <a:spcPct val="70000"/>
              </a:lnSpc>
            </a:pPr>
            <a:r>
              <a:rPr lang="en-US" sz="800" smtClean="0"/>
              <a:t>In particular, our partnership with the educational institutions is critical to our success.  We provide the curriculum, infrastructure, program design and support.  Our educational partners provide the classroom, the teachers, the labs and the students.</a:t>
            </a:r>
          </a:p>
          <a:p>
            <a:pPr eaLnBrk="1" hangingPunct="1">
              <a:lnSpc>
                <a:spcPct val="70000"/>
              </a:lnSpc>
            </a:pPr>
            <a:r>
              <a:rPr lang="en-US" sz="800" smtClean="0"/>
              <a:t>As part of our increased focus on student outcomes we want to extend those relationships by investing in tools and programs that will allow us to reach out to students and employers. These relationships are vital to achieving the program’s future goals.  </a:t>
            </a:r>
          </a:p>
          <a:p>
            <a:pPr eaLnBrk="1" hangingPunct="1">
              <a:lnSpc>
                <a:spcPct val="70000"/>
              </a:lnSpc>
            </a:pPr>
            <a:r>
              <a:rPr lang="en-US" sz="800" smtClean="0"/>
              <a:t>We intend to grow our relationships with students so that we can stay connected with them over time, thereby helping us follow their career paths. Building relationships with employers will enable us to keep aware of market opportunities for our students, and design our courses in alignment with these market needs.  </a:t>
            </a:r>
          </a:p>
          <a:p>
            <a:pPr eaLnBrk="1" hangingPunct="1">
              <a:lnSpc>
                <a:spcPct val="70000"/>
              </a:lnSpc>
            </a:pPr>
            <a:r>
              <a:rPr lang="en-US" sz="800" smtClean="0"/>
              <a:t>The development of these relationships will enable us to understand the impact of the program over time.</a:t>
            </a:r>
            <a:endParaRPr lang="en-US" sz="800" smtClean="0">
              <a:latin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9CA194E-7CF8-43CA-8CE8-2444CD7A9407}" type="slidenum">
              <a:rPr lang="en-US" smtClean="0"/>
              <a:pPr/>
              <a:t>4</a:t>
            </a:fld>
            <a:endParaRPr lang="en-US" smtClean="0"/>
          </a:p>
        </p:txBody>
      </p:sp>
      <p:sp>
        <p:nvSpPr>
          <p:cNvPr id="36867" name="Rectangle 2"/>
          <p:cNvSpPr>
            <a:spLocks noGrp="1" noRot="1" noChangeAspect="1" noChangeArrowheads="1" noTextEdit="1"/>
          </p:cNvSpPr>
          <p:nvPr>
            <p:ph type="sldImg"/>
          </p:nvPr>
        </p:nvSpPr>
        <p:spPr>
          <a:xfrm>
            <a:off x="839788" y="239713"/>
            <a:ext cx="5233987" cy="3925887"/>
          </a:xfrm>
          <a:ln/>
        </p:spPr>
      </p:sp>
      <p:sp>
        <p:nvSpPr>
          <p:cNvPr id="36868" name="Rectangle 3"/>
          <p:cNvSpPr>
            <a:spLocks noGrp="1" noChangeArrowheads="1"/>
          </p:cNvSpPr>
          <p:nvPr>
            <p:ph type="body" idx="1"/>
          </p:nvPr>
        </p:nvSpPr>
        <p:spPr>
          <a:xfrm>
            <a:off x="750888" y="4306888"/>
            <a:ext cx="5351462" cy="4183062"/>
          </a:xfrm>
          <a:noFill/>
          <a:ln/>
        </p:spPr>
        <p:txBody>
          <a:bodyPr/>
          <a:lstStyle/>
          <a:p>
            <a:pPr eaLnBrk="1" hangingPunct="1"/>
            <a:r>
              <a:rPr lang="en-US" smtClean="0"/>
              <a:t>Student Survery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5DB3C4-C1DD-494B-B992-8678CC67CCEB}" type="slidenum">
              <a:rPr lang="en-US" smtClean="0"/>
              <a:pPr/>
              <a:t>5</a:t>
            </a:fld>
            <a:endParaRPr lang="en-US" smtClean="0"/>
          </a:p>
        </p:txBody>
      </p:sp>
      <p:sp>
        <p:nvSpPr>
          <p:cNvPr id="38915" name="Rectangle 2"/>
          <p:cNvSpPr>
            <a:spLocks noGrp="1" noRot="1" noChangeAspect="1" noChangeArrowheads="1" noTextEdit="1"/>
          </p:cNvSpPr>
          <p:nvPr>
            <p:ph type="sldImg"/>
          </p:nvPr>
        </p:nvSpPr>
        <p:spPr>
          <a:xfrm>
            <a:off x="839788" y="241300"/>
            <a:ext cx="5233987" cy="3925888"/>
          </a:xfrm>
          <a:ln/>
        </p:spPr>
      </p:sp>
      <p:sp>
        <p:nvSpPr>
          <p:cNvPr id="38916" name="Rectangle 3"/>
          <p:cNvSpPr>
            <a:spLocks noGrp="1" noChangeArrowheads="1"/>
          </p:cNvSpPr>
          <p:nvPr>
            <p:ph type="body" idx="1"/>
          </p:nvPr>
        </p:nvSpPr>
        <p:spPr>
          <a:xfrm>
            <a:off x="750888" y="4306888"/>
            <a:ext cx="5351462" cy="4183062"/>
          </a:xfrm>
          <a:noFill/>
          <a:ln/>
        </p:spPr>
        <p:txBody>
          <a:bodyPr lIns="93871" tIns="49243" rIns="93871" bIns="49243"/>
          <a:lstStyle/>
          <a:p>
            <a:pPr eaLnBrk="1" hangingPunct="1"/>
            <a:r>
              <a:rPr lang="en-US" smtClean="0"/>
              <a:t>We are continually evaluating the Networking Academy curricula to ensure that it stays relevant for students.  </a:t>
            </a:r>
          </a:p>
          <a:p>
            <a:pPr eaLnBrk="1" hangingPunct="1"/>
            <a:r>
              <a:rPr lang="en-US" smtClean="0"/>
              <a:t>Cisco monitors feedback from students and instructors, as well as the evolving networking job market.</a:t>
            </a:r>
          </a:p>
          <a:p>
            <a:pPr eaLnBrk="1" hangingPunct="1"/>
            <a:r>
              <a:rPr lang="en-US" smtClean="0"/>
              <a:t>Feedback from our instructors and students is integrated into three major areas:</a:t>
            </a:r>
          </a:p>
          <a:p>
            <a:pPr lvl="1" eaLnBrk="1" hangingPunct="1"/>
            <a:r>
              <a:rPr lang="en-US" smtClean="0"/>
              <a:t>Improve student experiences – provide courses that better engage, motivate, and challenge students based on their goals and capabilities</a:t>
            </a:r>
          </a:p>
          <a:p>
            <a:pPr lvl="1" eaLnBrk="1" hangingPunct="1"/>
            <a:r>
              <a:rPr lang="en-US" smtClean="0"/>
              <a:t>Improve quality – improve accuracy, remove redundant information, improve flow, and ensure content is relevant and up-to-date</a:t>
            </a:r>
          </a:p>
          <a:p>
            <a:pPr lvl="1" eaLnBrk="1" hangingPunct="1"/>
            <a:r>
              <a:rPr lang="en-US" smtClean="0"/>
              <a:t>Increase flexibility – make the courses easier to translate and provide flexibility in course sequence as well as delivery options</a:t>
            </a:r>
          </a:p>
          <a:p>
            <a:pPr eaLnBrk="1" hangingPunct="1"/>
            <a:r>
              <a:rPr lang="en-US" smtClean="0"/>
              <a:t>The feedback we receive and industry career evaluations have driven the design and development of our new CCNA curricula.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8FF8D4D-78DF-4795-BA3E-CD37EBF8F012}" type="slidenum">
              <a:rPr lang="en-US" smtClean="0"/>
              <a:pPr/>
              <a:t>7</a:t>
            </a:fld>
            <a:endParaRPr lang="en-US" smtClean="0"/>
          </a:p>
        </p:txBody>
      </p:sp>
      <p:sp>
        <p:nvSpPr>
          <p:cNvPr id="39939" name="Rectangle 2"/>
          <p:cNvSpPr>
            <a:spLocks noGrp="1" noRot="1" noChangeAspect="1" noChangeArrowheads="1" noTextEdit="1"/>
          </p:cNvSpPr>
          <p:nvPr>
            <p:ph type="sldImg"/>
          </p:nvPr>
        </p:nvSpPr>
        <p:spPr>
          <a:xfrm>
            <a:off x="841375" y="242888"/>
            <a:ext cx="5232400" cy="3924300"/>
          </a:xfrm>
          <a:ln/>
        </p:spPr>
      </p:sp>
      <p:sp>
        <p:nvSpPr>
          <p:cNvPr id="39940" name="Rectangle 3"/>
          <p:cNvSpPr>
            <a:spLocks noGrp="1" noChangeArrowheads="1"/>
          </p:cNvSpPr>
          <p:nvPr>
            <p:ph type="body" idx="1"/>
          </p:nvPr>
        </p:nvSpPr>
        <p:spPr>
          <a:xfrm>
            <a:off x="750888" y="4306888"/>
            <a:ext cx="5351462" cy="4183062"/>
          </a:xfrm>
          <a:noFill/>
          <a:ln/>
        </p:spPr>
        <p:txBody>
          <a:bodyPr/>
          <a:lstStyle/>
          <a:p>
            <a:pPr eaLnBrk="1" hangingPunct="1">
              <a:lnSpc>
                <a:spcPct val="80000"/>
              </a:lnSpc>
            </a:pPr>
            <a:r>
              <a:rPr lang="en-US" sz="1000" b="1" smtClean="0"/>
              <a:t>NOTE:</a:t>
            </a:r>
            <a:r>
              <a:rPr lang="en-US" sz="1000" smtClean="0"/>
              <a:t>  This is an animated slide that builds after each display.  Please step through this slide slowly and discuss each addition after the visual effect displays!</a:t>
            </a:r>
          </a:p>
          <a:p>
            <a:pPr eaLnBrk="1" hangingPunct="1">
              <a:lnSpc>
                <a:spcPct val="80000"/>
              </a:lnSpc>
            </a:pPr>
            <a:r>
              <a:rPr lang="en-US" sz="1000" b="1" smtClean="0"/>
              <a:t>	Initial Display:</a:t>
            </a:r>
          </a:p>
          <a:p>
            <a:pPr eaLnBrk="1" hangingPunct="1">
              <a:lnSpc>
                <a:spcPct val="80000"/>
              </a:lnSpc>
            </a:pPr>
            <a:r>
              <a:rPr lang="en-US" sz="1000" smtClean="0"/>
              <a:t>You may be wondering how these two curricula with different features and benefits can both lead to the same certification?</a:t>
            </a:r>
          </a:p>
          <a:p>
            <a:pPr eaLnBrk="1" hangingPunct="1">
              <a:lnSpc>
                <a:spcPct val="80000"/>
              </a:lnSpc>
            </a:pPr>
            <a:r>
              <a:rPr lang="en-US" sz="1000" b="1" smtClean="0"/>
              <a:t>	Display 2:</a:t>
            </a:r>
          </a:p>
          <a:p>
            <a:pPr eaLnBrk="1" hangingPunct="1">
              <a:lnSpc>
                <a:spcPct val="80000"/>
              </a:lnSpc>
            </a:pPr>
            <a:r>
              <a:rPr lang="en-US" sz="1000" smtClean="0"/>
              <a:t>The CCNA Discovery and CCNA Exploration curricula both cover the core skills required to prepare for CCNA certification, with more than 200 hours of class material.</a:t>
            </a:r>
            <a:r>
              <a:rPr lang="en-US" sz="1000" smtClean="0">
                <a:solidFill>
                  <a:srgbClr val="FF0000"/>
                </a:solidFill>
              </a:rPr>
              <a:t> </a:t>
            </a:r>
          </a:p>
          <a:p>
            <a:pPr eaLnBrk="1" hangingPunct="1">
              <a:lnSpc>
                <a:spcPct val="80000"/>
              </a:lnSpc>
            </a:pPr>
            <a:r>
              <a:rPr lang="en-US" sz="1000" smtClean="0"/>
              <a:t>In addition, both CCNA curricula offer a rich environment filled with extensive interactivity and networking skills and knowledge that extend beyond the minimum requirements for the CCNA certification. </a:t>
            </a:r>
          </a:p>
          <a:p>
            <a:pPr eaLnBrk="1" hangingPunct="1">
              <a:lnSpc>
                <a:spcPct val="80000"/>
              </a:lnSpc>
            </a:pPr>
            <a:r>
              <a:rPr lang="en-US" sz="1000" b="1" smtClean="0"/>
              <a:t>	Display 3:</a:t>
            </a:r>
            <a:endParaRPr lang="en-US" sz="1000" smtClean="0"/>
          </a:p>
          <a:p>
            <a:pPr eaLnBrk="1" hangingPunct="1">
              <a:lnSpc>
                <a:spcPct val="80000"/>
              </a:lnSpc>
            </a:pPr>
            <a:r>
              <a:rPr lang="en-US" sz="1000" smtClean="0"/>
              <a:t>CCNA Discovery provides foundational networking knowledge and experience, as well as career exploration and soft-skills development. This curriculum presents basic networking education to equip students with knowledge and skills that can be applied toward entry-level careers in IT and networking </a:t>
            </a:r>
          </a:p>
          <a:p>
            <a:pPr eaLnBrk="1" hangingPunct="1">
              <a:lnSpc>
                <a:spcPct val="80000"/>
              </a:lnSpc>
            </a:pPr>
            <a:r>
              <a:rPr lang="en-US" sz="1000" b="1" smtClean="0"/>
              <a:t>	Display 4:</a:t>
            </a:r>
            <a:endParaRPr lang="en-US" sz="1000" smtClean="0"/>
          </a:p>
          <a:p>
            <a:pPr eaLnBrk="1" hangingPunct="1">
              <a:lnSpc>
                <a:spcPct val="80000"/>
              </a:lnSpc>
            </a:pPr>
            <a:r>
              <a:rPr lang="en-US" sz="1000" smtClean="0"/>
              <a:t>CCNA Exploration presents a comprehensive overview of networking from fundamentals to advanced applications and services. This curriculum prepares students for a range of networking professions, provides students with the skills needed to succeed in networking-related degree programs, and allows for easier integration with related programs of study</a:t>
            </a:r>
          </a:p>
          <a:p>
            <a:pPr eaLnBrk="1" hangingPunct="1">
              <a:lnSpc>
                <a:spcPct val="80000"/>
              </a:lnSpc>
            </a:pPr>
            <a:r>
              <a:rPr lang="en-US" sz="1000" smtClean="0"/>
              <a:t>	</a:t>
            </a:r>
            <a:r>
              <a:rPr lang="en-US" sz="1000" b="1" smtClean="0"/>
              <a:t>Display 5:</a:t>
            </a:r>
            <a:endParaRPr lang="en-US" sz="1000" smtClean="0"/>
          </a:p>
          <a:p>
            <a:pPr eaLnBrk="1" hangingPunct="1">
              <a:lnSpc>
                <a:spcPct val="80000"/>
              </a:lnSpc>
            </a:pPr>
            <a:r>
              <a:rPr lang="en-US" sz="1000" smtClean="0"/>
              <a:t>While the CCNA curricula help prepare students for entry-level jobs, an individual’s education, experience and industry certifications are also key ingredients in obtaining career opportunities.</a:t>
            </a:r>
            <a:endParaRPr lang="en-US" smtClean="0"/>
          </a:p>
          <a:p>
            <a:pPr eaLnBrk="1" hangingPunct="1">
              <a:lnSpc>
                <a:spcPct val="80000"/>
              </a:lnSpc>
            </a:pPr>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8FF8D4D-78DF-4795-BA3E-CD37EBF8F012}" type="slidenum">
              <a:rPr lang="en-US" smtClean="0"/>
              <a:pPr/>
              <a:t>8</a:t>
            </a:fld>
            <a:endParaRPr lang="en-US" smtClean="0"/>
          </a:p>
        </p:txBody>
      </p:sp>
      <p:sp>
        <p:nvSpPr>
          <p:cNvPr id="39939" name="Rectangle 2"/>
          <p:cNvSpPr>
            <a:spLocks noGrp="1" noRot="1" noChangeAspect="1" noChangeArrowheads="1" noTextEdit="1"/>
          </p:cNvSpPr>
          <p:nvPr>
            <p:ph type="sldImg"/>
          </p:nvPr>
        </p:nvSpPr>
        <p:spPr>
          <a:xfrm>
            <a:off x="841375" y="242888"/>
            <a:ext cx="5232400" cy="3924300"/>
          </a:xfrm>
          <a:ln/>
        </p:spPr>
      </p:sp>
      <p:sp>
        <p:nvSpPr>
          <p:cNvPr id="39940" name="Rectangle 3"/>
          <p:cNvSpPr>
            <a:spLocks noGrp="1" noChangeArrowheads="1"/>
          </p:cNvSpPr>
          <p:nvPr>
            <p:ph type="body" idx="1"/>
          </p:nvPr>
        </p:nvSpPr>
        <p:spPr>
          <a:xfrm>
            <a:off x="750888" y="4306888"/>
            <a:ext cx="5351462" cy="4183062"/>
          </a:xfrm>
          <a:noFill/>
          <a:ln/>
        </p:spPr>
        <p:txBody>
          <a:bodyPr/>
          <a:lstStyle/>
          <a:p>
            <a:pPr eaLnBrk="1" hangingPunct="1">
              <a:lnSpc>
                <a:spcPct val="80000"/>
              </a:lnSpc>
            </a:pPr>
            <a:r>
              <a:rPr lang="en-US" sz="1000" b="1" smtClean="0"/>
              <a:t>NOTE:</a:t>
            </a:r>
            <a:r>
              <a:rPr lang="en-US" sz="1000" smtClean="0"/>
              <a:t>  This is an animated slide that builds after each display.  Please step through this slide slowly and discuss each addition after the visual effect displays!</a:t>
            </a:r>
          </a:p>
          <a:p>
            <a:pPr eaLnBrk="1" hangingPunct="1">
              <a:lnSpc>
                <a:spcPct val="80000"/>
              </a:lnSpc>
            </a:pPr>
            <a:r>
              <a:rPr lang="en-US" sz="1000" b="1" smtClean="0"/>
              <a:t>	Initial Display:</a:t>
            </a:r>
          </a:p>
          <a:p>
            <a:pPr eaLnBrk="1" hangingPunct="1">
              <a:lnSpc>
                <a:spcPct val="80000"/>
              </a:lnSpc>
            </a:pPr>
            <a:r>
              <a:rPr lang="en-US" sz="1000" smtClean="0"/>
              <a:t>You may be wondering how these two curricula with different features and benefits can both lead to the same certification?</a:t>
            </a:r>
          </a:p>
          <a:p>
            <a:pPr eaLnBrk="1" hangingPunct="1">
              <a:lnSpc>
                <a:spcPct val="80000"/>
              </a:lnSpc>
            </a:pPr>
            <a:r>
              <a:rPr lang="en-US" sz="1000" b="1" smtClean="0"/>
              <a:t>	Display 2:</a:t>
            </a:r>
          </a:p>
          <a:p>
            <a:pPr eaLnBrk="1" hangingPunct="1">
              <a:lnSpc>
                <a:spcPct val="80000"/>
              </a:lnSpc>
            </a:pPr>
            <a:r>
              <a:rPr lang="en-US" sz="1000" smtClean="0"/>
              <a:t>The CCNA Discovery and CCNA Exploration curricula both cover the core skills required to prepare for CCNA certification, with more than 200 hours of class material.</a:t>
            </a:r>
            <a:r>
              <a:rPr lang="en-US" sz="1000" smtClean="0">
                <a:solidFill>
                  <a:srgbClr val="FF0000"/>
                </a:solidFill>
              </a:rPr>
              <a:t> </a:t>
            </a:r>
          </a:p>
          <a:p>
            <a:pPr eaLnBrk="1" hangingPunct="1">
              <a:lnSpc>
                <a:spcPct val="80000"/>
              </a:lnSpc>
            </a:pPr>
            <a:r>
              <a:rPr lang="en-US" sz="1000" smtClean="0"/>
              <a:t>In addition, both CCNA curricula offer a rich environment filled with extensive interactivity and networking skills and knowledge that extend beyond the minimum requirements for the CCNA certification. </a:t>
            </a:r>
          </a:p>
          <a:p>
            <a:pPr eaLnBrk="1" hangingPunct="1">
              <a:lnSpc>
                <a:spcPct val="80000"/>
              </a:lnSpc>
            </a:pPr>
            <a:r>
              <a:rPr lang="en-US" sz="1000" b="1" smtClean="0"/>
              <a:t>	Display 3:</a:t>
            </a:r>
            <a:endParaRPr lang="en-US" sz="1000" smtClean="0"/>
          </a:p>
          <a:p>
            <a:pPr eaLnBrk="1" hangingPunct="1">
              <a:lnSpc>
                <a:spcPct val="80000"/>
              </a:lnSpc>
            </a:pPr>
            <a:r>
              <a:rPr lang="en-US" sz="1000" smtClean="0"/>
              <a:t>CCNA Discovery provides foundational networking knowledge and experience, as well as career exploration and soft-skills development. This curriculum presents basic networking education to equip students with knowledge and skills that can be applied toward entry-level careers in IT and networking </a:t>
            </a:r>
          </a:p>
          <a:p>
            <a:pPr eaLnBrk="1" hangingPunct="1">
              <a:lnSpc>
                <a:spcPct val="80000"/>
              </a:lnSpc>
            </a:pPr>
            <a:r>
              <a:rPr lang="en-US" sz="1000" b="1" smtClean="0"/>
              <a:t>	Display 4:</a:t>
            </a:r>
            <a:endParaRPr lang="en-US" sz="1000" smtClean="0"/>
          </a:p>
          <a:p>
            <a:pPr eaLnBrk="1" hangingPunct="1">
              <a:lnSpc>
                <a:spcPct val="80000"/>
              </a:lnSpc>
            </a:pPr>
            <a:r>
              <a:rPr lang="en-US" sz="1000" smtClean="0"/>
              <a:t>CCNA Exploration presents a comprehensive overview of networking from fundamentals to advanced applications and services. This curriculum prepares students for a range of networking professions, provides students with the skills needed to succeed in networking-related degree programs, and allows for easier integration with related programs of study</a:t>
            </a:r>
          </a:p>
          <a:p>
            <a:pPr eaLnBrk="1" hangingPunct="1">
              <a:lnSpc>
                <a:spcPct val="80000"/>
              </a:lnSpc>
            </a:pPr>
            <a:r>
              <a:rPr lang="en-US" sz="1000" smtClean="0"/>
              <a:t>	</a:t>
            </a:r>
            <a:r>
              <a:rPr lang="en-US" sz="1000" b="1" smtClean="0"/>
              <a:t>Display 5:</a:t>
            </a:r>
            <a:endParaRPr lang="en-US" sz="1000" smtClean="0"/>
          </a:p>
          <a:p>
            <a:pPr eaLnBrk="1" hangingPunct="1">
              <a:lnSpc>
                <a:spcPct val="80000"/>
              </a:lnSpc>
            </a:pPr>
            <a:r>
              <a:rPr lang="en-US" sz="1000" smtClean="0"/>
              <a:t>While the CCNA curricula help prepare students for entry-level jobs, an individual’s education, experience and industry certifications are also key ingredients in obtaining career opportunities.</a:t>
            </a:r>
            <a:endParaRPr lang="en-US" smtClean="0"/>
          </a:p>
          <a:p>
            <a:pPr eaLnBrk="1" hangingPunct="1">
              <a:lnSpc>
                <a:spcPct val="80000"/>
              </a:lnSpc>
            </a:pPr>
            <a:endParaRPr 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8274F50-FE40-4E6D-B972-FA466485D149}" type="slidenum">
              <a:rPr lang="en-US" smtClean="0"/>
              <a:pPr/>
              <a:t>9</a:t>
            </a:fld>
            <a:endParaRPr lang="en-US" smtClean="0"/>
          </a:p>
        </p:txBody>
      </p:sp>
      <p:sp>
        <p:nvSpPr>
          <p:cNvPr id="41987" name="Rectangle 2"/>
          <p:cNvSpPr>
            <a:spLocks noGrp="1" noRot="1" noChangeAspect="1" noChangeArrowheads="1" noTextEdit="1"/>
          </p:cNvSpPr>
          <p:nvPr>
            <p:ph type="sldImg"/>
          </p:nvPr>
        </p:nvSpPr>
        <p:spPr>
          <a:xfrm>
            <a:off x="838200" y="239713"/>
            <a:ext cx="5235575" cy="3927475"/>
          </a:xfrm>
          <a:ln/>
        </p:spPr>
      </p:sp>
      <p:sp>
        <p:nvSpPr>
          <p:cNvPr id="41988" name="Rectangle 3"/>
          <p:cNvSpPr>
            <a:spLocks noGrp="1" noChangeArrowheads="1"/>
          </p:cNvSpPr>
          <p:nvPr>
            <p:ph type="body" idx="1"/>
          </p:nvPr>
        </p:nvSpPr>
        <p:spPr>
          <a:xfrm>
            <a:off x="750888" y="4306888"/>
            <a:ext cx="5351462" cy="4181475"/>
          </a:xfrm>
          <a:noFill/>
          <a:ln/>
        </p:spPr>
        <p:txBody>
          <a:bodyPr/>
          <a:lstStyle/>
          <a:p>
            <a:pPr eaLnBrk="1" hangingPunct="1"/>
            <a:r>
              <a:rPr lang="en-US" smtClean="0"/>
              <a:t>Excerpted from New_CCNA_Curricula_Overview_03DEC07.ppt (As of Dec. 17, 2007, available for download under the Curriculum tab on the Tools pages for CCNA Discovery and CCNA Exploration courses.)</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9DF372-5736-4682-93FD-8DBE18B6265C}" type="slidenum">
              <a:rPr lang="en-US" smtClean="0"/>
              <a:pPr/>
              <a:t>10</a:t>
            </a:fld>
            <a:endParaRPr lang="en-US" smtClean="0"/>
          </a:p>
        </p:txBody>
      </p:sp>
      <p:sp>
        <p:nvSpPr>
          <p:cNvPr id="43011" name="Rectangle 2"/>
          <p:cNvSpPr>
            <a:spLocks noGrp="1" noRot="1" noChangeAspect="1" noChangeArrowheads="1" noTextEdit="1"/>
          </p:cNvSpPr>
          <p:nvPr>
            <p:ph type="sldImg"/>
          </p:nvPr>
        </p:nvSpPr>
        <p:spPr>
          <a:xfrm>
            <a:off x="841375" y="239713"/>
            <a:ext cx="5233988" cy="3925887"/>
          </a:xfrm>
          <a:ln/>
        </p:spPr>
      </p:sp>
      <p:sp>
        <p:nvSpPr>
          <p:cNvPr id="43012" name="Rectangle 3"/>
          <p:cNvSpPr>
            <a:spLocks noGrp="1" noChangeArrowheads="1"/>
          </p:cNvSpPr>
          <p:nvPr>
            <p:ph type="body" idx="1"/>
          </p:nvPr>
        </p:nvSpPr>
        <p:spPr>
          <a:xfrm>
            <a:off x="395288" y="4305300"/>
            <a:ext cx="5989637" cy="4184650"/>
          </a:xfrm>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NA-Title"/>
          <p:cNvPicPr>
            <a:picLocks noChangeAspect="1" noChangeArrowheads="1"/>
          </p:cNvPicPr>
          <p:nvPr/>
        </p:nvPicPr>
        <p:blipFill>
          <a:blip r:embed="rId2" cstate="print"/>
          <a:srcRect/>
          <a:stretch>
            <a:fillRect/>
          </a:stretch>
        </p:blipFill>
        <p:spPr bwMode="auto">
          <a:xfrm>
            <a:off x="0" y="1598613"/>
            <a:ext cx="9140825" cy="2741612"/>
          </a:xfrm>
          <a:prstGeom prst="rect">
            <a:avLst/>
          </a:prstGeom>
          <a:noFill/>
          <a:ln w="9525">
            <a:noFill/>
            <a:miter lim="800000"/>
            <a:headEnd/>
            <a:tailEnd/>
          </a:ln>
        </p:spPr>
      </p:pic>
      <p:sp>
        <p:nvSpPr>
          <p:cNvPr id="5" name="Rectangle 3"/>
          <p:cNvSpPr>
            <a:spLocks noChangeArrowheads="1"/>
          </p:cNvSpPr>
          <p:nvPr/>
        </p:nvSpPr>
        <p:spPr bwMode="auto">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rPr>
              <a:t>© 2007 Cisco Systems, Inc. All rights reserved.</a:t>
            </a:r>
          </a:p>
        </p:txBody>
      </p:sp>
      <p:sp>
        <p:nvSpPr>
          <p:cNvPr id="6" name="Rectangle 4"/>
          <p:cNvSpPr>
            <a:spLocks noChangeArrowheads="1"/>
          </p:cNvSpPr>
          <p:nvPr/>
        </p:nvSpPr>
        <p:spPr bwMode="auto">
          <a:xfrm>
            <a:off x="3400425"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D3D3D3"/>
                </a:solidFill>
              </a:rPr>
              <a:t>Cisco Public</a:t>
            </a:r>
          </a:p>
        </p:txBody>
      </p:sp>
      <p:sp>
        <p:nvSpPr>
          <p:cNvPr id="7" name="Rectangle 5"/>
          <p:cNvSpPr>
            <a:spLocks noChangeArrowheads="1"/>
          </p:cNvSpPr>
          <p:nvPr/>
        </p:nvSpPr>
        <p:spPr bwMode="auto">
          <a:xfrm>
            <a:off x="193675" y="6656388"/>
            <a:ext cx="962025" cy="204787"/>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rPr>
              <a:t>CCNA </a:t>
            </a:r>
            <a:r>
              <a:rPr lang="en-US" sz="800">
                <a:solidFill>
                  <a:srgbClr val="D3D3D3"/>
                </a:solidFill>
              </a:rPr>
              <a:t>rev 6</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945BB98E-D7E9-421F-A1E8-00380848B7D3}" type="slidenum">
              <a:rPr lang="en-US" sz="1000">
                <a:solidFill>
                  <a:srgbClr val="D3D3D3"/>
                </a:solidFill>
              </a:rPr>
              <a:pPr algn="r" defTabSz="814388" eaLnBrk="0" hangingPunct="0">
                <a:defRPr/>
              </a:pPr>
              <a:t>‹#›</a:t>
            </a:fld>
            <a:endParaRPr lang="en-US" sz="1000">
              <a:solidFill>
                <a:srgbClr val="D3D3D3"/>
              </a:solidFill>
            </a:endParaRPr>
          </a:p>
        </p:txBody>
      </p:sp>
      <p:pic>
        <p:nvPicPr>
          <p:cNvPr id="9" name="Picture 9" descr="CNA_logo-onwhite"/>
          <p:cNvPicPr>
            <a:picLocks noChangeAspect="1" noChangeArrowheads="1"/>
          </p:cNvPicPr>
          <p:nvPr/>
        </p:nvPicPr>
        <p:blipFill>
          <a:blip r:embed="rId3" cstate="print"/>
          <a:srcRect/>
          <a:stretch>
            <a:fillRect/>
          </a:stretch>
        </p:blipFill>
        <p:spPr bwMode="auto">
          <a:xfrm>
            <a:off x="5230813" y="447675"/>
            <a:ext cx="3684587" cy="539750"/>
          </a:xfrm>
          <a:prstGeom prst="rect">
            <a:avLst/>
          </a:prstGeom>
          <a:noFill/>
          <a:ln w="9525">
            <a:noFill/>
            <a:miter lim="800000"/>
            <a:headEnd/>
            <a:tailEnd/>
          </a:ln>
        </p:spPr>
      </p:pic>
      <p:sp>
        <p:nvSpPr>
          <p:cNvPr id="37895" name="Rectangle 7"/>
          <p:cNvSpPr>
            <a:spLocks noGrp="1" noChangeArrowheads="1"/>
          </p:cNvSpPr>
          <p:nvPr>
            <p:ph type="ctrTitle"/>
          </p:nvPr>
        </p:nvSpPr>
        <p:spPr bwMode="white">
          <a:xfrm>
            <a:off x="650875" y="2557463"/>
            <a:ext cx="3768725" cy="830262"/>
          </a:xfrm>
          <a:ln/>
        </p:spPr>
        <p:txBody>
          <a:bodyPr anchor="ctr"/>
          <a:lstStyle>
            <a:lvl1pPr>
              <a:defRPr sz="3000" b="0">
                <a:solidFill>
                  <a:srgbClr val="FFFFFF"/>
                </a:solidFill>
              </a:defRPr>
            </a:lvl1pPr>
          </a:lstStyle>
          <a:p>
            <a:r>
              <a:rPr lang="en-US"/>
              <a:t>Click To Edit Master Title Style</a:t>
            </a:r>
          </a:p>
        </p:txBody>
      </p:sp>
      <p:sp>
        <p:nvSpPr>
          <p:cNvPr id="37896" name="Rectangle 8"/>
          <p:cNvSpPr>
            <a:spLocks noGrp="1" noChangeArrowheads="1"/>
          </p:cNvSpPr>
          <p:nvPr>
            <p:ph type="subTitle" idx="1"/>
          </p:nvPr>
        </p:nvSpPr>
        <p:spPr>
          <a:xfrm>
            <a:off x="650875" y="4733925"/>
            <a:ext cx="6940550" cy="419100"/>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304800"/>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304800"/>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1520825"/>
            <a:ext cx="7940675" cy="3571875"/>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rPr>
              <a:t>© 2007 Cisco Systems, Inc. All rights reserved.</a:t>
            </a:r>
          </a:p>
        </p:txBody>
      </p:sp>
      <p:sp>
        <p:nvSpPr>
          <p:cNvPr id="6" name="Rectangle 4"/>
          <p:cNvSpPr>
            <a:spLocks noChangeArrowheads="1"/>
          </p:cNvSpPr>
          <p:nvPr/>
        </p:nvSpPr>
        <p:spPr bwMode="auto">
          <a:xfrm>
            <a:off x="6896100" y="66722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D3D3D3"/>
                </a:solidFill>
              </a:rPr>
              <a:t>Cisco Confidential</a:t>
            </a:r>
          </a:p>
        </p:txBody>
      </p:sp>
      <p:sp>
        <p:nvSpPr>
          <p:cNvPr id="7" name="Rectangle 5"/>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rPr>
              <a:t>Presentation_ID</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304DF18F-FFF4-4E96-B1CE-0DA591ECB30E}" type="slidenum">
              <a:rPr lang="en-US" sz="1000">
                <a:solidFill>
                  <a:srgbClr val="D3D3D3"/>
                </a:solidFill>
              </a:rPr>
              <a:pPr algn="r" defTabSz="814388" eaLnBrk="0" hangingPunct="0">
                <a:defRPr/>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35175"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35176"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smtClean="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NA-Title"/>
          <p:cNvPicPr>
            <a:picLocks noChangeAspect="1" noChangeArrowheads="1"/>
          </p:cNvPicPr>
          <p:nvPr/>
        </p:nvPicPr>
        <p:blipFill>
          <a:blip r:embed="rId2" cstate="print"/>
          <a:srcRect/>
          <a:stretch>
            <a:fillRect/>
          </a:stretch>
        </p:blipFill>
        <p:spPr bwMode="auto">
          <a:xfrm>
            <a:off x="0" y="1598613"/>
            <a:ext cx="9140825" cy="2741612"/>
          </a:xfrm>
          <a:prstGeom prst="rect">
            <a:avLst/>
          </a:prstGeom>
          <a:noFill/>
          <a:ln w="9525">
            <a:noFill/>
            <a:miter lim="800000"/>
            <a:headEnd/>
            <a:tailEnd/>
          </a:ln>
        </p:spPr>
      </p:pic>
      <p:sp>
        <p:nvSpPr>
          <p:cNvPr id="5" name="Rectangle 3"/>
          <p:cNvSpPr>
            <a:spLocks noChangeArrowheads="1"/>
          </p:cNvSpPr>
          <p:nvPr/>
        </p:nvSpPr>
        <p:spPr bwMode="auto">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rPr>
              <a:t>© 2006 Cisco Systems, Inc. All rights reserved.</a:t>
            </a:r>
          </a:p>
        </p:txBody>
      </p:sp>
      <p:sp>
        <p:nvSpPr>
          <p:cNvPr id="6" name="Rectangle 4"/>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D3D3D3"/>
                </a:solidFill>
              </a:rPr>
              <a:t>Cisco Confidential</a:t>
            </a:r>
          </a:p>
        </p:txBody>
      </p:sp>
      <p:sp>
        <p:nvSpPr>
          <p:cNvPr id="7" name="Rectangle 5"/>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rPr>
              <a:t>Presentation_ID</a:t>
            </a:r>
          </a:p>
        </p:txBody>
      </p:sp>
      <p:sp>
        <p:nvSpPr>
          <p:cNvPr id="8" name="Rectangle 6"/>
          <p:cNvSpPr>
            <a:spLocks noChangeArrowheads="1"/>
          </p:cNvSpPr>
          <p:nvPr/>
        </p:nvSpPr>
        <p:spPr bwMode="auto">
          <a:xfrm>
            <a:off x="8612188"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3F40763F-097C-43D5-AFBD-955DED2B14F4}" type="slidenum">
              <a:rPr lang="en-US" sz="1000">
                <a:solidFill>
                  <a:srgbClr val="D3D3D3"/>
                </a:solidFill>
              </a:rPr>
              <a:pPr algn="r" defTabSz="814388" eaLnBrk="0" hangingPunct="0">
                <a:defRPr/>
              </a:pPr>
              <a:t>‹#›</a:t>
            </a:fld>
            <a:endParaRPr lang="en-US" sz="1000">
              <a:solidFill>
                <a:srgbClr val="D3D3D3"/>
              </a:solidFill>
            </a:endParaRPr>
          </a:p>
        </p:txBody>
      </p:sp>
      <p:pic>
        <p:nvPicPr>
          <p:cNvPr id="9" name="Picture 9" descr="CNA_logo-onwhite"/>
          <p:cNvPicPr>
            <a:picLocks noChangeAspect="1" noChangeArrowheads="1"/>
          </p:cNvPicPr>
          <p:nvPr/>
        </p:nvPicPr>
        <p:blipFill>
          <a:blip r:embed="rId3" cstate="print"/>
          <a:srcRect/>
          <a:stretch>
            <a:fillRect/>
          </a:stretch>
        </p:blipFill>
        <p:spPr bwMode="auto">
          <a:xfrm>
            <a:off x="4252913" y="447675"/>
            <a:ext cx="3684587" cy="539750"/>
          </a:xfrm>
          <a:prstGeom prst="rect">
            <a:avLst/>
          </a:prstGeom>
          <a:noFill/>
          <a:ln w="9525">
            <a:noFill/>
            <a:miter lim="800000"/>
            <a:headEnd/>
            <a:tailEnd/>
          </a:ln>
        </p:spPr>
      </p:pic>
      <p:sp>
        <p:nvSpPr>
          <p:cNvPr id="139271" name="Rectangle 7"/>
          <p:cNvSpPr>
            <a:spLocks noGrp="1" noChangeArrowheads="1"/>
          </p:cNvSpPr>
          <p:nvPr>
            <p:ph type="ctrTitle"/>
          </p:nvPr>
        </p:nvSpPr>
        <p:spPr bwMode="white">
          <a:xfrm>
            <a:off x="650875" y="2557463"/>
            <a:ext cx="3768725" cy="830262"/>
          </a:xfrm>
          <a:ln/>
        </p:spPr>
        <p:txBody>
          <a:bodyPr anchor="ctr"/>
          <a:lstStyle>
            <a:lvl1pPr>
              <a:defRPr sz="3000" b="0">
                <a:solidFill>
                  <a:srgbClr val="FFFFFF"/>
                </a:solidFill>
              </a:defRPr>
            </a:lvl1pPr>
          </a:lstStyle>
          <a:p>
            <a:r>
              <a:rPr lang="en-US"/>
              <a:t>Click to edit Master title style</a:t>
            </a:r>
          </a:p>
        </p:txBody>
      </p:sp>
      <p:sp>
        <p:nvSpPr>
          <p:cNvPr id="139272" name="Rectangle 8"/>
          <p:cNvSpPr>
            <a:spLocks noGrp="1" noChangeArrowheads="1"/>
          </p:cNvSpPr>
          <p:nvPr>
            <p:ph type="subTitle" idx="1"/>
          </p:nvPr>
        </p:nvSpPr>
        <p:spPr>
          <a:xfrm>
            <a:off x="650875" y="4733925"/>
            <a:ext cx="6940550" cy="419100"/>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304800"/>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304800"/>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5638" y="304800"/>
            <a:ext cx="8145462"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5638" y="1520825"/>
            <a:ext cx="3894137"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1520825"/>
            <a:ext cx="3894138"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638" y="3382963"/>
            <a:ext cx="3894137"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2175" y="3382963"/>
            <a:ext cx="3894138"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67" name="Rectangle 3"/>
          <p:cNvSpPr>
            <a:spLocks noChangeArrowheads="1"/>
          </p:cNvSpPr>
          <p:nvPr/>
        </p:nvSpPr>
        <p:spPr bwMode="auto">
          <a:xfrm>
            <a:off x="0" y="0"/>
            <a:ext cx="9144000" cy="182563"/>
          </a:xfrm>
          <a:prstGeom prst="rect">
            <a:avLst/>
          </a:prstGeom>
          <a:solidFill>
            <a:srgbClr val="708CA1"/>
          </a:solidFill>
          <a:ln w="25400" algn="ctr">
            <a:noFill/>
            <a:miter lim="800000"/>
            <a:headEnd/>
            <a:tailEnd/>
          </a:ln>
          <a:effectLst/>
        </p:spPr>
        <p:txBody>
          <a:bodyPr wrap="none" anchor="ctr"/>
          <a:lstStyle/>
          <a:p>
            <a:pPr>
              <a:defRPr/>
            </a:pPr>
            <a:endParaRPr lang="en-US"/>
          </a:p>
        </p:txBody>
      </p:sp>
      <p:sp>
        <p:nvSpPr>
          <p:cNvPr id="36868" name="Rectangle 4"/>
          <p:cNvSpPr>
            <a:spLocks noChangeArrowheads="1"/>
          </p:cNvSpPr>
          <p:nvPr/>
        </p:nvSpPr>
        <p:spPr bwMode="auto">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rPr>
              <a:t>© 2007 Cisco Systems, Inc. All rights reserved.</a:t>
            </a:r>
          </a:p>
        </p:txBody>
      </p:sp>
      <p:sp>
        <p:nvSpPr>
          <p:cNvPr id="36869" name="Rectangle 5"/>
          <p:cNvSpPr>
            <a:spLocks noChangeArrowheads="1"/>
          </p:cNvSpPr>
          <p:nvPr/>
        </p:nvSpPr>
        <p:spPr bwMode="auto">
          <a:xfrm>
            <a:off x="3400425"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D3D3D3"/>
                </a:solidFill>
              </a:rPr>
              <a:t>Cisco Public</a:t>
            </a:r>
          </a:p>
        </p:txBody>
      </p:sp>
      <p:sp>
        <p:nvSpPr>
          <p:cNvPr id="36870" name="Rectangle 6"/>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rPr>
              <a:t>CCNA rev 6</a:t>
            </a:r>
          </a:p>
        </p:txBody>
      </p:sp>
      <p:sp>
        <p:nvSpPr>
          <p:cNvPr id="36871" name="Rectangle 7"/>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64F41D76-2074-4FDA-9321-FFB8117C41A0}" type="slidenum">
              <a:rPr lang="en-US" sz="1000">
                <a:solidFill>
                  <a:srgbClr val="D3D3D3"/>
                </a:solidFill>
              </a:rPr>
              <a:pPr algn="r" defTabSz="814388" eaLnBrk="0" hangingPunct="0">
                <a:defRPr/>
              </a:pPr>
              <a:t>‹#›</a:t>
            </a:fld>
            <a:endParaRPr lang="en-US" sz="1000">
              <a:solidFill>
                <a:srgbClr val="D3D3D3"/>
              </a:solidFill>
            </a:endParaRPr>
          </a:p>
        </p:txBody>
      </p:sp>
      <p:sp>
        <p:nvSpPr>
          <p:cNvPr id="1032" name="Rectangle 8"/>
          <p:cNvSpPr>
            <a:spLocks noGrp="1" noChangeArrowheads="1"/>
          </p:cNvSpPr>
          <p:nvPr>
            <p:ph type="body" idx="1"/>
          </p:nvPr>
        </p:nvSpPr>
        <p:spPr bwMode="auto">
          <a:xfrm>
            <a:off x="655638" y="152082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3" name="Picture 9" descr="CNA-Band"/>
          <p:cNvPicPr>
            <a:picLocks noChangeAspect="1" noChangeArrowheads="1"/>
          </p:cNvPicPr>
          <p:nvPr/>
        </p:nvPicPr>
        <p:blipFill>
          <a:blip r:embed="rId14" cstate="print"/>
          <a:srcRect/>
          <a:stretch>
            <a:fillRect/>
          </a:stretch>
        </p:blipFill>
        <p:spPr bwMode="auto">
          <a:xfrm>
            <a:off x="5378450" y="0"/>
            <a:ext cx="3765550" cy="182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8"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pitchFamily="34" charset="0"/>
        </a:defRPr>
      </a:lvl2pPr>
      <a:lvl3pPr algn="l" defTabSz="814388" rtl="0" eaLnBrk="0" fontAlgn="base" hangingPunct="0">
        <a:lnSpc>
          <a:spcPct val="90000"/>
        </a:lnSpc>
        <a:spcBef>
          <a:spcPct val="0"/>
        </a:spcBef>
        <a:spcAft>
          <a:spcPct val="0"/>
        </a:spcAft>
        <a:defRPr sz="3200" b="1">
          <a:solidFill>
            <a:srgbClr val="708CA1"/>
          </a:solidFill>
          <a:latin typeface="Arial" pitchFamily="34" charset="0"/>
        </a:defRPr>
      </a:lvl3pPr>
      <a:lvl4pPr algn="l" defTabSz="814388" rtl="0" eaLnBrk="0" fontAlgn="base" hangingPunct="0">
        <a:lnSpc>
          <a:spcPct val="90000"/>
        </a:lnSpc>
        <a:spcBef>
          <a:spcPct val="0"/>
        </a:spcBef>
        <a:spcAft>
          <a:spcPct val="0"/>
        </a:spcAft>
        <a:defRPr sz="3200" b="1">
          <a:solidFill>
            <a:srgbClr val="708CA1"/>
          </a:solidFill>
          <a:latin typeface="Arial" pitchFamily="34" charset="0"/>
        </a:defRPr>
      </a:lvl4pPr>
      <a:lvl5pPr algn="l" defTabSz="814388" rtl="0" eaLnBrk="0" fontAlgn="base" hangingPunct="0">
        <a:lnSpc>
          <a:spcPct val="90000"/>
        </a:lnSpc>
        <a:spcBef>
          <a:spcPct val="0"/>
        </a:spcBef>
        <a:spcAft>
          <a:spcPct val="0"/>
        </a:spcAft>
        <a:defRPr sz="3200" b="1">
          <a:solidFill>
            <a:srgbClr val="708CA1"/>
          </a:solidFill>
          <a:latin typeface="Arial" pitchFamily="34" charset="0"/>
        </a:defRPr>
      </a:lvl5pPr>
      <a:lvl6pPr marL="457200" algn="l" defTabSz="814388" rtl="0" fontAlgn="base">
        <a:lnSpc>
          <a:spcPct val="90000"/>
        </a:lnSpc>
        <a:spcBef>
          <a:spcPct val="0"/>
        </a:spcBef>
        <a:spcAft>
          <a:spcPct val="0"/>
        </a:spcAft>
        <a:defRPr sz="3200" b="1">
          <a:solidFill>
            <a:srgbClr val="708CA1"/>
          </a:solidFill>
          <a:latin typeface="Arial" pitchFamily="34" charset="0"/>
        </a:defRPr>
      </a:lvl6pPr>
      <a:lvl7pPr marL="914400" algn="l" defTabSz="814388" rtl="0" fontAlgn="base">
        <a:lnSpc>
          <a:spcPct val="90000"/>
        </a:lnSpc>
        <a:spcBef>
          <a:spcPct val="0"/>
        </a:spcBef>
        <a:spcAft>
          <a:spcPct val="0"/>
        </a:spcAft>
        <a:defRPr sz="3200" b="1">
          <a:solidFill>
            <a:srgbClr val="708CA1"/>
          </a:solidFill>
          <a:latin typeface="Arial" pitchFamily="34" charset="0"/>
        </a:defRPr>
      </a:lvl7pPr>
      <a:lvl8pPr marL="1371600" algn="l" defTabSz="814388" rtl="0" fontAlgn="base">
        <a:lnSpc>
          <a:spcPct val="90000"/>
        </a:lnSpc>
        <a:spcBef>
          <a:spcPct val="0"/>
        </a:spcBef>
        <a:spcAft>
          <a:spcPct val="0"/>
        </a:spcAft>
        <a:defRPr sz="3200" b="1">
          <a:solidFill>
            <a:srgbClr val="708CA1"/>
          </a:solidFill>
          <a:latin typeface="Arial" pitchFamily="34" charset="0"/>
        </a:defRPr>
      </a:lvl8pPr>
      <a:lvl9pPr marL="1828800" algn="l" defTabSz="814388" rtl="0" fontAlgn="base">
        <a:lnSpc>
          <a:spcPct val="90000"/>
        </a:lnSpc>
        <a:spcBef>
          <a:spcPct val="0"/>
        </a:spcBef>
        <a:spcAft>
          <a:spcPct val="0"/>
        </a:spcAft>
        <a:defRPr sz="3200" b="1">
          <a:solidFill>
            <a:srgbClr val="708CA1"/>
          </a:solidFill>
          <a:latin typeface="Arial" pitchFamily="34"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fontAlgn="base">
        <a:lnSpc>
          <a:spcPct val="95000"/>
        </a:lnSpc>
        <a:spcBef>
          <a:spcPct val="35000"/>
        </a:spcBef>
        <a:spcAft>
          <a:spcPct val="0"/>
        </a:spcAft>
        <a:buClr>
          <a:srgbClr val="708CA1"/>
        </a:buClr>
        <a:defRPr sz="2000">
          <a:solidFill>
            <a:schemeClr val="tx1"/>
          </a:solidFill>
          <a:latin typeface="+mn-lt"/>
        </a:defRPr>
      </a:lvl6pPr>
      <a:lvl7pPr marL="2519363" algn="l" defTabSz="814388" rtl="0" fontAlgn="base">
        <a:lnSpc>
          <a:spcPct val="95000"/>
        </a:lnSpc>
        <a:spcBef>
          <a:spcPct val="35000"/>
        </a:spcBef>
        <a:spcAft>
          <a:spcPct val="0"/>
        </a:spcAft>
        <a:buClr>
          <a:srgbClr val="708CA1"/>
        </a:buClr>
        <a:defRPr sz="2000">
          <a:solidFill>
            <a:schemeClr val="tx1"/>
          </a:solidFill>
          <a:latin typeface="+mn-lt"/>
        </a:defRPr>
      </a:lvl7pPr>
      <a:lvl8pPr marL="2976563" algn="l" defTabSz="814388" rtl="0" fontAlgn="base">
        <a:lnSpc>
          <a:spcPct val="95000"/>
        </a:lnSpc>
        <a:spcBef>
          <a:spcPct val="35000"/>
        </a:spcBef>
        <a:spcAft>
          <a:spcPct val="0"/>
        </a:spcAft>
        <a:buClr>
          <a:srgbClr val="708CA1"/>
        </a:buClr>
        <a:defRPr sz="2000">
          <a:solidFill>
            <a:schemeClr val="tx1"/>
          </a:solidFill>
          <a:latin typeface="+mn-lt"/>
        </a:defRPr>
      </a:lvl8pPr>
      <a:lvl9pPr marL="3433763" algn="l" defTabSz="814388" rtl="0" fontAlgn="base">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34147" name="Rectangle 3"/>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rPr>
              <a:t>Presentation_ID</a:t>
            </a:r>
          </a:p>
        </p:txBody>
      </p:sp>
      <p:sp>
        <p:nvSpPr>
          <p:cNvPr id="134148" name="Rectangle 4"/>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FB7CF309-E21E-43B5-8EC2-224C005E9E93}" type="slidenum">
              <a:rPr lang="en-US" sz="1000">
                <a:solidFill>
                  <a:srgbClr val="D3D3D3"/>
                </a:solidFill>
              </a:rPr>
              <a:pPr algn="r" defTabSz="814388" eaLnBrk="0" hangingPunct="0">
                <a:defRPr/>
              </a:pPr>
              <a:t>‹#›</a:t>
            </a:fld>
            <a:endParaRPr lang="en-US" sz="1000">
              <a:solidFill>
                <a:srgbClr val="D3D3D3"/>
              </a:solidFill>
            </a:endParaRPr>
          </a:p>
        </p:txBody>
      </p:sp>
      <p:sp>
        <p:nvSpPr>
          <p:cNvPr id="2053" name="Rectangle 5"/>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6"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34151" name="Rectangle 7"/>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rPr>
              <a:t>© 2007 Cisco Systems, Inc. All rights reserved.</a:t>
            </a:r>
          </a:p>
        </p:txBody>
      </p:sp>
      <p:sp>
        <p:nvSpPr>
          <p:cNvPr id="134152" name="Rectangle 8"/>
          <p:cNvSpPr>
            <a:spLocks noChangeArrowheads="1"/>
          </p:cNvSpPr>
          <p:nvPr/>
        </p:nvSpPr>
        <p:spPr bwMode="auto">
          <a:xfrm>
            <a:off x="6896100" y="66722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D3D3D3"/>
                </a:solidFill>
              </a:rPr>
              <a:t>Cisco Confidential</a:t>
            </a:r>
          </a:p>
        </p:txBody>
      </p:sp>
    </p:spTree>
  </p:cSld>
  <p:clrMap bg1="lt1" tx1="dk1" bg2="lt2" tx2="dk2" accent1="accent1" accent2="accent2" accent3="accent3" accent4="accent4" accent5="accent5" accent6="accent6" hlink="hlink" folHlink="folHlink"/>
  <p:sldLayoutIdLst>
    <p:sldLayoutId id="2147483959"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ransition spd="med"/>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pitchFamily="34" charset="0"/>
        </a:defRPr>
      </a:lvl2pPr>
      <a:lvl3pPr algn="l" defTabSz="814388" rtl="0" eaLnBrk="0" fontAlgn="base" hangingPunct="0">
        <a:lnSpc>
          <a:spcPct val="90000"/>
        </a:lnSpc>
        <a:spcBef>
          <a:spcPct val="0"/>
        </a:spcBef>
        <a:spcAft>
          <a:spcPct val="0"/>
        </a:spcAft>
        <a:defRPr sz="3200" b="1">
          <a:solidFill>
            <a:srgbClr val="708CA1"/>
          </a:solidFill>
          <a:latin typeface="Arial" pitchFamily="34" charset="0"/>
        </a:defRPr>
      </a:lvl3pPr>
      <a:lvl4pPr algn="l" defTabSz="814388" rtl="0" eaLnBrk="0" fontAlgn="base" hangingPunct="0">
        <a:lnSpc>
          <a:spcPct val="90000"/>
        </a:lnSpc>
        <a:spcBef>
          <a:spcPct val="0"/>
        </a:spcBef>
        <a:spcAft>
          <a:spcPct val="0"/>
        </a:spcAft>
        <a:defRPr sz="3200" b="1">
          <a:solidFill>
            <a:srgbClr val="708CA1"/>
          </a:solidFill>
          <a:latin typeface="Arial" pitchFamily="34" charset="0"/>
        </a:defRPr>
      </a:lvl4pPr>
      <a:lvl5pPr algn="l" defTabSz="814388" rtl="0" eaLnBrk="0" fontAlgn="base" hangingPunct="0">
        <a:lnSpc>
          <a:spcPct val="90000"/>
        </a:lnSpc>
        <a:spcBef>
          <a:spcPct val="0"/>
        </a:spcBef>
        <a:spcAft>
          <a:spcPct val="0"/>
        </a:spcAft>
        <a:defRPr sz="3200" b="1">
          <a:solidFill>
            <a:srgbClr val="708CA1"/>
          </a:solidFill>
          <a:latin typeface="Arial" pitchFamily="34" charset="0"/>
        </a:defRPr>
      </a:lvl5pPr>
      <a:lvl6pPr marL="457200" algn="l" defTabSz="814388" rtl="0" fontAlgn="base">
        <a:lnSpc>
          <a:spcPct val="90000"/>
        </a:lnSpc>
        <a:spcBef>
          <a:spcPct val="0"/>
        </a:spcBef>
        <a:spcAft>
          <a:spcPct val="0"/>
        </a:spcAft>
        <a:defRPr sz="3200" b="1">
          <a:solidFill>
            <a:srgbClr val="708CA1"/>
          </a:solidFill>
          <a:latin typeface="Arial" pitchFamily="34" charset="0"/>
        </a:defRPr>
      </a:lvl6pPr>
      <a:lvl7pPr marL="914400" algn="l" defTabSz="814388" rtl="0" fontAlgn="base">
        <a:lnSpc>
          <a:spcPct val="90000"/>
        </a:lnSpc>
        <a:spcBef>
          <a:spcPct val="0"/>
        </a:spcBef>
        <a:spcAft>
          <a:spcPct val="0"/>
        </a:spcAft>
        <a:defRPr sz="3200" b="1">
          <a:solidFill>
            <a:srgbClr val="708CA1"/>
          </a:solidFill>
          <a:latin typeface="Arial" pitchFamily="34" charset="0"/>
        </a:defRPr>
      </a:lvl7pPr>
      <a:lvl8pPr marL="1371600" algn="l" defTabSz="814388" rtl="0" fontAlgn="base">
        <a:lnSpc>
          <a:spcPct val="90000"/>
        </a:lnSpc>
        <a:spcBef>
          <a:spcPct val="0"/>
        </a:spcBef>
        <a:spcAft>
          <a:spcPct val="0"/>
        </a:spcAft>
        <a:defRPr sz="3200" b="1">
          <a:solidFill>
            <a:srgbClr val="708CA1"/>
          </a:solidFill>
          <a:latin typeface="Arial" pitchFamily="34" charset="0"/>
        </a:defRPr>
      </a:lvl8pPr>
      <a:lvl9pPr marL="1828800" algn="l" defTabSz="814388" rtl="0" fontAlgn="base">
        <a:lnSpc>
          <a:spcPct val="90000"/>
        </a:lnSpc>
        <a:spcBef>
          <a:spcPct val="0"/>
        </a:spcBef>
        <a:spcAft>
          <a:spcPct val="0"/>
        </a:spcAft>
        <a:defRPr sz="3200" b="1">
          <a:solidFill>
            <a:srgbClr val="708CA1"/>
          </a:solidFill>
          <a:latin typeface="Arial" pitchFamily="34"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Click to edit Master title style</a:t>
            </a:r>
          </a:p>
        </p:txBody>
      </p:sp>
      <p:sp>
        <p:nvSpPr>
          <p:cNvPr id="138243" name="Rectangle 3"/>
          <p:cNvSpPr>
            <a:spLocks noChangeArrowheads="1"/>
          </p:cNvSpPr>
          <p:nvPr/>
        </p:nvSpPr>
        <p:spPr bwMode="auto">
          <a:xfrm>
            <a:off x="0" y="0"/>
            <a:ext cx="9144000" cy="182563"/>
          </a:xfrm>
          <a:prstGeom prst="rect">
            <a:avLst/>
          </a:prstGeom>
          <a:solidFill>
            <a:srgbClr val="708CA1"/>
          </a:solidFill>
          <a:ln w="25400" algn="ctr">
            <a:noFill/>
            <a:miter lim="800000"/>
            <a:headEnd/>
            <a:tailEnd/>
          </a:ln>
          <a:effectLst/>
        </p:spPr>
        <p:txBody>
          <a:bodyPr wrap="none" anchor="ctr"/>
          <a:lstStyle/>
          <a:p>
            <a:pPr>
              <a:defRPr/>
            </a:pPr>
            <a:endParaRPr lang="en-US"/>
          </a:p>
        </p:txBody>
      </p:sp>
      <p:sp>
        <p:nvSpPr>
          <p:cNvPr id="138244" name="Rectangle 4"/>
          <p:cNvSpPr>
            <a:spLocks noChangeArrowheads="1"/>
          </p:cNvSpPr>
          <p:nvPr/>
        </p:nvSpPr>
        <p:spPr bwMode="auto">
          <a:xfrm>
            <a:off x="1152525" y="6672263"/>
            <a:ext cx="2019300"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rPr>
              <a:t>© 2006 Cisco Systems, Inc. All rights reserved.</a:t>
            </a:r>
          </a:p>
        </p:txBody>
      </p:sp>
      <p:sp>
        <p:nvSpPr>
          <p:cNvPr id="138245" name="Rectangle 5"/>
          <p:cNvSpPr>
            <a:spLocks noChangeArrowheads="1"/>
          </p:cNvSpPr>
          <p:nvPr/>
        </p:nvSpPr>
        <p:spPr bwMode="auto">
          <a:xfrm>
            <a:off x="3170238" y="6672263"/>
            <a:ext cx="881062"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D3D3D3"/>
                </a:solidFill>
              </a:rPr>
              <a:t>Cisco Confidential</a:t>
            </a:r>
          </a:p>
        </p:txBody>
      </p:sp>
      <p:sp>
        <p:nvSpPr>
          <p:cNvPr id="138246" name="Rectangle 6"/>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rPr>
              <a:t>Presentation_ID</a:t>
            </a:r>
          </a:p>
        </p:txBody>
      </p:sp>
      <p:sp>
        <p:nvSpPr>
          <p:cNvPr id="138247" name="Rectangle 7"/>
          <p:cNvSpPr>
            <a:spLocks noChangeArrowheads="1"/>
          </p:cNvSpPr>
          <p:nvPr/>
        </p:nvSpPr>
        <p:spPr bwMode="auto">
          <a:xfrm>
            <a:off x="8613775"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24071C07-FB7B-4D7E-BAFE-28FFA78EF55A}" type="slidenum">
              <a:rPr lang="en-US" sz="1000">
                <a:solidFill>
                  <a:srgbClr val="D3D3D3"/>
                </a:solidFill>
              </a:rPr>
              <a:pPr algn="r" defTabSz="814388" eaLnBrk="0" hangingPunct="0">
                <a:defRPr/>
              </a:pPr>
              <a:t>‹#›</a:t>
            </a:fld>
            <a:endParaRPr lang="en-US" sz="1000">
              <a:solidFill>
                <a:srgbClr val="D3D3D3"/>
              </a:solidFill>
            </a:endParaRPr>
          </a:p>
        </p:txBody>
      </p:sp>
      <p:sp>
        <p:nvSpPr>
          <p:cNvPr id="3080" name="Rectangle 8"/>
          <p:cNvSpPr>
            <a:spLocks noGrp="1" noChangeArrowheads="1"/>
          </p:cNvSpPr>
          <p:nvPr>
            <p:ph type="body" idx="1"/>
          </p:nvPr>
        </p:nvSpPr>
        <p:spPr bwMode="auto">
          <a:xfrm>
            <a:off x="655638" y="152082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81" name="Picture 9" descr="CNA-Band"/>
          <p:cNvPicPr>
            <a:picLocks noChangeAspect="1" noChangeArrowheads="1"/>
          </p:cNvPicPr>
          <p:nvPr/>
        </p:nvPicPr>
        <p:blipFill>
          <a:blip r:embed="rId14" cstate="print"/>
          <a:srcRect/>
          <a:stretch>
            <a:fillRect/>
          </a:stretch>
        </p:blipFill>
        <p:spPr bwMode="auto">
          <a:xfrm>
            <a:off x="5378450" y="0"/>
            <a:ext cx="3765550" cy="182563"/>
          </a:xfrm>
          <a:prstGeom prst="rect">
            <a:avLst/>
          </a:prstGeom>
          <a:noFill/>
          <a:ln w="9525">
            <a:noFill/>
            <a:miter lim="800000"/>
            <a:headEnd/>
            <a:tailEnd/>
          </a:ln>
        </p:spPr>
      </p:pic>
      <p:sp>
        <p:nvSpPr>
          <p:cNvPr id="138250" name="Text Box 10"/>
          <p:cNvSpPr txBox="1">
            <a:spLocks noChangeArrowheads="1"/>
          </p:cNvSpPr>
          <p:nvPr userDrawn="1"/>
        </p:nvSpPr>
        <p:spPr bwMode="auto">
          <a:xfrm>
            <a:off x="5638800" y="6577013"/>
            <a:ext cx="3200400" cy="204787"/>
          </a:xfrm>
          <a:prstGeom prst="rect">
            <a:avLst/>
          </a:prstGeom>
          <a:noFill/>
          <a:ln w="9525" algn="ctr">
            <a:noFill/>
            <a:miter lim="800000"/>
            <a:headEnd/>
            <a:tailEnd/>
          </a:ln>
          <a:effectLst/>
        </p:spPr>
        <p:txBody>
          <a:bodyPr lIns="82124" tIns="41061" rIns="82124" bIns="41061">
            <a:spAutoFit/>
          </a:bodyPr>
          <a:lstStyle/>
          <a:p>
            <a:pPr defTabSz="814388" eaLnBrk="0" hangingPunct="0">
              <a:lnSpc>
                <a:spcPct val="90000"/>
              </a:lnSpc>
              <a:spcBef>
                <a:spcPct val="50000"/>
              </a:spcBef>
              <a:defRPr/>
            </a:pPr>
            <a:r>
              <a:rPr lang="en-US" sz="900" b="1"/>
              <a:t>Source</a:t>
            </a:r>
            <a:r>
              <a:rPr lang="en-US" sz="900"/>
              <a:t>: AME, jzinn_v1, Snapshot as of </a:t>
            </a:r>
            <a:r>
              <a:rPr lang="en-US" sz="900" b="1" u="sng"/>
              <a:t>October 31, 2007</a:t>
            </a:r>
          </a:p>
        </p:txBody>
      </p:sp>
    </p:spTree>
  </p:cSld>
  <p:clrMap bg1="lt1" tx1="dk1" bg2="lt2" tx2="dk2" accent1="accent1" accent2="accent2" accent3="accent3" accent4="accent4" accent5="accent5" accent6="accent6" hlink="hlink" folHlink="folHlink"/>
  <p:sldLayoutIdLst>
    <p:sldLayoutId id="2147483960"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pitchFamily="34" charset="0"/>
        </a:defRPr>
      </a:lvl2pPr>
      <a:lvl3pPr algn="l" defTabSz="814388" rtl="0" eaLnBrk="0" fontAlgn="base" hangingPunct="0">
        <a:lnSpc>
          <a:spcPct val="90000"/>
        </a:lnSpc>
        <a:spcBef>
          <a:spcPct val="0"/>
        </a:spcBef>
        <a:spcAft>
          <a:spcPct val="0"/>
        </a:spcAft>
        <a:defRPr sz="3200" b="1">
          <a:solidFill>
            <a:srgbClr val="708CA1"/>
          </a:solidFill>
          <a:latin typeface="Arial" pitchFamily="34" charset="0"/>
        </a:defRPr>
      </a:lvl3pPr>
      <a:lvl4pPr algn="l" defTabSz="814388" rtl="0" eaLnBrk="0" fontAlgn="base" hangingPunct="0">
        <a:lnSpc>
          <a:spcPct val="90000"/>
        </a:lnSpc>
        <a:spcBef>
          <a:spcPct val="0"/>
        </a:spcBef>
        <a:spcAft>
          <a:spcPct val="0"/>
        </a:spcAft>
        <a:defRPr sz="3200" b="1">
          <a:solidFill>
            <a:srgbClr val="708CA1"/>
          </a:solidFill>
          <a:latin typeface="Arial" pitchFamily="34" charset="0"/>
        </a:defRPr>
      </a:lvl4pPr>
      <a:lvl5pPr algn="l" defTabSz="814388" rtl="0" eaLnBrk="0" fontAlgn="base" hangingPunct="0">
        <a:lnSpc>
          <a:spcPct val="90000"/>
        </a:lnSpc>
        <a:spcBef>
          <a:spcPct val="0"/>
        </a:spcBef>
        <a:spcAft>
          <a:spcPct val="0"/>
        </a:spcAft>
        <a:defRPr sz="3200" b="1">
          <a:solidFill>
            <a:srgbClr val="708CA1"/>
          </a:solidFill>
          <a:latin typeface="Arial" pitchFamily="34" charset="0"/>
        </a:defRPr>
      </a:lvl5pPr>
      <a:lvl6pPr marL="457200" algn="l" defTabSz="814388" rtl="0" fontAlgn="base">
        <a:lnSpc>
          <a:spcPct val="90000"/>
        </a:lnSpc>
        <a:spcBef>
          <a:spcPct val="0"/>
        </a:spcBef>
        <a:spcAft>
          <a:spcPct val="0"/>
        </a:spcAft>
        <a:defRPr sz="3200" b="1">
          <a:solidFill>
            <a:srgbClr val="708CA1"/>
          </a:solidFill>
          <a:latin typeface="Arial" pitchFamily="34" charset="0"/>
        </a:defRPr>
      </a:lvl6pPr>
      <a:lvl7pPr marL="914400" algn="l" defTabSz="814388" rtl="0" fontAlgn="base">
        <a:lnSpc>
          <a:spcPct val="90000"/>
        </a:lnSpc>
        <a:spcBef>
          <a:spcPct val="0"/>
        </a:spcBef>
        <a:spcAft>
          <a:spcPct val="0"/>
        </a:spcAft>
        <a:defRPr sz="3200" b="1">
          <a:solidFill>
            <a:srgbClr val="708CA1"/>
          </a:solidFill>
          <a:latin typeface="Arial" pitchFamily="34" charset="0"/>
        </a:defRPr>
      </a:lvl7pPr>
      <a:lvl8pPr marL="1371600" algn="l" defTabSz="814388" rtl="0" fontAlgn="base">
        <a:lnSpc>
          <a:spcPct val="90000"/>
        </a:lnSpc>
        <a:spcBef>
          <a:spcPct val="0"/>
        </a:spcBef>
        <a:spcAft>
          <a:spcPct val="0"/>
        </a:spcAft>
        <a:defRPr sz="3200" b="1">
          <a:solidFill>
            <a:srgbClr val="708CA1"/>
          </a:solidFill>
          <a:latin typeface="Arial" pitchFamily="34" charset="0"/>
        </a:defRPr>
      </a:lvl8pPr>
      <a:lvl9pPr marL="1828800" algn="l" defTabSz="814388" rtl="0" fontAlgn="base">
        <a:lnSpc>
          <a:spcPct val="90000"/>
        </a:lnSpc>
        <a:spcBef>
          <a:spcPct val="0"/>
        </a:spcBef>
        <a:spcAft>
          <a:spcPct val="0"/>
        </a:spcAft>
        <a:defRPr sz="3200" b="1">
          <a:solidFill>
            <a:srgbClr val="708CA1"/>
          </a:solidFill>
          <a:latin typeface="Arial" pitchFamily="34"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fontAlgn="base">
        <a:lnSpc>
          <a:spcPct val="95000"/>
        </a:lnSpc>
        <a:spcBef>
          <a:spcPct val="35000"/>
        </a:spcBef>
        <a:spcAft>
          <a:spcPct val="0"/>
        </a:spcAft>
        <a:buClr>
          <a:srgbClr val="708CA1"/>
        </a:buClr>
        <a:defRPr sz="2000">
          <a:solidFill>
            <a:schemeClr val="tx1"/>
          </a:solidFill>
          <a:latin typeface="+mn-lt"/>
        </a:defRPr>
      </a:lvl6pPr>
      <a:lvl7pPr marL="2519363" algn="l" defTabSz="814388" rtl="0" fontAlgn="base">
        <a:lnSpc>
          <a:spcPct val="95000"/>
        </a:lnSpc>
        <a:spcBef>
          <a:spcPct val="35000"/>
        </a:spcBef>
        <a:spcAft>
          <a:spcPct val="0"/>
        </a:spcAft>
        <a:buClr>
          <a:srgbClr val="708CA1"/>
        </a:buClr>
        <a:defRPr sz="2000">
          <a:solidFill>
            <a:schemeClr val="tx1"/>
          </a:solidFill>
          <a:latin typeface="+mn-lt"/>
        </a:defRPr>
      </a:lvl7pPr>
      <a:lvl8pPr marL="2976563" algn="l" defTabSz="814388" rtl="0" fontAlgn="base">
        <a:lnSpc>
          <a:spcPct val="95000"/>
        </a:lnSpc>
        <a:spcBef>
          <a:spcPct val="35000"/>
        </a:spcBef>
        <a:spcAft>
          <a:spcPct val="0"/>
        </a:spcAft>
        <a:buClr>
          <a:srgbClr val="708CA1"/>
        </a:buClr>
        <a:defRPr sz="2000">
          <a:solidFill>
            <a:schemeClr val="tx1"/>
          </a:solidFill>
          <a:latin typeface="+mn-lt"/>
        </a:defRPr>
      </a:lvl8pPr>
      <a:lvl9pPr marL="3433763" algn="l" defTabSz="814388" rtl="0" fontAlgn="base">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2438400"/>
            <a:ext cx="5029200" cy="1219200"/>
          </a:xfrm>
        </p:spPr>
        <p:txBody>
          <a:bodyPr/>
          <a:lstStyle/>
          <a:p>
            <a:pPr algn="ctr" eaLnBrk="1" hangingPunct="1"/>
            <a:r>
              <a:rPr lang="en-US" sz="2600" dirty="0" smtClean="0"/>
              <a:t>Cisco </a:t>
            </a:r>
            <a:r>
              <a:rPr lang="bg-BG" sz="2600" dirty="0" smtClean="0"/>
              <a:t>мрежова академия</a:t>
            </a:r>
            <a:r>
              <a:rPr lang="en-US" sz="2600" dirty="0" smtClean="0"/>
              <a:t>, VMware IT </a:t>
            </a:r>
            <a:r>
              <a:rPr lang="bg-BG" sz="2600" dirty="0" smtClean="0"/>
              <a:t>академия и </a:t>
            </a:r>
            <a:r>
              <a:rPr lang="bg-BG" sz="2600" dirty="0" err="1" smtClean="0"/>
              <a:t>сертификационен</a:t>
            </a:r>
            <a:r>
              <a:rPr lang="bg-BG" sz="2600" dirty="0" smtClean="0"/>
              <a:t> център на </a:t>
            </a:r>
            <a:r>
              <a:rPr lang="en-US" sz="2600" dirty="0" smtClean="0"/>
              <a:t>Pearson </a:t>
            </a:r>
            <a:r>
              <a:rPr lang="en-US" sz="2600" dirty="0" err="1" smtClean="0"/>
              <a:t>Vue</a:t>
            </a:r>
            <a:r>
              <a:rPr lang="en-US" sz="2600" dirty="0" smtClean="0"/>
              <a:t> </a:t>
            </a:r>
            <a:r>
              <a:rPr lang="bg-BG" sz="2600" dirty="0" smtClean="0"/>
              <a:t>към </a:t>
            </a:r>
            <a:br>
              <a:rPr lang="bg-BG" sz="2600" dirty="0" smtClean="0"/>
            </a:br>
            <a:r>
              <a:rPr lang="bg-BG" sz="2600" dirty="0" smtClean="0"/>
              <a:t>Русенски Университет </a:t>
            </a:r>
            <a:r>
              <a:rPr lang="en-US" sz="2600" dirty="0" smtClean="0"/>
              <a:t/>
            </a:r>
            <a:br>
              <a:rPr lang="en-US" sz="2600" dirty="0" smtClean="0"/>
            </a:br>
            <a:r>
              <a:rPr lang="bg-BG" sz="2600" dirty="0" smtClean="0"/>
              <a:t>“Ангел Кънчев”</a:t>
            </a:r>
            <a:endParaRPr lang="en-US" sz="2600" dirty="0" smtClean="0"/>
          </a:p>
        </p:txBody>
      </p:sp>
      <p:pic>
        <p:nvPicPr>
          <p:cNvPr id="7173" name="Picture 7"/>
          <p:cNvPicPr>
            <a:picLocks noChangeAspect="1" noChangeArrowheads="1"/>
          </p:cNvPicPr>
          <p:nvPr/>
        </p:nvPicPr>
        <p:blipFill>
          <a:blip r:embed="rId3" cstate="print"/>
          <a:srcRect/>
          <a:stretch>
            <a:fillRect/>
          </a:stretch>
        </p:blipFill>
        <p:spPr bwMode="auto">
          <a:xfrm>
            <a:off x="533400" y="381000"/>
            <a:ext cx="4207435" cy="685800"/>
          </a:xfrm>
          <a:prstGeom prst="rect">
            <a:avLst/>
          </a:prstGeom>
          <a:noFill/>
          <a:ln w="9525">
            <a:noFill/>
            <a:miter lim="800000"/>
            <a:headEnd/>
            <a:tailEnd/>
          </a:ln>
        </p:spPr>
      </p:pic>
      <p:pic>
        <p:nvPicPr>
          <p:cNvPr id="1028" name="Picture 4" descr="http://www.whizlabs.com/blog/wp-content/uploads/2011/06/pearsonv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654815"/>
            <a:ext cx="2247900" cy="1871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unriseinformatics.com/sharephoto/1-NetAcad%20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2" y="4580638"/>
            <a:ext cx="3033058" cy="20200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itfutures.edu.au/Resources/logo/vmware%20it%20academ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746" y="5258144"/>
            <a:ext cx="3435854" cy="66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55892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ctrTitle"/>
          </p:nvPr>
        </p:nvSpPr>
        <p:spPr>
          <a:xfrm>
            <a:off x="0" y="2598737"/>
            <a:ext cx="5029200" cy="830263"/>
          </a:xfrm>
        </p:spPr>
        <p:txBody>
          <a:bodyPr/>
          <a:lstStyle/>
          <a:p>
            <a:pPr algn="ctr" eaLnBrk="1" hangingPunct="1"/>
            <a:r>
              <a:rPr lang="bg-BG" sz="2400" dirty="0" smtClean="0"/>
              <a:t>Мрежова академия на </a:t>
            </a:r>
            <a:r>
              <a:rPr lang="en-US" sz="2400" dirty="0" smtClean="0"/>
              <a:t>CISCO</a:t>
            </a:r>
            <a:r>
              <a:rPr lang="bg-BG" sz="2400" dirty="0" smtClean="0"/>
              <a:t> към РУ “Ангел Кънчев”</a:t>
            </a:r>
            <a:endParaRPr lang="en-US" sz="2400" dirty="0" smtClean="0"/>
          </a:p>
        </p:txBody>
      </p:sp>
      <p:pic>
        <p:nvPicPr>
          <p:cNvPr id="5" name="Picture 4" descr="http://www.whizlabs.com/blog/wp-content/uploads/2011/06/pearsonv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654815"/>
            <a:ext cx="2247900" cy="187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sunriseinformatics.com/sharephoto/1-NetAcad%20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2" y="4580638"/>
            <a:ext cx="3033058" cy="2020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tfutures.edu.au/Resources/logo/vmware%20it%20academ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8746" y="5258144"/>
            <a:ext cx="3435854" cy="665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cstate="print"/>
          <a:srcRect/>
          <a:stretch>
            <a:fillRect/>
          </a:stretch>
        </p:blipFill>
        <p:spPr bwMode="auto">
          <a:xfrm>
            <a:off x="533400" y="381000"/>
            <a:ext cx="4207435" cy="685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457200"/>
            <a:ext cx="9144000" cy="838200"/>
          </a:xfrm>
        </p:spPr>
        <p:txBody>
          <a:bodyPr anchor="ctr"/>
          <a:lstStyle/>
          <a:p>
            <a:pPr algn="ctr" eaLnBrk="1" hangingPunct="1"/>
            <a:r>
              <a:rPr lang="en-US" dirty="0" smtClean="0"/>
              <a:t>CISCO</a:t>
            </a:r>
            <a:r>
              <a:rPr lang="bg-BG" dirty="0" smtClean="0"/>
              <a:t> мрежова академия към РУ</a:t>
            </a:r>
            <a:endParaRPr lang="en-US" dirty="0" smtClean="0"/>
          </a:p>
        </p:txBody>
      </p:sp>
      <p:grpSp>
        <p:nvGrpSpPr>
          <p:cNvPr id="22531" name="Group 10"/>
          <p:cNvGrpSpPr>
            <a:grpSpLocks/>
          </p:cNvGrpSpPr>
          <p:nvPr/>
        </p:nvGrpSpPr>
        <p:grpSpPr bwMode="auto">
          <a:xfrm>
            <a:off x="6096000" y="1066800"/>
            <a:ext cx="2743200" cy="5295900"/>
            <a:chOff x="144" y="144"/>
            <a:chExt cx="2100" cy="3144"/>
          </a:xfrm>
        </p:grpSpPr>
        <p:pic>
          <p:nvPicPr>
            <p:cNvPr id="22533" name="Picture 11" descr="b_4_Certificate"/>
            <p:cNvPicPr>
              <a:picLocks noChangeAspect="1" noChangeArrowheads="1"/>
            </p:cNvPicPr>
            <p:nvPr/>
          </p:nvPicPr>
          <p:blipFill>
            <a:blip r:embed="rId2" cstate="print"/>
            <a:srcRect/>
            <a:stretch>
              <a:fillRect/>
            </a:stretch>
          </p:blipFill>
          <p:spPr bwMode="auto">
            <a:xfrm>
              <a:off x="144" y="144"/>
              <a:ext cx="2100" cy="3144"/>
            </a:xfrm>
            <a:prstGeom prst="rect">
              <a:avLst/>
            </a:prstGeom>
            <a:noFill/>
            <a:ln w="9525">
              <a:noFill/>
              <a:miter lim="800000"/>
              <a:headEnd/>
              <a:tailEnd/>
            </a:ln>
          </p:spPr>
        </p:pic>
        <p:pic>
          <p:nvPicPr>
            <p:cNvPr id="22534" name="Picture 12" descr="w_4_Certificate"/>
            <p:cNvPicPr>
              <a:picLocks noChangeAspect="1" noChangeArrowheads="1"/>
            </p:cNvPicPr>
            <p:nvPr/>
          </p:nvPicPr>
          <p:blipFill>
            <a:blip r:embed="rId3" cstate="print"/>
            <a:srcRect/>
            <a:stretch>
              <a:fillRect/>
            </a:stretch>
          </p:blipFill>
          <p:spPr bwMode="auto">
            <a:xfrm>
              <a:off x="144" y="144"/>
              <a:ext cx="2100" cy="3144"/>
            </a:xfrm>
            <a:prstGeom prst="rect">
              <a:avLst/>
            </a:prstGeom>
            <a:noFill/>
            <a:ln w="9525">
              <a:noFill/>
              <a:miter lim="800000"/>
              <a:headEnd/>
              <a:tailEnd/>
            </a:ln>
          </p:spPr>
        </p:pic>
      </p:grpSp>
      <p:sp>
        <p:nvSpPr>
          <p:cNvPr id="22532" name="Rectangle 6"/>
          <p:cNvSpPr>
            <a:spLocks noChangeArrowheads="1"/>
          </p:cNvSpPr>
          <p:nvPr/>
        </p:nvSpPr>
        <p:spPr bwMode="auto">
          <a:xfrm>
            <a:off x="304800" y="1558528"/>
            <a:ext cx="5867400" cy="4308872"/>
          </a:xfrm>
          <a:prstGeom prst="rect">
            <a:avLst/>
          </a:prstGeom>
          <a:noFill/>
          <a:ln w="9525">
            <a:noFill/>
            <a:miter lim="800000"/>
            <a:headEnd/>
            <a:tailEnd/>
          </a:ln>
        </p:spPr>
        <p:txBody>
          <a:bodyPr>
            <a:spAutoFit/>
          </a:bodyPr>
          <a:lstStyle/>
          <a:p>
            <a:pPr algn="just"/>
            <a:r>
              <a:rPr lang="bg-BG" dirty="0" smtClean="0"/>
              <a:t>	</a:t>
            </a:r>
            <a:r>
              <a:rPr lang="bg-BG" sz="1600" dirty="0" smtClean="0"/>
              <a:t>В </a:t>
            </a:r>
            <a:r>
              <a:rPr lang="bg-BG" sz="1600" dirty="0" err="1" smtClean="0"/>
              <a:t>Cisco</a:t>
            </a:r>
            <a:r>
              <a:rPr lang="bg-BG" sz="1600" dirty="0" smtClean="0"/>
              <a:t> академията към Русенският Университет «Ангел Кънчев» ви се гарантира бързото овладяване на нови знания</a:t>
            </a:r>
            <a:r>
              <a:rPr lang="en-US" sz="1600" dirty="0" smtClean="0"/>
              <a:t> </a:t>
            </a:r>
            <a:r>
              <a:rPr lang="bg-BG" sz="1600" dirty="0" smtClean="0"/>
              <a:t>чрез мултимедийните лекции, електронните Интернет тестове, ръководството на висококвалифицирани инструктори и практическите занятия. </a:t>
            </a:r>
          </a:p>
          <a:p>
            <a:pPr algn="just"/>
            <a:endParaRPr lang="bg-BG" sz="1600" dirty="0" smtClean="0"/>
          </a:p>
          <a:p>
            <a:pPr algn="just"/>
            <a:r>
              <a:rPr lang="bg-BG" sz="1600" dirty="0" smtClean="0"/>
              <a:t>	След всеки завършен модул получавате сертификат. След завършването на целият курс, получавате удостоверение от Факултета за продължаващо обучение към РУ и възможност да се явите на изпит за международен сертификат.</a:t>
            </a:r>
          </a:p>
          <a:p>
            <a:pPr algn="just"/>
            <a:endParaRPr lang="bg-BG" sz="1600" dirty="0" smtClean="0"/>
          </a:p>
          <a:p>
            <a:pPr algn="ctr"/>
            <a:r>
              <a:rPr lang="bg-BG" sz="1600" dirty="0" smtClean="0"/>
              <a:t>Обучение се извършва по следните модули :</a:t>
            </a:r>
          </a:p>
          <a:p>
            <a:endParaRPr lang="bg-BG" sz="1600" dirty="0" smtClean="0"/>
          </a:p>
          <a:p>
            <a:pPr algn="ctr">
              <a:buFont typeface="Arial" pitchFamily="34" charset="0"/>
              <a:buChar char="•"/>
            </a:pPr>
            <a:r>
              <a:rPr lang="bg-BG" sz="1600" dirty="0" smtClean="0"/>
              <a:t> CCNA </a:t>
            </a:r>
            <a:r>
              <a:rPr lang="bg-BG" sz="1600" dirty="0" err="1" smtClean="0"/>
              <a:t>Routing</a:t>
            </a:r>
            <a:r>
              <a:rPr lang="bg-BG" sz="1600" dirty="0" smtClean="0"/>
              <a:t> </a:t>
            </a:r>
            <a:r>
              <a:rPr lang="bg-BG" sz="1600" dirty="0" err="1" smtClean="0"/>
              <a:t>and</a:t>
            </a:r>
            <a:r>
              <a:rPr lang="bg-BG" sz="1600" dirty="0" smtClean="0"/>
              <a:t> </a:t>
            </a:r>
            <a:r>
              <a:rPr lang="bg-BG" sz="1600" dirty="0" err="1" smtClean="0"/>
              <a:t>Switching</a:t>
            </a:r>
            <a:endParaRPr lang="bg-BG" sz="1600" dirty="0" smtClean="0"/>
          </a:p>
          <a:p>
            <a:pPr algn="ctr">
              <a:buFont typeface="Arial" pitchFamily="34" charset="0"/>
              <a:buChar char="•"/>
            </a:pPr>
            <a:r>
              <a:rPr lang="bg-BG" sz="1600" dirty="0" smtClean="0"/>
              <a:t> CCNA </a:t>
            </a:r>
            <a:r>
              <a:rPr lang="bg-BG" sz="1600" dirty="0" err="1" smtClean="0"/>
              <a:t>Security</a:t>
            </a:r>
            <a:endParaRPr lang="bg-BG" sz="1600" dirty="0" smtClean="0"/>
          </a:p>
          <a:p>
            <a:pPr algn="ctr">
              <a:buFont typeface="Arial" pitchFamily="34" charset="0"/>
              <a:buChar char="•"/>
            </a:pPr>
            <a:r>
              <a:rPr lang="bg-BG" sz="1600" dirty="0" smtClean="0"/>
              <a:t> CCNP</a:t>
            </a:r>
            <a:endParaRPr lang="bg-BG"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04800"/>
            <a:ext cx="9144000" cy="838200"/>
          </a:xfrm>
        </p:spPr>
        <p:txBody>
          <a:bodyPr/>
          <a:lstStyle/>
          <a:p>
            <a:pPr algn="ctr" eaLnBrk="1" hangingPunct="1"/>
            <a:r>
              <a:rPr lang="en-US" smtClean="0"/>
              <a:t>CISCO</a:t>
            </a:r>
            <a:r>
              <a:rPr lang="bg-BG" smtClean="0"/>
              <a:t> мрежова академия към РУ</a:t>
            </a:r>
            <a:endParaRPr lang="en-US" smtClean="0"/>
          </a:p>
        </p:txBody>
      </p:sp>
      <p:grpSp>
        <p:nvGrpSpPr>
          <p:cNvPr id="23555" name="Group 10"/>
          <p:cNvGrpSpPr>
            <a:grpSpLocks/>
          </p:cNvGrpSpPr>
          <p:nvPr/>
        </p:nvGrpSpPr>
        <p:grpSpPr bwMode="auto">
          <a:xfrm>
            <a:off x="6096000" y="1066800"/>
            <a:ext cx="2743200" cy="5295900"/>
            <a:chOff x="144" y="144"/>
            <a:chExt cx="2100" cy="3144"/>
          </a:xfrm>
        </p:grpSpPr>
        <p:pic>
          <p:nvPicPr>
            <p:cNvPr id="23557" name="Picture 11" descr="b_4_Certificate"/>
            <p:cNvPicPr>
              <a:picLocks noChangeAspect="1" noChangeArrowheads="1"/>
            </p:cNvPicPr>
            <p:nvPr/>
          </p:nvPicPr>
          <p:blipFill>
            <a:blip r:embed="rId2" cstate="print"/>
            <a:srcRect/>
            <a:stretch>
              <a:fillRect/>
            </a:stretch>
          </p:blipFill>
          <p:spPr bwMode="auto">
            <a:xfrm>
              <a:off x="144" y="144"/>
              <a:ext cx="2100" cy="3144"/>
            </a:xfrm>
            <a:prstGeom prst="rect">
              <a:avLst/>
            </a:prstGeom>
            <a:noFill/>
            <a:ln w="9525">
              <a:noFill/>
              <a:miter lim="800000"/>
              <a:headEnd/>
              <a:tailEnd/>
            </a:ln>
          </p:spPr>
        </p:pic>
        <p:pic>
          <p:nvPicPr>
            <p:cNvPr id="23558" name="Picture 12" descr="w_4_Certificate"/>
            <p:cNvPicPr>
              <a:picLocks noChangeAspect="1" noChangeArrowheads="1"/>
            </p:cNvPicPr>
            <p:nvPr/>
          </p:nvPicPr>
          <p:blipFill>
            <a:blip r:embed="rId3" cstate="print"/>
            <a:srcRect/>
            <a:stretch>
              <a:fillRect/>
            </a:stretch>
          </p:blipFill>
          <p:spPr bwMode="auto">
            <a:xfrm>
              <a:off x="144" y="144"/>
              <a:ext cx="2100" cy="3144"/>
            </a:xfrm>
            <a:prstGeom prst="rect">
              <a:avLst/>
            </a:prstGeom>
            <a:noFill/>
            <a:ln w="9525">
              <a:noFill/>
              <a:miter lim="800000"/>
              <a:headEnd/>
              <a:tailEnd/>
            </a:ln>
          </p:spPr>
        </p:pic>
      </p:grpSp>
      <p:sp>
        <p:nvSpPr>
          <p:cNvPr id="23556" name="Rectangle 6"/>
          <p:cNvSpPr>
            <a:spLocks noChangeArrowheads="1"/>
          </p:cNvSpPr>
          <p:nvPr/>
        </p:nvSpPr>
        <p:spPr bwMode="auto">
          <a:xfrm>
            <a:off x="304800" y="1291709"/>
            <a:ext cx="6248400" cy="5109091"/>
          </a:xfrm>
          <a:prstGeom prst="rect">
            <a:avLst/>
          </a:prstGeom>
          <a:noFill/>
          <a:ln w="9525">
            <a:noFill/>
            <a:miter lim="800000"/>
            <a:headEnd/>
            <a:tailEnd/>
          </a:ln>
        </p:spPr>
        <p:txBody>
          <a:bodyPr wrap="square">
            <a:spAutoFit/>
          </a:bodyPr>
          <a:lstStyle/>
          <a:p>
            <a:pPr algn="just"/>
            <a:r>
              <a:rPr lang="bg-BG" sz="1600" dirty="0" smtClean="0"/>
              <a:t>	Занятията се провеждат основно в Събота и Неделя, като групите не са по - </a:t>
            </a:r>
            <a:r>
              <a:rPr lang="bg-BG" sz="1600" dirty="0" err="1" smtClean="0"/>
              <a:t>голeми</a:t>
            </a:r>
            <a:r>
              <a:rPr lang="bg-BG" sz="1600" dirty="0" smtClean="0"/>
              <a:t> от 14 човека. Оборудването</a:t>
            </a:r>
            <a:r>
              <a:rPr lang="en-US" sz="1600" dirty="0" smtClean="0"/>
              <a:t> (</a:t>
            </a:r>
            <a:r>
              <a:rPr lang="bg-BG" sz="1600" dirty="0" smtClean="0"/>
              <a:t>общо над 40 мрежови устройства), на което се провеждат лабораторните упражнения включва:</a:t>
            </a:r>
          </a:p>
          <a:p>
            <a:pPr algn="just"/>
            <a:endParaRPr lang="bg-BG" sz="1600" dirty="0" smtClean="0"/>
          </a:p>
          <a:p>
            <a:pPr lvl="1">
              <a:buFont typeface="Arial" pitchFamily="34" charset="0"/>
              <a:buChar char="•"/>
            </a:pPr>
            <a:r>
              <a:rPr lang="bg-BG" sz="1400" dirty="0" smtClean="0"/>
              <a:t> </a:t>
            </a:r>
            <a:r>
              <a:rPr lang="bg-BG" sz="1400" dirty="0" err="1" smtClean="0"/>
              <a:t>Cisco</a:t>
            </a:r>
            <a:r>
              <a:rPr lang="bg-BG" sz="1400" dirty="0" smtClean="0"/>
              <a:t> маршрутизатори 1821 – 6 броя</a:t>
            </a:r>
          </a:p>
          <a:p>
            <a:pPr lvl="1">
              <a:buFont typeface="Arial" pitchFamily="34" charset="0"/>
              <a:buChar char="•"/>
            </a:pPr>
            <a:r>
              <a:rPr lang="bg-BG" sz="1400" dirty="0" smtClean="0"/>
              <a:t> </a:t>
            </a:r>
            <a:r>
              <a:rPr lang="bg-BG" sz="1400" dirty="0" err="1" smtClean="0"/>
              <a:t>Cisco</a:t>
            </a:r>
            <a:r>
              <a:rPr lang="bg-BG" sz="1400" dirty="0" smtClean="0"/>
              <a:t> маршрутизатори 1841 – 2 броя</a:t>
            </a:r>
          </a:p>
          <a:p>
            <a:pPr lvl="1">
              <a:buFont typeface="Arial" pitchFamily="34" charset="0"/>
              <a:buChar char="•"/>
            </a:pPr>
            <a:r>
              <a:rPr lang="bg-BG" sz="1400" dirty="0" smtClean="0"/>
              <a:t> </a:t>
            </a:r>
            <a:r>
              <a:rPr lang="bg-BG" sz="1400" dirty="0" err="1" smtClean="0"/>
              <a:t>Cisco</a:t>
            </a:r>
            <a:r>
              <a:rPr lang="bg-BG" sz="1400" dirty="0" smtClean="0"/>
              <a:t> маршрутизатори 2610 – 4 броя</a:t>
            </a:r>
          </a:p>
          <a:p>
            <a:pPr lvl="1">
              <a:buFont typeface="Arial" pitchFamily="34" charset="0"/>
              <a:buChar char="•"/>
            </a:pPr>
            <a:r>
              <a:rPr lang="bg-BG" sz="1400" dirty="0" smtClean="0"/>
              <a:t> </a:t>
            </a:r>
            <a:r>
              <a:rPr lang="bg-BG" sz="1400" dirty="0" err="1" smtClean="0"/>
              <a:t>Cisco</a:t>
            </a:r>
            <a:r>
              <a:rPr lang="bg-BG" sz="1400" dirty="0" smtClean="0"/>
              <a:t> маршрутизатори 2620MX – 6 броя</a:t>
            </a:r>
          </a:p>
          <a:p>
            <a:pPr lvl="1">
              <a:buFont typeface="Arial" pitchFamily="34" charset="0"/>
              <a:buChar char="•"/>
            </a:pPr>
            <a:r>
              <a:rPr lang="bg-BG" sz="1400" dirty="0" smtClean="0"/>
              <a:t> </a:t>
            </a:r>
            <a:r>
              <a:rPr lang="bg-BG" sz="1400" dirty="0" err="1" smtClean="0"/>
              <a:t>Cisco</a:t>
            </a:r>
            <a:r>
              <a:rPr lang="bg-BG" sz="1400" dirty="0" smtClean="0"/>
              <a:t> маршрутизатори 2811 – 4 броя</a:t>
            </a:r>
            <a:endParaRPr lang="en-US" sz="1400" dirty="0" smtClean="0"/>
          </a:p>
          <a:p>
            <a:pPr lvl="1">
              <a:buFont typeface="Arial" pitchFamily="34" charset="0"/>
              <a:buChar char="•"/>
            </a:pPr>
            <a:r>
              <a:rPr lang="en-US" sz="1400" dirty="0" smtClean="0"/>
              <a:t> </a:t>
            </a:r>
            <a:r>
              <a:rPr lang="bg-BG" sz="1400" dirty="0" err="1"/>
              <a:t>Cisco</a:t>
            </a:r>
            <a:r>
              <a:rPr lang="bg-BG" sz="1400" dirty="0"/>
              <a:t> </a:t>
            </a:r>
            <a:r>
              <a:rPr lang="bg-BG" sz="1400" dirty="0" smtClean="0"/>
              <a:t>комутатор 3</a:t>
            </a:r>
            <a:r>
              <a:rPr lang="en-US" sz="1400" dirty="0" smtClean="0"/>
              <a:t>65</a:t>
            </a:r>
            <a:r>
              <a:rPr lang="bg-BG" sz="1400" dirty="0" smtClean="0"/>
              <a:t>0 </a:t>
            </a:r>
            <a:r>
              <a:rPr lang="bg-BG" sz="1400" dirty="0"/>
              <a:t>– </a:t>
            </a:r>
            <a:r>
              <a:rPr lang="en-US" sz="1400" dirty="0" smtClean="0"/>
              <a:t>1</a:t>
            </a:r>
            <a:r>
              <a:rPr lang="bg-BG" sz="1400" dirty="0" smtClean="0"/>
              <a:t> брой</a:t>
            </a:r>
            <a:endParaRPr lang="bg-BG" sz="1400" dirty="0"/>
          </a:p>
          <a:p>
            <a:pPr lvl="1">
              <a:buFont typeface="Arial" pitchFamily="34" charset="0"/>
              <a:buChar char="•"/>
            </a:pPr>
            <a:r>
              <a:rPr lang="en-US" sz="1400" dirty="0" smtClean="0"/>
              <a:t> </a:t>
            </a:r>
            <a:r>
              <a:rPr lang="bg-BG" sz="1400" dirty="0" err="1" smtClean="0"/>
              <a:t>Cisco</a:t>
            </a:r>
            <a:r>
              <a:rPr lang="bg-BG" sz="1400" dirty="0" smtClean="0"/>
              <a:t> комутатори 3560 – 2 броя</a:t>
            </a:r>
            <a:endParaRPr lang="en-US" sz="1400" dirty="0" smtClean="0"/>
          </a:p>
          <a:p>
            <a:pPr lvl="1">
              <a:buFont typeface="Arial" pitchFamily="34" charset="0"/>
              <a:buChar char="•"/>
            </a:pPr>
            <a:r>
              <a:rPr lang="en-US" sz="1400" dirty="0" smtClean="0"/>
              <a:t> </a:t>
            </a:r>
            <a:r>
              <a:rPr lang="bg-BG" sz="1400" dirty="0" err="1" smtClean="0"/>
              <a:t>Cisco</a:t>
            </a:r>
            <a:r>
              <a:rPr lang="bg-BG" sz="1400" dirty="0" smtClean="0"/>
              <a:t> </a:t>
            </a:r>
            <a:r>
              <a:rPr lang="bg-BG" sz="1400" dirty="0"/>
              <a:t>комутатори </a:t>
            </a:r>
            <a:r>
              <a:rPr lang="bg-BG" sz="1400" dirty="0" smtClean="0"/>
              <a:t>35</a:t>
            </a:r>
            <a:r>
              <a:rPr lang="en-US" sz="1400" dirty="0" smtClean="0"/>
              <a:t>5</a:t>
            </a:r>
            <a:r>
              <a:rPr lang="bg-BG" sz="1400" dirty="0" smtClean="0"/>
              <a:t>0 </a:t>
            </a:r>
            <a:r>
              <a:rPr lang="bg-BG" sz="1400" dirty="0"/>
              <a:t>– 2 броя</a:t>
            </a:r>
          </a:p>
          <a:p>
            <a:pPr lvl="1">
              <a:buFont typeface="Arial" pitchFamily="34" charset="0"/>
              <a:buChar char="•"/>
            </a:pPr>
            <a:r>
              <a:rPr lang="en-US" sz="1400" dirty="0" smtClean="0"/>
              <a:t> </a:t>
            </a:r>
            <a:r>
              <a:rPr lang="bg-BG" sz="1400" dirty="0" err="1" smtClean="0"/>
              <a:t>Cisco</a:t>
            </a:r>
            <a:r>
              <a:rPr lang="bg-BG" sz="1400" dirty="0" smtClean="0"/>
              <a:t> комутатори 2960 – 2 броя</a:t>
            </a:r>
          </a:p>
          <a:p>
            <a:pPr lvl="1">
              <a:buFont typeface="Arial" pitchFamily="34" charset="0"/>
              <a:buChar char="•"/>
            </a:pPr>
            <a:r>
              <a:rPr lang="bg-BG" sz="1400" dirty="0" smtClean="0"/>
              <a:t> </a:t>
            </a:r>
            <a:r>
              <a:rPr lang="bg-BG" sz="1400" dirty="0" err="1" smtClean="0"/>
              <a:t>Cisco</a:t>
            </a:r>
            <a:r>
              <a:rPr lang="bg-BG" sz="1400" dirty="0" smtClean="0"/>
              <a:t> комутатори 2950 – </a:t>
            </a:r>
            <a:r>
              <a:rPr lang="en-US" sz="1400" dirty="0" smtClean="0"/>
              <a:t>7</a:t>
            </a:r>
            <a:r>
              <a:rPr lang="bg-BG" sz="1400" dirty="0" smtClean="0"/>
              <a:t> броя</a:t>
            </a:r>
          </a:p>
          <a:p>
            <a:pPr lvl="1">
              <a:buFont typeface="Arial" pitchFamily="34" charset="0"/>
              <a:buChar char="•"/>
            </a:pPr>
            <a:r>
              <a:rPr lang="bg-BG" sz="1400" dirty="0" smtClean="0"/>
              <a:t> </a:t>
            </a:r>
            <a:r>
              <a:rPr lang="bg-BG" sz="1400" dirty="0" err="1" smtClean="0"/>
              <a:t>Cisco</a:t>
            </a:r>
            <a:r>
              <a:rPr lang="bg-BG" sz="1400" dirty="0" smtClean="0"/>
              <a:t> AP 1200 серия – 4 броя</a:t>
            </a:r>
          </a:p>
          <a:p>
            <a:pPr lvl="1">
              <a:buFont typeface="Arial" pitchFamily="34" charset="0"/>
              <a:buChar char="•"/>
            </a:pPr>
            <a:r>
              <a:rPr lang="bg-BG" sz="1400" dirty="0" smtClean="0"/>
              <a:t> Безжичен контролер NM за 2811 – 1 брой</a:t>
            </a:r>
          </a:p>
          <a:p>
            <a:pPr lvl="1">
              <a:buFont typeface="Arial" pitchFamily="34" charset="0"/>
              <a:buChar char="•"/>
            </a:pPr>
            <a:r>
              <a:rPr lang="bg-BG" sz="1400" dirty="0" smtClean="0"/>
              <a:t> ASA 5505 – 2 броя</a:t>
            </a:r>
          </a:p>
          <a:p>
            <a:pPr>
              <a:buFont typeface="Arial" pitchFamily="34" charset="0"/>
              <a:buChar char="•"/>
            </a:pPr>
            <a:endParaRPr lang="bg-BG" sz="1600" dirty="0" smtClean="0"/>
          </a:p>
          <a:p>
            <a:pPr algn="just"/>
            <a:r>
              <a:rPr lang="bg-BG" sz="1600" dirty="0" smtClean="0"/>
              <a:t>	Всички участници придобиват достъп до електронните материали на страниците на мрежовата академия и официалния сайт на CISCO.</a:t>
            </a:r>
            <a:endParaRPr lang="bg-BG"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57200"/>
            <a:ext cx="9144000" cy="838200"/>
          </a:xfrm>
        </p:spPr>
        <p:txBody>
          <a:bodyPr anchor="ctr"/>
          <a:lstStyle/>
          <a:p>
            <a:pPr algn="ctr" eaLnBrk="1" hangingPunct="1"/>
            <a:r>
              <a:rPr lang="en-US" dirty="0" smtClean="0"/>
              <a:t>CISCO</a:t>
            </a:r>
            <a:r>
              <a:rPr lang="bg-BG" dirty="0" smtClean="0"/>
              <a:t> мрежова академия към РУ</a:t>
            </a:r>
            <a:endParaRPr lang="en-US" dirty="0" smtClean="0"/>
          </a:p>
        </p:txBody>
      </p:sp>
      <p:pic>
        <p:nvPicPr>
          <p:cNvPr id="25603" name="Picture 11" descr="DSC_0269.JPG"/>
          <p:cNvPicPr>
            <a:picLocks noChangeAspect="1"/>
          </p:cNvPicPr>
          <p:nvPr/>
        </p:nvPicPr>
        <p:blipFill>
          <a:blip r:embed="rId2" cstate="print"/>
          <a:srcRect/>
          <a:stretch>
            <a:fillRect/>
          </a:stretch>
        </p:blipFill>
        <p:spPr bwMode="auto">
          <a:xfrm>
            <a:off x="615950" y="3667125"/>
            <a:ext cx="4413250" cy="2962275"/>
          </a:xfrm>
          <a:prstGeom prst="rect">
            <a:avLst/>
          </a:prstGeom>
          <a:noFill/>
          <a:ln w="9525">
            <a:noFill/>
            <a:miter lim="800000"/>
            <a:headEnd/>
            <a:tailEnd/>
          </a:ln>
        </p:spPr>
      </p:pic>
      <p:pic>
        <p:nvPicPr>
          <p:cNvPr id="25604" name="Picture 10" descr="DSC_0263.JPG"/>
          <p:cNvPicPr>
            <a:picLocks noChangeAspect="1"/>
          </p:cNvPicPr>
          <p:nvPr/>
        </p:nvPicPr>
        <p:blipFill>
          <a:blip r:embed="rId3" cstate="print"/>
          <a:srcRect/>
          <a:stretch>
            <a:fillRect/>
          </a:stretch>
        </p:blipFill>
        <p:spPr bwMode="auto">
          <a:xfrm>
            <a:off x="4114800" y="3810000"/>
            <a:ext cx="4540250" cy="2743200"/>
          </a:xfrm>
          <a:prstGeom prst="rect">
            <a:avLst/>
          </a:prstGeom>
          <a:noFill/>
          <a:ln w="9525">
            <a:noFill/>
            <a:miter lim="800000"/>
            <a:headEnd/>
            <a:tailEnd/>
          </a:ln>
        </p:spPr>
      </p:pic>
      <p:pic>
        <p:nvPicPr>
          <p:cNvPr id="25605" name="Picture 7" descr="DSC_0002.JPG"/>
          <p:cNvPicPr>
            <a:picLocks noChangeAspect="1"/>
          </p:cNvPicPr>
          <p:nvPr/>
        </p:nvPicPr>
        <p:blipFill>
          <a:blip r:embed="rId4" cstate="print"/>
          <a:srcRect/>
          <a:stretch>
            <a:fillRect/>
          </a:stretch>
        </p:blipFill>
        <p:spPr bwMode="auto">
          <a:xfrm>
            <a:off x="381000" y="1295400"/>
            <a:ext cx="3956050" cy="2655888"/>
          </a:xfrm>
          <a:prstGeom prst="rect">
            <a:avLst/>
          </a:prstGeom>
          <a:noFill/>
          <a:ln w="9525">
            <a:noFill/>
            <a:miter lim="800000"/>
            <a:headEnd/>
            <a:tailEnd/>
          </a:ln>
        </p:spPr>
      </p:pic>
      <p:pic>
        <p:nvPicPr>
          <p:cNvPr id="25606" name="Picture 12" descr="DSC_0266.JPG"/>
          <p:cNvPicPr>
            <a:picLocks noChangeAspect="1"/>
          </p:cNvPicPr>
          <p:nvPr/>
        </p:nvPicPr>
        <p:blipFill>
          <a:blip r:embed="rId5" cstate="print"/>
          <a:srcRect/>
          <a:stretch>
            <a:fillRect/>
          </a:stretch>
        </p:blipFill>
        <p:spPr bwMode="auto">
          <a:xfrm>
            <a:off x="4267200" y="1219200"/>
            <a:ext cx="4267200" cy="265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2400"/>
            <a:ext cx="9144000" cy="838200"/>
          </a:xfrm>
        </p:spPr>
        <p:txBody>
          <a:bodyPr/>
          <a:lstStyle/>
          <a:p>
            <a:pPr algn="ctr" eaLnBrk="1" hangingPunct="1"/>
            <a:r>
              <a:rPr lang="en-US" dirty="0" smtClean="0"/>
              <a:t>CISCO</a:t>
            </a:r>
            <a:r>
              <a:rPr lang="bg-BG" dirty="0" smtClean="0"/>
              <a:t> мрежова академия към РУ</a:t>
            </a:r>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91" y="946150"/>
            <a:ext cx="7967818" cy="568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04800"/>
            <a:ext cx="9144000" cy="838200"/>
          </a:xfrm>
        </p:spPr>
        <p:txBody>
          <a:bodyPr/>
          <a:lstStyle/>
          <a:p>
            <a:pPr algn="ctr" eaLnBrk="1" hangingPunct="1"/>
            <a:r>
              <a:rPr lang="bg-BG" smtClean="0"/>
              <a:t>Предимства и ползи</a:t>
            </a:r>
            <a:endParaRPr lang="en-US" smtClean="0"/>
          </a:p>
        </p:txBody>
      </p:sp>
      <p:sp>
        <p:nvSpPr>
          <p:cNvPr id="27651" name="Rectangle 6"/>
          <p:cNvSpPr>
            <a:spLocks noChangeArrowheads="1"/>
          </p:cNvSpPr>
          <p:nvPr/>
        </p:nvSpPr>
        <p:spPr bwMode="auto">
          <a:xfrm>
            <a:off x="228600" y="1676400"/>
            <a:ext cx="8686800" cy="4062651"/>
          </a:xfrm>
          <a:prstGeom prst="rect">
            <a:avLst/>
          </a:prstGeom>
          <a:noFill/>
          <a:ln w="9525">
            <a:noFill/>
            <a:miter lim="800000"/>
            <a:headEnd/>
            <a:tailEnd/>
          </a:ln>
        </p:spPr>
        <p:txBody>
          <a:bodyPr>
            <a:spAutoFit/>
          </a:bodyPr>
          <a:lstStyle/>
          <a:p>
            <a:pPr algn="ctr"/>
            <a:r>
              <a:rPr lang="bg-BG" sz="2000" b="1" dirty="0" smtClean="0">
                <a:latin typeface="Verdana" pitchFamily="34" charset="0"/>
                <a:ea typeface="Verdana" pitchFamily="34" charset="0"/>
                <a:cs typeface="Verdana" pitchFamily="34" charset="0"/>
              </a:rPr>
              <a:t>Събития </a:t>
            </a:r>
          </a:p>
          <a:p>
            <a:pPr algn="ctr"/>
            <a:endParaRPr lang="bg-BG" sz="2000" dirty="0" smtClean="0">
              <a:latin typeface="Verdana" pitchFamily="34" charset="0"/>
              <a:ea typeface="Verdana" pitchFamily="34" charset="0"/>
              <a:cs typeface="Verdana" pitchFamily="34" charset="0"/>
            </a:endParaRPr>
          </a:p>
          <a:p>
            <a:pPr algn="ctr"/>
            <a:r>
              <a:rPr lang="bg-BG" sz="2000" i="1" dirty="0" smtClean="0">
                <a:latin typeface="Verdana" pitchFamily="34" charset="0"/>
                <a:ea typeface="Verdana" pitchFamily="34" charset="0"/>
                <a:cs typeface="Verdana" pitchFamily="34" charset="0"/>
              </a:rPr>
              <a:t>Регионална </a:t>
            </a:r>
            <a:r>
              <a:rPr lang="bg-BG" sz="2000" i="1" dirty="0">
                <a:latin typeface="Verdana" pitchFamily="34" charset="0"/>
                <a:ea typeface="Verdana" pitchFamily="34" charset="0"/>
                <a:cs typeface="Verdana" pitchFamily="34" charset="0"/>
              </a:rPr>
              <a:t>олимпиада по «Мрежи и мрежови технологии»</a:t>
            </a:r>
          </a:p>
          <a:p>
            <a:pPr algn="ctr"/>
            <a:r>
              <a:rPr lang="bg-BG" sz="2000" i="1" dirty="0">
                <a:latin typeface="Verdana" pitchFamily="34" charset="0"/>
                <a:ea typeface="Verdana" pitchFamily="34" charset="0"/>
                <a:cs typeface="Verdana" pitchFamily="34" charset="0"/>
              </a:rPr>
              <a:t>Национално състезание «</a:t>
            </a:r>
            <a:r>
              <a:rPr lang="bg-BG" sz="2000" i="1" dirty="0" err="1">
                <a:latin typeface="Verdana" pitchFamily="34" charset="0"/>
                <a:ea typeface="Verdana" pitchFamily="34" charset="0"/>
                <a:cs typeface="Verdana" pitchFamily="34" charset="0"/>
              </a:rPr>
              <a:t>NetRiders</a:t>
            </a:r>
            <a:r>
              <a:rPr lang="bg-BG" sz="2000" i="1" dirty="0">
                <a:latin typeface="Verdana" pitchFamily="34" charset="0"/>
                <a:ea typeface="Verdana" pitchFamily="34" charset="0"/>
                <a:cs typeface="Verdana" pitchFamily="34" charset="0"/>
              </a:rPr>
              <a:t>»</a:t>
            </a:r>
          </a:p>
          <a:p>
            <a:pPr algn="ctr"/>
            <a:endParaRPr lang="bg-BG" sz="2000" dirty="0">
              <a:latin typeface="Verdana" pitchFamily="34" charset="0"/>
              <a:ea typeface="Verdana" pitchFamily="34" charset="0"/>
              <a:cs typeface="Verdana" pitchFamily="34" charset="0"/>
            </a:endParaRPr>
          </a:p>
          <a:p>
            <a:pPr algn="ctr"/>
            <a:r>
              <a:rPr lang="bg-BG" sz="2000" b="1" dirty="0">
                <a:latin typeface="Verdana" pitchFamily="34" charset="0"/>
                <a:ea typeface="Verdana" pitchFamily="34" charset="0"/>
                <a:cs typeface="Verdana" pitchFamily="34" charset="0"/>
              </a:rPr>
              <a:t>За студенти</a:t>
            </a:r>
          </a:p>
          <a:p>
            <a:pPr algn="ctr"/>
            <a:endParaRPr lang="bg-BG" sz="2000" dirty="0">
              <a:latin typeface="Verdana" pitchFamily="34" charset="0"/>
              <a:ea typeface="Verdana" pitchFamily="34" charset="0"/>
              <a:cs typeface="Verdana" pitchFamily="34" charset="0"/>
            </a:endParaRPr>
          </a:p>
          <a:p>
            <a:pPr algn="ctr"/>
            <a:r>
              <a:rPr lang="bg-BG" sz="2000" b="1" dirty="0">
                <a:solidFill>
                  <a:srgbClr val="FF0000"/>
                </a:solidFill>
                <a:latin typeface="Verdana" pitchFamily="34" charset="0"/>
                <a:ea typeface="Verdana" pitchFamily="34" charset="0"/>
                <a:cs typeface="Verdana" pitchFamily="34" charset="0"/>
              </a:rPr>
              <a:t>Освобождаване от изпити по дисциплини </a:t>
            </a:r>
          </a:p>
          <a:p>
            <a:pPr algn="ctr"/>
            <a:endParaRPr lang="bg-BG" sz="2000" i="1" dirty="0">
              <a:latin typeface="Verdana" pitchFamily="34" charset="0"/>
              <a:ea typeface="Verdana" pitchFamily="34" charset="0"/>
              <a:cs typeface="Verdana" pitchFamily="34" charset="0"/>
            </a:endParaRPr>
          </a:p>
          <a:p>
            <a:pPr algn="ctr"/>
            <a:r>
              <a:rPr lang="bg-BG" sz="2000" b="1" i="1" dirty="0">
                <a:solidFill>
                  <a:srgbClr val="FF0000"/>
                </a:solidFill>
                <a:latin typeface="Verdana" pitchFamily="34" charset="0"/>
                <a:ea typeface="Verdana" pitchFamily="34" charset="0"/>
                <a:cs typeface="Verdana" pitchFamily="34" charset="0"/>
              </a:rPr>
              <a:t>КСТ </a:t>
            </a:r>
            <a:r>
              <a:rPr lang="bg-BG" sz="2000" i="1" dirty="0">
                <a:latin typeface="Verdana" pitchFamily="34" charset="0"/>
                <a:ea typeface="Verdana" pitchFamily="34" charset="0"/>
                <a:cs typeface="Verdana" pitchFamily="34" charset="0"/>
              </a:rPr>
              <a:t>ОКС Бакалавър: Компютърни мрежи и Локални мрежи;</a:t>
            </a:r>
          </a:p>
          <a:p>
            <a:pPr algn="ctr"/>
            <a:r>
              <a:rPr lang="bg-BG" sz="2000" b="1" i="1" dirty="0">
                <a:solidFill>
                  <a:srgbClr val="FF0000"/>
                </a:solidFill>
                <a:latin typeface="Verdana" pitchFamily="34" charset="0"/>
                <a:ea typeface="Verdana" pitchFamily="34" charset="0"/>
                <a:cs typeface="Verdana" pitchFamily="34" charset="0"/>
              </a:rPr>
              <a:t>ТС</a:t>
            </a:r>
            <a:r>
              <a:rPr lang="bg-BG" sz="2000" i="1" dirty="0">
                <a:latin typeface="Verdana" pitchFamily="34" charset="0"/>
                <a:ea typeface="Verdana" pitchFamily="34" charset="0"/>
                <a:cs typeface="Verdana" pitchFamily="34" charset="0"/>
              </a:rPr>
              <a:t> ОKC Бакалавър: Комуникационни мрежи и системи и Безжични технологии за предаване на данни;</a:t>
            </a:r>
          </a:p>
          <a:p>
            <a:pPr algn="ctr"/>
            <a:endParaRPr lang="bg-BG" sz="2000" i="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04800"/>
            <a:ext cx="9144000" cy="838200"/>
          </a:xfrm>
        </p:spPr>
        <p:txBody>
          <a:bodyPr/>
          <a:lstStyle/>
          <a:p>
            <a:pPr algn="ctr" eaLnBrk="1" hangingPunct="1"/>
            <a:r>
              <a:rPr lang="bg-BG" dirty="0" smtClean="0"/>
              <a:t>Предимства и ползи</a:t>
            </a:r>
            <a:endParaRPr lang="en-US" dirty="0" smtClean="0"/>
          </a:p>
        </p:txBody>
      </p:sp>
      <p:sp>
        <p:nvSpPr>
          <p:cNvPr id="27651" name="Rectangle 6"/>
          <p:cNvSpPr>
            <a:spLocks noChangeArrowheads="1"/>
          </p:cNvSpPr>
          <p:nvPr/>
        </p:nvSpPr>
        <p:spPr bwMode="auto">
          <a:xfrm>
            <a:off x="228600" y="1466195"/>
            <a:ext cx="8686800" cy="4708981"/>
          </a:xfrm>
          <a:prstGeom prst="rect">
            <a:avLst/>
          </a:prstGeom>
          <a:noFill/>
          <a:ln w="9525">
            <a:noFill/>
            <a:miter lim="800000"/>
            <a:headEnd/>
            <a:tailEnd/>
          </a:ln>
        </p:spPr>
        <p:txBody>
          <a:bodyPr>
            <a:spAutoFit/>
          </a:bodyPr>
          <a:lstStyle/>
          <a:p>
            <a:pPr algn="ctr"/>
            <a:endParaRPr lang="bg-BG" sz="2000" i="1" dirty="0">
              <a:latin typeface="Verdana" pitchFamily="34" charset="0"/>
              <a:ea typeface="Verdana" pitchFamily="34" charset="0"/>
              <a:cs typeface="Verdana" pitchFamily="34" charset="0"/>
            </a:endParaRPr>
          </a:p>
          <a:p>
            <a:pPr algn="ctr"/>
            <a:r>
              <a:rPr lang="bg-BG" sz="2000" b="1" dirty="0">
                <a:latin typeface="Verdana" pitchFamily="34" charset="0"/>
                <a:ea typeface="Verdana" pitchFamily="34" charset="0"/>
                <a:cs typeface="Verdana" pitchFamily="34" charset="0"/>
              </a:rPr>
              <a:t>За ученици</a:t>
            </a:r>
          </a:p>
          <a:p>
            <a:pPr algn="ctr"/>
            <a:endParaRPr lang="bg-BG" sz="2000" b="1" dirty="0">
              <a:latin typeface="Verdana" pitchFamily="34" charset="0"/>
              <a:ea typeface="Verdana" pitchFamily="34" charset="0"/>
              <a:cs typeface="Verdana" pitchFamily="34" charset="0"/>
            </a:endParaRPr>
          </a:p>
          <a:p>
            <a:pPr algn="ctr"/>
            <a:r>
              <a:rPr lang="bg-BG" sz="2000" i="1" dirty="0">
                <a:latin typeface="Verdana" pitchFamily="34" charset="0"/>
                <a:ea typeface="Verdana" pitchFamily="34" charset="0"/>
                <a:cs typeface="Verdana" pitchFamily="34" charset="0"/>
              </a:rPr>
              <a:t>Резултатите от олимпиада по «Мрежи и мрежови технологии» се зачитат като кандидатстудентски изпит </a:t>
            </a:r>
          </a:p>
          <a:p>
            <a:pPr algn="ctr"/>
            <a:endParaRPr lang="bg-BG" sz="2000" b="1" i="1" dirty="0">
              <a:latin typeface="Verdana" pitchFamily="34" charset="0"/>
              <a:ea typeface="Verdana" pitchFamily="34" charset="0"/>
              <a:cs typeface="Verdana" pitchFamily="34" charset="0"/>
            </a:endParaRPr>
          </a:p>
          <a:p>
            <a:pPr algn="ctr"/>
            <a:r>
              <a:rPr lang="bg-BG" sz="2000" b="1" dirty="0">
                <a:latin typeface="Verdana" pitchFamily="34" charset="0"/>
                <a:ea typeface="Verdana" pitchFamily="34" charset="0"/>
                <a:cs typeface="Verdana" pitchFamily="34" charset="0"/>
              </a:rPr>
              <a:t>За работещи</a:t>
            </a:r>
          </a:p>
          <a:p>
            <a:pPr algn="ctr"/>
            <a:endParaRPr lang="bg-BG" sz="2000" b="1" dirty="0">
              <a:latin typeface="Verdana" pitchFamily="34" charset="0"/>
              <a:ea typeface="Verdana" pitchFamily="34" charset="0"/>
              <a:cs typeface="Verdana" pitchFamily="34" charset="0"/>
            </a:endParaRPr>
          </a:p>
          <a:p>
            <a:pPr algn="ctr"/>
            <a:r>
              <a:rPr lang="bg-BG" sz="2000" i="1" dirty="0">
                <a:latin typeface="Verdana" pitchFamily="34" charset="0"/>
                <a:ea typeface="Verdana" pitchFamily="34" charset="0"/>
                <a:cs typeface="Verdana" pitchFamily="34" charset="0"/>
              </a:rPr>
              <a:t>Възможност за по-добра реализация в България и чужбина. </a:t>
            </a:r>
          </a:p>
          <a:p>
            <a:pPr algn="ctr"/>
            <a:endParaRPr lang="bg-BG" sz="2000" i="1" dirty="0">
              <a:latin typeface="Verdana" pitchFamily="34" charset="0"/>
              <a:ea typeface="Verdana" pitchFamily="34" charset="0"/>
              <a:cs typeface="Verdana" pitchFamily="34" charset="0"/>
            </a:endParaRPr>
          </a:p>
          <a:p>
            <a:pPr algn="ctr"/>
            <a:endParaRPr lang="bg-BG" sz="2000" b="1" dirty="0" smtClean="0">
              <a:latin typeface="Verdana" pitchFamily="34" charset="0"/>
              <a:ea typeface="Verdana" pitchFamily="34" charset="0"/>
              <a:cs typeface="Verdana" pitchFamily="34" charset="0"/>
            </a:endParaRPr>
          </a:p>
          <a:p>
            <a:pPr algn="ctr"/>
            <a:r>
              <a:rPr lang="bg-BG" sz="2000" b="1" dirty="0" smtClean="0">
                <a:latin typeface="Verdana" pitchFamily="34" charset="0"/>
                <a:ea typeface="Verdana" pitchFamily="34" charset="0"/>
                <a:cs typeface="Verdana" pitchFamily="34" charset="0"/>
              </a:rPr>
              <a:t>За </a:t>
            </a:r>
            <a:r>
              <a:rPr lang="bg-BG" sz="2000" b="1" dirty="0">
                <a:latin typeface="Verdana" pitchFamily="34" charset="0"/>
                <a:ea typeface="Verdana" pitchFamily="34" charset="0"/>
                <a:cs typeface="Verdana" pitchFamily="34" charset="0"/>
              </a:rPr>
              <a:t>всички</a:t>
            </a:r>
          </a:p>
          <a:p>
            <a:pPr algn="ctr"/>
            <a:endParaRPr lang="bg-BG" sz="2000" b="1" dirty="0">
              <a:latin typeface="Verdana" pitchFamily="34" charset="0"/>
              <a:ea typeface="Verdana" pitchFamily="34" charset="0"/>
              <a:cs typeface="Verdana" pitchFamily="34" charset="0"/>
            </a:endParaRPr>
          </a:p>
          <a:p>
            <a:pPr algn="ctr"/>
            <a:r>
              <a:rPr lang="bg-BG" sz="2000" b="1" dirty="0" smtClean="0">
                <a:solidFill>
                  <a:srgbClr val="FF0000"/>
                </a:solidFill>
                <a:latin typeface="Verdana" pitchFamily="34" charset="0"/>
                <a:ea typeface="Verdana" pitchFamily="34" charset="0"/>
                <a:cs typeface="Verdana" pitchFamily="34" charset="0"/>
              </a:rPr>
              <a:t>АКТУАЛНИ </a:t>
            </a:r>
            <a:r>
              <a:rPr lang="bg-BG" sz="2000" b="1" dirty="0">
                <a:solidFill>
                  <a:srgbClr val="FF0000"/>
                </a:solidFill>
                <a:latin typeface="Verdana" pitchFamily="34" charset="0"/>
                <a:ea typeface="Verdana" pitchFamily="34" charset="0"/>
                <a:cs typeface="Verdana" pitchFamily="34" charset="0"/>
              </a:rPr>
              <a:t>ЗНАНИЯ В ОБЛАСТА НА </a:t>
            </a:r>
            <a:r>
              <a:rPr lang="bg-BG" sz="2000" b="1" dirty="0" smtClean="0">
                <a:solidFill>
                  <a:srgbClr val="FF0000"/>
                </a:solidFill>
                <a:latin typeface="Verdana" pitchFamily="34" charset="0"/>
                <a:ea typeface="Verdana" pitchFamily="34" charset="0"/>
                <a:cs typeface="Verdana" pitchFamily="34" charset="0"/>
              </a:rPr>
              <a:t>МРЕЖИТЕ</a:t>
            </a:r>
            <a:r>
              <a:rPr lang="en-US" sz="2000" b="1" dirty="0" smtClean="0">
                <a:solidFill>
                  <a:srgbClr val="FF0000"/>
                </a:solidFill>
                <a:latin typeface="Verdana" pitchFamily="34" charset="0"/>
                <a:ea typeface="Verdana" pitchFamily="34" charset="0"/>
                <a:cs typeface="Verdana" pitchFamily="34" charset="0"/>
              </a:rPr>
              <a:t> </a:t>
            </a:r>
            <a:r>
              <a:rPr lang="bg-BG" sz="2000" b="1" dirty="0" smtClean="0">
                <a:solidFill>
                  <a:srgbClr val="FF0000"/>
                </a:solidFill>
                <a:latin typeface="Verdana" pitchFamily="34" charset="0"/>
                <a:ea typeface="Verdana" pitchFamily="34" charset="0"/>
                <a:cs typeface="Verdana" pitchFamily="34" charset="0"/>
              </a:rPr>
              <a:t>И</a:t>
            </a:r>
            <a:endParaRPr lang="en-US" sz="2000" b="1" dirty="0" smtClean="0">
              <a:solidFill>
                <a:srgbClr val="FF0000"/>
              </a:solidFill>
              <a:latin typeface="Verdana" pitchFamily="34" charset="0"/>
              <a:ea typeface="Verdana" pitchFamily="34" charset="0"/>
              <a:cs typeface="Verdana" pitchFamily="34" charset="0"/>
            </a:endParaRPr>
          </a:p>
          <a:p>
            <a:pPr algn="ctr"/>
            <a:r>
              <a:rPr lang="bg-BG" sz="2000" b="1" dirty="0" smtClean="0">
                <a:solidFill>
                  <a:srgbClr val="FF0000"/>
                </a:solidFill>
                <a:latin typeface="Verdana" pitchFamily="34" charset="0"/>
                <a:ea typeface="Verdana" pitchFamily="34" charset="0"/>
                <a:cs typeface="Verdana" pitchFamily="34" charset="0"/>
              </a:rPr>
              <a:t>МЕЖДУНАРОДНО </a:t>
            </a:r>
            <a:r>
              <a:rPr lang="bg-BG" sz="2000" b="1" dirty="0">
                <a:solidFill>
                  <a:srgbClr val="FF0000"/>
                </a:solidFill>
                <a:latin typeface="Verdana" pitchFamily="34" charset="0"/>
                <a:ea typeface="Verdana" pitchFamily="34" charset="0"/>
                <a:cs typeface="Verdana" pitchFamily="34" charset="0"/>
              </a:rPr>
              <a:t>ПРИЗНАТИ СЕРТИФИКАТИ.</a:t>
            </a:r>
          </a:p>
        </p:txBody>
      </p:sp>
    </p:spTree>
    <p:extLst>
      <p:ext uri="{BB962C8B-B14F-4D97-AF65-F5344CB8AC3E}">
        <p14:creationId xmlns:p14="http://schemas.microsoft.com/office/powerpoint/2010/main" val="110058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ctrTitle"/>
          </p:nvPr>
        </p:nvSpPr>
        <p:spPr>
          <a:xfrm>
            <a:off x="0" y="2598737"/>
            <a:ext cx="5029200" cy="830263"/>
          </a:xfrm>
        </p:spPr>
        <p:txBody>
          <a:bodyPr/>
          <a:lstStyle/>
          <a:p>
            <a:pPr algn="ctr" eaLnBrk="1" hangingPunct="1"/>
            <a:r>
              <a:rPr lang="en-US" sz="2400" dirty="0"/>
              <a:t>VMware IT </a:t>
            </a:r>
            <a:r>
              <a:rPr lang="bg-BG" sz="2400" dirty="0"/>
              <a:t>академия към </a:t>
            </a:r>
            <a:r>
              <a:rPr lang="bg-BG" sz="2400" dirty="0" smtClean="0"/>
              <a:t/>
            </a:r>
            <a:br>
              <a:rPr lang="bg-BG" sz="2400" dirty="0" smtClean="0"/>
            </a:br>
            <a:r>
              <a:rPr lang="bg-BG" sz="2400" dirty="0" smtClean="0"/>
              <a:t>РУ “Ангел Кънчев”</a:t>
            </a:r>
            <a:endParaRPr lang="en-US" sz="2400" dirty="0" smtClean="0"/>
          </a:p>
        </p:txBody>
      </p:sp>
      <p:pic>
        <p:nvPicPr>
          <p:cNvPr id="5" name="Picture 4" descr="http://www.whizlabs.com/blog/wp-content/uploads/2011/06/pearsonv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654815"/>
            <a:ext cx="2247900" cy="187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sunriseinformatics.com/sharephoto/1-NetAcad%20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2" y="4580638"/>
            <a:ext cx="3033058" cy="2020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tfutures.edu.au/Resources/logo/vmware%20it%20academ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8746" y="5258144"/>
            <a:ext cx="3435854" cy="665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cstate="print"/>
          <a:srcRect/>
          <a:stretch>
            <a:fillRect/>
          </a:stretch>
        </p:blipFill>
        <p:spPr bwMode="auto">
          <a:xfrm>
            <a:off x="533400" y="381000"/>
            <a:ext cx="4207435" cy="685800"/>
          </a:xfrm>
          <a:prstGeom prst="rect">
            <a:avLst/>
          </a:prstGeom>
          <a:noFill/>
          <a:ln w="9525">
            <a:noFill/>
            <a:miter lim="800000"/>
            <a:headEnd/>
            <a:tailEnd/>
          </a:ln>
        </p:spPr>
      </p:pic>
    </p:spTree>
    <p:extLst>
      <p:ext uri="{BB962C8B-B14F-4D97-AF65-F5344CB8AC3E}">
        <p14:creationId xmlns:p14="http://schemas.microsoft.com/office/powerpoint/2010/main" val="418166646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815975"/>
            <a:ext cx="9144000" cy="403225"/>
          </a:xfrm>
        </p:spPr>
        <p:txBody>
          <a:bodyPr/>
          <a:lstStyle/>
          <a:p>
            <a:pPr algn="ctr"/>
            <a:r>
              <a:rPr lang="bg-BG" dirty="0" smtClean="0"/>
              <a:t>Защо е важна виртуализацията и какво е </a:t>
            </a:r>
            <a:r>
              <a:rPr lang="en-US" dirty="0" smtClean="0"/>
              <a:t>VMware IT </a:t>
            </a:r>
            <a:r>
              <a:rPr lang="bg-BG" dirty="0" smtClean="0"/>
              <a:t>академията</a:t>
            </a:r>
            <a:endParaRPr lang="en-US" dirty="0" smtClean="0"/>
          </a:p>
        </p:txBody>
      </p:sp>
      <p:sp>
        <p:nvSpPr>
          <p:cNvPr id="6" name="Rectangle 3"/>
          <p:cNvSpPr txBox="1">
            <a:spLocks noChangeArrowheads="1"/>
          </p:cNvSpPr>
          <p:nvPr/>
        </p:nvSpPr>
        <p:spPr bwMode="auto">
          <a:xfrm>
            <a:off x="352425" y="1752600"/>
            <a:ext cx="8382000" cy="419100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fontAlgn="base">
              <a:lnSpc>
                <a:spcPct val="95000"/>
              </a:lnSpc>
              <a:spcBef>
                <a:spcPct val="35000"/>
              </a:spcBef>
              <a:spcAft>
                <a:spcPct val="0"/>
              </a:spcAft>
              <a:buClr>
                <a:srgbClr val="708CA1"/>
              </a:buClr>
              <a:defRPr sz="2000">
                <a:solidFill>
                  <a:schemeClr val="tx1"/>
                </a:solidFill>
                <a:latin typeface="+mn-lt"/>
              </a:defRPr>
            </a:lvl6pPr>
            <a:lvl7pPr marL="2519363" algn="l" defTabSz="814388" rtl="0" fontAlgn="base">
              <a:lnSpc>
                <a:spcPct val="95000"/>
              </a:lnSpc>
              <a:spcBef>
                <a:spcPct val="35000"/>
              </a:spcBef>
              <a:spcAft>
                <a:spcPct val="0"/>
              </a:spcAft>
              <a:buClr>
                <a:srgbClr val="708CA1"/>
              </a:buClr>
              <a:defRPr sz="2000">
                <a:solidFill>
                  <a:schemeClr val="tx1"/>
                </a:solidFill>
                <a:latin typeface="+mn-lt"/>
              </a:defRPr>
            </a:lvl7pPr>
            <a:lvl8pPr marL="2976563" algn="l" defTabSz="814388" rtl="0" fontAlgn="base">
              <a:lnSpc>
                <a:spcPct val="95000"/>
              </a:lnSpc>
              <a:spcBef>
                <a:spcPct val="35000"/>
              </a:spcBef>
              <a:spcAft>
                <a:spcPct val="0"/>
              </a:spcAft>
              <a:buClr>
                <a:srgbClr val="708CA1"/>
              </a:buClr>
              <a:defRPr sz="2000">
                <a:solidFill>
                  <a:schemeClr val="tx1"/>
                </a:solidFill>
                <a:latin typeface="+mn-lt"/>
              </a:defRPr>
            </a:lvl8pPr>
            <a:lvl9pPr marL="3433763" algn="l" defTabSz="814388" rtl="0" fontAlgn="base">
              <a:lnSpc>
                <a:spcPct val="95000"/>
              </a:lnSpc>
              <a:spcBef>
                <a:spcPct val="35000"/>
              </a:spcBef>
              <a:spcAft>
                <a:spcPct val="0"/>
              </a:spcAft>
              <a:buClr>
                <a:srgbClr val="708CA1"/>
              </a:buClr>
              <a:defRPr sz="2000">
                <a:solidFill>
                  <a:schemeClr val="tx1"/>
                </a:solidFill>
                <a:latin typeface="+mn-lt"/>
              </a:defRPr>
            </a:lvl9pPr>
          </a:lstStyle>
          <a:p>
            <a:pPr algn="just">
              <a:lnSpc>
                <a:spcPct val="90000"/>
              </a:lnSpc>
              <a:buClr>
                <a:schemeClr val="accent1"/>
              </a:buClr>
            </a:pPr>
            <a:r>
              <a:rPr lang="bg-BG" sz="1800" dirty="0" smtClean="0">
                <a:latin typeface="Verdana" panose="020B0604030504040204" pitchFamily="34" charset="0"/>
                <a:ea typeface="Verdana" panose="020B0604030504040204" pitchFamily="34" charset="0"/>
                <a:cs typeface="Verdana" panose="020B0604030504040204" pitchFamily="34" charset="0"/>
              </a:rPr>
              <a:t>Икономическото състояние и икономиката</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90000"/>
              </a:lnSpc>
              <a:buClr>
                <a:schemeClr val="accent1"/>
              </a:buClr>
            </a:pPr>
            <a:r>
              <a:rPr lang="bg-BG" sz="1800" dirty="0" smtClean="0">
                <a:latin typeface="Verdana" panose="020B0604030504040204" pitchFamily="34" charset="0"/>
                <a:ea typeface="Verdana" panose="020B0604030504040204" pitchFamily="34" charset="0"/>
                <a:cs typeface="Verdana" panose="020B0604030504040204" pitchFamily="34" charset="0"/>
              </a:rPr>
              <a:t>Намаляване на разходите при дълготрайни инвестиции</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90000"/>
              </a:lnSpc>
              <a:buClr>
                <a:schemeClr val="accent1"/>
              </a:buClr>
            </a:pPr>
            <a:r>
              <a:rPr lang="bg-BG" sz="1800" dirty="0" smtClean="0">
                <a:latin typeface="Verdana" panose="020B0604030504040204" pitchFamily="34" charset="0"/>
                <a:ea typeface="Verdana" panose="020B0604030504040204" pitchFamily="34" charset="0"/>
                <a:cs typeface="Verdana" panose="020B0604030504040204" pitchFamily="34" charset="0"/>
              </a:rPr>
              <a:t>Намаляване на разходите за експлоатация</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90000"/>
              </a:lnSpc>
              <a:buClr>
                <a:schemeClr val="accent1"/>
              </a:buClr>
            </a:pPr>
            <a:r>
              <a:rPr lang="bg-BG" sz="1800" dirty="0" smtClean="0">
                <a:latin typeface="Verdana" panose="020B0604030504040204" pitchFamily="34" charset="0"/>
                <a:ea typeface="Verdana" panose="020B0604030504040204" pitchFamily="34" charset="0"/>
                <a:cs typeface="Verdana" panose="020B0604030504040204" pitchFamily="34" charset="0"/>
              </a:rPr>
              <a:t>Екологичн</a:t>
            </a:r>
            <a:r>
              <a:rPr lang="bg-BG" sz="1800" dirty="0">
                <a:latin typeface="Verdana" panose="020B0604030504040204" pitchFamily="34" charset="0"/>
                <a:ea typeface="Verdana" panose="020B0604030504040204" pitchFamily="34" charset="0"/>
                <a:cs typeface="Verdana" panose="020B0604030504040204" pitchFamily="34" charset="0"/>
              </a:rPr>
              <a:t>и</a:t>
            </a:r>
            <a:r>
              <a:rPr lang="bg-BG"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(Green) IT</a:t>
            </a:r>
          </a:p>
          <a:p>
            <a:pPr algn="just">
              <a:lnSpc>
                <a:spcPct val="90000"/>
              </a:lnSpc>
              <a:buClr>
                <a:schemeClr val="accent1"/>
              </a:buClr>
            </a:pPr>
            <a:r>
              <a:rPr lang="bg-BG" sz="1800" dirty="0" smtClean="0">
                <a:latin typeface="Verdana" panose="020B0604030504040204" pitchFamily="34" charset="0"/>
                <a:ea typeface="Verdana" panose="020B0604030504040204" pitchFamily="34" charset="0"/>
                <a:cs typeface="Verdana" panose="020B0604030504040204" pitchFamily="34" charset="0"/>
              </a:rPr>
              <a:t>Предпоставка за въвеждане на системи за споделено изчисление (</a:t>
            </a:r>
            <a:r>
              <a:rPr lang="en-US" sz="1800" dirty="0" smtClean="0">
                <a:latin typeface="Verdana" panose="020B0604030504040204" pitchFamily="34" charset="0"/>
                <a:ea typeface="Verdana" panose="020B0604030504040204" pitchFamily="34" charset="0"/>
                <a:cs typeface="Verdana" panose="020B0604030504040204" pitchFamily="34" charset="0"/>
              </a:rPr>
              <a:t>Cloud Computing</a:t>
            </a:r>
            <a:r>
              <a:rPr lang="bg-BG" sz="1800" dirty="0" smtClean="0">
                <a:latin typeface="Verdana" panose="020B0604030504040204" pitchFamily="34" charset="0"/>
                <a:ea typeface="Verdana" panose="020B0604030504040204" pitchFamily="34" charset="0"/>
                <a:cs typeface="Verdana" panose="020B0604030504040204" pitchFamily="34" charset="0"/>
              </a:rPr>
              <a:t>)</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90000"/>
              </a:lnSpc>
              <a:buClr>
                <a:schemeClr val="accent1"/>
              </a:buClr>
            </a:pPr>
            <a:r>
              <a:rPr lang="bg-BG" sz="1800" dirty="0" smtClean="0">
                <a:latin typeface="Verdana" panose="020B0604030504040204" pitchFamily="34" charset="0"/>
                <a:ea typeface="Verdana" panose="020B0604030504040204" pitchFamily="34" charset="0"/>
                <a:cs typeface="Verdana" panose="020B0604030504040204" pitchFamily="34" charset="0"/>
              </a:rPr>
              <a:t>Голямо търсене на</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bg-BG" sz="1800" dirty="0" smtClean="0">
                <a:latin typeface="Verdana" panose="020B0604030504040204" pitchFamily="34" charset="0"/>
                <a:ea typeface="Verdana" panose="020B0604030504040204" pitchFamily="34" charset="0"/>
                <a:cs typeface="Verdana" panose="020B0604030504040204" pitchFamily="34" charset="0"/>
              </a:rPr>
              <a:t>сертифицирани </a:t>
            </a:r>
            <a:r>
              <a:rPr lang="en-US" sz="1800" dirty="0" smtClean="0">
                <a:latin typeface="Verdana" panose="020B0604030504040204" pitchFamily="34" charset="0"/>
                <a:ea typeface="Verdana" panose="020B0604030504040204" pitchFamily="34" charset="0"/>
                <a:cs typeface="Verdana" panose="020B0604030504040204" pitchFamily="34" charset="0"/>
              </a:rPr>
              <a:t>VMware </a:t>
            </a:r>
            <a:r>
              <a:rPr lang="bg-BG" sz="1800" dirty="0" smtClean="0">
                <a:latin typeface="Verdana" panose="020B0604030504040204" pitchFamily="34" charset="0"/>
                <a:ea typeface="Verdana" panose="020B0604030504040204" pitchFamily="34" charset="0"/>
                <a:cs typeface="Verdana" panose="020B0604030504040204" pitchFamily="34" charset="0"/>
              </a:rPr>
              <a:t>професионалисти</a:t>
            </a:r>
            <a:r>
              <a:rPr lang="en-US" sz="1800" dirty="0" smtClean="0">
                <a:latin typeface="Verdana" panose="020B0604030504040204" pitchFamily="34" charset="0"/>
                <a:ea typeface="Verdana" panose="020B0604030504040204" pitchFamily="34" charset="0"/>
                <a:cs typeface="Verdana" panose="020B0604030504040204" pitchFamily="34" charset="0"/>
              </a:rPr>
              <a:t> </a:t>
            </a:r>
          </a:p>
          <a:p>
            <a:pPr algn="just">
              <a:lnSpc>
                <a:spcPct val="90000"/>
              </a:lnSpc>
              <a:buClr>
                <a:schemeClr val="accent1"/>
              </a:buClr>
            </a:pPr>
            <a:r>
              <a:rPr lang="bg-BG" sz="1800" dirty="0" smtClean="0">
                <a:latin typeface="Verdana" panose="020B0604030504040204" pitchFamily="34" charset="0"/>
                <a:ea typeface="Verdana" panose="020B0604030504040204" pitchFamily="34" charset="0"/>
                <a:cs typeface="Verdana" panose="020B0604030504040204" pitchFamily="34" charset="0"/>
              </a:rPr>
              <a:t>Над </a:t>
            </a:r>
            <a:r>
              <a:rPr lang="en-US" sz="1800" dirty="0" smtClean="0">
                <a:latin typeface="Verdana" panose="020B0604030504040204" pitchFamily="34" charset="0"/>
                <a:ea typeface="Verdana" panose="020B0604030504040204" pitchFamily="34" charset="0"/>
                <a:cs typeface="Verdana" panose="020B0604030504040204" pitchFamily="34" charset="0"/>
              </a:rPr>
              <a:t>1,500 </a:t>
            </a:r>
            <a:r>
              <a:rPr lang="bg-BG" sz="1800" dirty="0" smtClean="0">
                <a:latin typeface="Verdana" panose="020B0604030504040204" pitchFamily="34" charset="0"/>
                <a:ea typeface="Verdana" panose="020B0604030504040204" pitchFamily="34" charset="0"/>
                <a:cs typeface="Verdana" panose="020B0604030504040204" pitchFamily="34" charset="0"/>
              </a:rPr>
              <a:t>институции и над</a:t>
            </a:r>
            <a:r>
              <a:rPr lang="en-US" sz="1800" dirty="0" smtClean="0">
                <a:latin typeface="Verdana" panose="020B0604030504040204" pitchFamily="34" charset="0"/>
                <a:ea typeface="Verdana" panose="020B0604030504040204" pitchFamily="34" charset="0"/>
                <a:cs typeface="Verdana" panose="020B0604030504040204" pitchFamily="34" charset="0"/>
              </a:rPr>
              <a:t> 10,000 </a:t>
            </a:r>
            <a:r>
              <a:rPr lang="bg-BG" sz="1800" dirty="0" smtClean="0">
                <a:latin typeface="Verdana" panose="020B0604030504040204" pitchFamily="34" charset="0"/>
                <a:ea typeface="Verdana" panose="020B0604030504040204" pitchFamily="34" charset="0"/>
                <a:cs typeface="Verdana" panose="020B0604030504040204" pitchFamily="34" charset="0"/>
              </a:rPr>
              <a:t>студента използват</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bg-BG" sz="1800" dirty="0" smtClean="0">
                <a:latin typeface="Verdana" panose="020B0604030504040204" pitchFamily="34" charset="0"/>
                <a:ea typeface="Verdana" panose="020B0604030504040204" pitchFamily="34" charset="0"/>
                <a:cs typeface="Verdana" panose="020B0604030504040204" pitchFamily="34" charset="0"/>
              </a:rPr>
              <a:t>електронното обучение, което се предлага от </a:t>
            </a:r>
            <a:r>
              <a:rPr lang="en-US" sz="1800" dirty="0" smtClean="0">
                <a:latin typeface="Verdana" panose="020B0604030504040204" pitchFamily="34" charset="0"/>
                <a:ea typeface="Verdana" panose="020B0604030504040204" pitchFamily="34" charset="0"/>
                <a:cs typeface="Verdana" panose="020B0604030504040204" pitchFamily="34" charset="0"/>
              </a:rPr>
              <a:t>IT </a:t>
            </a:r>
            <a:r>
              <a:rPr lang="bg-BG" sz="1800" dirty="0" smtClean="0">
                <a:latin typeface="Verdana" panose="020B0604030504040204" pitchFamily="34" charset="0"/>
                <a:ea typeface="Verdana" panose="020B0604030504040204" pitchFamily="34" charset="0"/>
                <a:cs typeface="Verdana" panose="020B0604030504040204" pitchFamily="34" charset="0"/>
              </a:rPr>
              <a:t>академията</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90000"/>
              </a:lnSpc>
              <a:buClr>
                <a:schemeClr val="accent1"/>
              </a:buClr>
            </a:pPr>
            <a:r>
              <a:rPr lang="bg-BG" sz="1800" dirty="0" smtClean="0">
                <a:latin typeface="Verdana" panose="020B0604030504040204" pitchFamily="34" charset="0"/>
                <a:ea typeface="Verdana" panose="020B0604030504040204" pitchFamily="34" charset="0"/>
                <a:cs typeface="Verdana" panose="020B0604030504040204" pitchFamily="34" charset="0"/>
              </a:rPr>
              <a:t>Над </a:t>
            </a:r>
            <a:r>
              <a:rPr lang="en-US" sz="1800" dirty="0" smtClean="0">
                <a:latin typeface="Verdana" panose="020B0604030504040204" pitchFamily="34" charset="0"/>
                <a:ea typeface="Verdana" panose="020B0604030504040204" pitchFamily="34" charset="0"/>
                <a:cs typeface="Verdana" panose="020B0604030504040204" pitchFamily="34" charset="0"/>
              </a:rPr>
              <a:t>400 </a:t>
            </a:r>
            <a:r>
              <a:rPr lang="bg-BG" sz="1800" dirty="0" smtClean="0">
                <a:latin typeface="Verdana" panose="020B0604030504040204" pitchFamily="34" charset="0"/>
                <a:ea typeface="Verdana" panose="020B0604030504040204" pitchFamily="34" charset="0"/>
                <a:cs typeface="Verdana" panose="020B0604030504040204" pitchFamily="34" charset="0"/>
              </a:rPr>
              <a:t>институции участват в програмата с практически курсове на академията. Повече от </a:t>
            </a:r>
            <a:r>
              <a:rPr lang="en-US" sz="1800" dirty="0" smtClean="0">
                <a:latin typeface="Verdana" panose="020B0604030504040204" pitchFamily="34" charset="0"/>
                <a:ea typeface="Verdana" panose="020B0604030504040204" pitchFamily="34" charset="0"/>
                <a:cs typeface="Verdana" panose="020B0604030504040204" pitchFamily="34" charset="0"/>
              </a:rPr>
              <a:t>3,000 </a:t>
            </a:r>
            <a:r>
              <a:rPr lang="bg-BG" sz="1800" dirty="0" smtClean="0">
                <a:latin typeface="Verdana" panose="020B0604030504040204" pitchFamily="34" charset="0"/>
                <a:ea typeface="Verdana" panose="020B0604030504040204" pitchFamily="34" charset="0"/>
                <a:cs typeface="Verdana" panose="020B0604030504040204" pitchFamily="34" charset="0"/>
              </a:rPr>
              <a:t>студента са обучени и са готови за придобиване на сертификат за</a:t>
            </a:r>
            <a:r>
              <a:rPr lang="en-US" sz="1800" dirty="0" smtClean="0">
                <a:latin typeface="Verdana" panose="020B0604030504040204" pitchFamily="34" charset="0"/>
                <a:ea typeface="Verdana" panose="020B0604030504040204" pitchFamily="34" charset="0"/>
                <a:cs typeface="Verdana" panose="020B0604030504040204" pitchFamily="34" charset="0"/>
              </a:rPr>
              <a:t> VMware Certified Professional</a:t>
            </a:r>
            <a:r>
              <a:rPr lang="bg-BG"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(VCP)</a:t>
            </a: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3674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565150"/>
            <a:ext cx="9144000" cy="730250"/>
          </a:xfrm>
        </p:spPr>
        <p:txBody>
          <a:bodyPr/>
          <a:lstStyle/>
          <a:p>
            <a:pPr algn="ctr"/>
            <a:r>
              <a:rPr lang="bg-BG" sz="3200" dirty="0" smtClean="0">
                <a:cs typeface="Arial" pitchFamily="34" charset="0"/>
              </a:rPr>
              <a:t>Къде и от кого се използва виртуализацията</a:t>
            </a:r>
            <a:r>
              <a:rPr lang="en-US" sz="3200" dirty="0" smtClean="0">
                <a:cs typeface="Arial" pitchFamily="34"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35984"/>
            <a:ext cx="8153400" cy="294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p:nvSpPr>
        <p:spPr bwMode="auto">
          <a:xfrm>
            <a:off x="0" y="14287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bg-BG" sz="2000" dirty="0" smtClean="0">
                <a:solidFill>
                  <a:srgbClr val="FF0000"/>
                </a:solidFill>
              </a:rPr>
              <a:t>Проучване на </a:t>
            </a:r>
            <a:r>
              <a:rPr lang="en-US" sz="2000" dirty="0" err="1" smtClean="0">
                <a:solidFill>
                  <a:srgbClr val="FF0000"/>
                </a:solidFill>
              </a:rPr>
              <a:t>SpiceWorks</a:t>
            </a:r>
            <a:r>
              <a:rPr lang="en-US" sz="2000" dirty="0">
                <a:solidFill>
                  <a:srgbClr val="FF0000"/>
                </a:solidFill>
              </a:rPr>
              <a:t>: </a:t>
            </a:r>
            <a:r>
              <a:rPr lang="en-US" sz="2000" dirty="0" smtClean="0">
                <a:solidFill>
                  <a:srgbClr val="FF0000"/>
                </a:solidFill>
              </a:rPr>
              <a:t>100,000</a:t>
            </a:r>
            <a:r>
              <a:rPr lang="bg-BG" sz="2000" dirty="0" smtClean="0">
                <a:solidFill>
                  <a:srgbClr val="FF0000"/>
                </a:solidFill>
              </a:rPr>
              <a:t>+</a:t>
            </a:r>
            <a:r>
              <a:rPr lang="en-US" sz="2000" dirty="0" smtClean="0">
                <a:solidFill>
                  <a:srgbClr val="FF0000"/>
                </a:solidFill>
              </a:rPr>
              <a:t> </a:t>
            </a:r>
            <a:r>
              <a:rPr lang="bg-BG" sz="2000" dirty="0" smtClean="0">
                <a:solidFill>
                  <a:srgbClr val="FF0000"/>
                </a:solidFill>
              </a:rPr>
              <a:t>организации от</a:t>
            </a:r>
            <a:r>
              <a:rPr lang="en-US" sz="2000" dirty="0" smtClean="0">
                <a:solidFill>
                  <a:srgbClr val="FF0000"/>
                </a:solidFill>
              </a:rPr>
              <a:t> </a:t>
            </a:r>
            <a:r>
              <a:rPr lang="bg-BG" sz="2000" dirty="0" smtClean="0">
                <a:solidFill>
                  <a:srgbClr val="FF0000"/>
                </a:solidFill>
              </a:rPr>
              <a:t>над </a:t>
            </a:r>
            <a:r>
              <a:rPr lang="en-US" sz="2000" dirty="0" smtClean="0">
                <a:solidFill>
                  <a:srgbClr val="FF0000"/>
                </a:solidFill>
              </a:rPr>
              <a:t>100</a:t>
            </a:r>
            <a:r>
              <a:rPr lang="bg-BG" sz="2000" dirty="0" smtClean="0">
                <a:solidFill>
                  <a:srgbClr val="FF0000"/>
                </a:solidFill>
              </a:rPr>
              <a:t>+</a:t>
            </a:r>
            <a:r>
              <a:rPr lang="en-US" sz="2000" dirty="0" smtClean="0">
                <a:solidFill>
                  <a:srgbClr val="FF0000"/>
                </a:solidFill>
              </a:rPr>
              <a:t> </a:t>
            </a:r>
            <a:r>
              <a:rPr lang="bg-BG" sz="2000" dirty="0" smtClean="0">
                <a:solidFill>
                  <a:srgbClr val="FF0000"/>
                </a:solidFill>
              </a:rPr>
              <a:t>държави</a:t>
            </a:r>
            <a:endParaRPr lang="en-US" sz="2000" dirty="0">
              <a:solidFill>
                <a:srgbClr val="FF0000"/>
              </a:solidFill>
            </a:endParaRPr>
          </a:p>
        </p:txBody>
      </p:sp>
      <p:sp>
        <p:nvSpPr>
          <p:cNvPr id="9" name="TextBox 12"/>
          <p:cNvSpPr txBox="1">
            <a:spLocks noChangeArrowheads="1"/>
          </p:cNvSpPr>
          <p:nvPr/>
        </p:nvSpPr>
        <p:spPr bwMode="auto">
          <a:xfrm>
            <a:off x="454025" y="2076271"/>
            <a:ext cx="609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ＭＳ Ｐゴシック" pitchFamily="34" charset="-128"/>
              </a:defRPr>
            </a:lvl1pPr>
            <a:lvl2pPr marL="742950" indent="-285750" eaLnBrk="0" hangingPunct="0">
              <a:defRPr sz="2400">
                <a:solidFill>
                  <a:srgbClr val="0095D3"/>
                </a:solidFill>
                <a:latin typeface="Arial" pitchFamily="34" charset="0"/>
                <a:ea typeface="ＭＳ Ｐゴシック" pitchFamily="34" charset="-128"/>
              </a:defRPr>
            </a:lvl2pPr>
            <a:lvl3pPr marL="1143000" indent="-228600" eaLnBrk="0" hangingPunct="0">
              <a:defRPr sz="2400">
                <a:solidFill>
                  <a:srgbClr val="0095D3"/>
                </a:solidFill>
                <a:latin typeface="Arial" pitchFamily="34" charset="0"/>
                <a:ea typeface="ＭＳ Ｐゴシック" pitchFamily="34" charset="-128"/>
              </a:defRPr>
            </a:lvl3pPr>
            <a:lvl4pPr marL="1600200" indent="-228600" eaLnBrk="0" hangingPunct="0">
              <a:defRPr sz="2400">
                <a:solidFill>
                  <a:srgbClr val="0095D3"/>
                </a:solidFill>
                <a:latin typeface="Arial" pitchFamily="34" charset="0"/>
                <a:ea typeface="ＭＳ Ｐゴシック" pitchFamily="34" charset="-128"/>
              </a:defRPr>
            </a:lvl4pPr>
            <a:lvl5pPr marL="2057400" indent="-228600" eaLnBrk="0" hangingPunct="0">
              <a:defRPr sz="2400">
                <a:solidFill>
                  <a:srgbClr val="0095D3"/>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9pPr>
          </a:lstStyle>
          <a:p>
            <a:pPr eaLnBrk="1" hangingPunct="1">
              <a:buFont typeface="Arial" pitchFamily="34" charset="0"/>
              <a:buChar char="•"/>
            </a:pPr>
            <a:r>
              <a:rPr lang="bg-BG" dirty="0" smtClean="0"/>
              <a:t> </a:t>
            </a:r>
            <a:r>
              <a:rPr lang="en-US" dirty="0" smtClean="0"/>
              <a:t>VMware </a:t>
            </a:r>
            <a:r>
              <a:rPr lang="bg-BG" dirty="0" smtClean="0"/>
              <a:t>-</a:t>
            </a:r>
            <a:r>
              <a:rPr lang="en-US" dirty="0" smtClean="0"/>
              <a:t> </a:t>
            </a:r>
            <a:r>
              <a:rPr lang="bg-BG" dirty="0" smtClean="0"/>
              <a:t>75</a:t>
            </a:r>
            <a:r>
              <a:rPr lang="en-US" dirty="0" smtClean="0"/>
              <a:t>.1%</a:t>
            </a:r>
            <a:endParaRPr lang="en-US" dirty="0"/>
          </a:p>
          <a:p>
            <a:pPr eaLnBrk="1" hangingPunct="1">
              <a:buFont typeface="Arial" pitchFamily="34" charset="0"/>
              <a:buChar char="•"/>
            </a:pPr>
            <a:r>
              <a:rPr lang="bg-BG" dirty="0" smtClean="0"/>
              <a:t> </a:t>
            </a:r>
            <a:r>
              <a:rPr lang="en-US" dirty="0" smtClean="0"/>
              <a:t>Microsoft </a:t>
            </a:r>
            <a:r>
              <a:rPr lang="bg-BG" dirty="0" smtClean="0"/>
              <a:t>- </a:t>
            </a:r>
            <a:r>
              <a:rPr lang="en-US" dirty="0" smtClean="0"/>
              <a:t>1</a:t>
            </a:r>
            <a:r>
              <a:rPr lang="bg-BG" dirty="0" smtClean="0"/>
              <a:t>7</a:t>
            </a:r>
            <a:r>
              <a:rPr lang="en-US" dirty="0" smtClean="0"/>
              <a:t>.</a:t>
            </a:r>
            <a:r>
              <a:rPr lang="bg-BG" dirty="0" smtClean="0"/>
              <a:t>6</a:t>
            </a:r>
            <a:r>
              <a:rPr lang="en-US" dirty="0" smtClean="0"/>
              <a:t>% </a:t>
            </a:r>
            <a:endParaRPr lang="bg-BG" dirty="0" smtClean="0"/>
          </a:p>
          <a:p>
            <a:pPr eaLnBrk="1" hangingPunct="1">
              <a:buFont typeface="Arial" pitchFamily="34" charset="0"/>
              <a:buChar char="•"/>
            </a:pPr>
            <a:r>
              <a:rPr lang="bg-BG" dirty="0"/>
              <a:t> </a:t>
            </a:r>
            <a:r>
              <a:rPr lang="en-US" dirty="0" smtClean="0"/>
              <a:t>Citrix </a:t>
            </a:r>
            <a:r>
              <a:rPr lang="en-US" dirty="0" err="1"/>
              <a:t>XenServer</a:t>
            </a:r>
            <a:r>
              <a:rPr lang="en-US" dirty="0"/>
              <a:t> </a:t>
            </a:r>
            <a:r>
              <a:rPr lang="bg-BG" dirty="0" smtClean="0"/>
              <a:t>-</a:t>
            </a:r>
            <a:r>
              <a:rPr lang="en-US" dirty="0" smtClean="0"/>
              <a:t> </a:t>
            </a:r>
            <a:r>
              <a:rPr lang="bg-BG" dirty="0" smtClean="0"/>
              <a:t>6</a:t>
            </a:r>
            <a:r>
              <a:rPr lang="en-US" dirty="0" smtClean="0"/>
              <a:t>.</a:t>
            </a:r>
            <a:r>
              <a:rPr lang="bg-BG" dirty="0" smtClean="0"/>
              <a:t>6</a:t>
            </a:r>
            <a:r>
              <a:rPr lang="en-US" dirty="0" smtClean="0"/>
              <a:t>%</a:t>
            </a:r>
            <a:endParaRPr lang="en-US" dirty="0"/>
          </a:p>
        </p:txBody>
      </p:sp>
    </p:spTree>
    <p:extLst>
      <p:ext uri="{BB962C8B-B14F-4D97-AF65-F5344CB8AC3E}">
        <p14:creationId xmlns:p14="http://schemas.microsoft.com/office/powerpoint/2010/main" val="1783674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NA-s3A"/>
          <p:cNvPicPr>
            <a:picLocks noChangeAspect="1" noChangeArrowheads="1"/>
          </p:cNvPicPr>
          <p:nvPr/>
        </p:nvPicPr>
        <p:blipFill>
          <a:blip r:embed="rId3" cstate="print"/>
          <a:srcRect/>
          <a:stretch>
            <a:fillRect/>
          </a:stretch>
        </p:blipFill>
        <p:spPr bwMode="auto">
          <a:xfrm>
            <a:off x="0" y="1598613"/>
            <a:ext cx="9140825" cy="3149600"/>
          </a:xfrm>
          <a:prstGeom prst="rect">
            <a:avLst/>
          </a:prstGeom>
          <a:noFill/>
          <a:ln w="9525">
            <a:noFill/>
            <a:miter lim="800000"/>
            <a:headEnd/>
            <a:tailEnd/>
          </a:ln>
        </p:spPr>
      </p:pic>
      <p:sp>
        <p:nvSpPr>
          <p:cNvPr id="8195" name="Rectangle 3"/>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bg-BG"/>
          </a:p>
        </p:txBody>
      </p:sp>
      <p:sp>
        <p:nvSpPr>
          <p:cNvPr id="8196" name="Rectangle 4"/>
          <p:cNvSpPr>
            <a:spLocks noChangeArrowheads="1"/>
          </p:cNvSpPr>
          <p:nvPr/>
        </p:nvSpPr>
        <p:spPr bwMode="auto">
          <a:xfrm>
            <a:off x="0" y="2765425"/>
            <a:ext cx="5486400" cy="838200"/>
          </a:xfrm>
          <a:prstGeom prst="rect">
            <a:avLst/>
          </a:prstGeom>
          <a:noFill/>
          <a:ln w="9525" algn="ctr">
            <a:noFill/>
            <a:miter lim="800000"/>
            <a:headEnd/>
            <a:tailEnd/>
          </a:ln>
        </p:spPr>
        <p:txBody>
          <a:bodyPr lIns="82124" tIns="41061" rIns="82124" bIns="41061" anchor="ctr"/>
          <a:lstStyle/>
          <a:p>
            <a:pPr algn="ctr" defTabSz="814388">
              <a:lnSpc>
                <a:spcPct val="90000"/>
              </a:lnSpc>
            </a:pPr>
            <a:r>
              <a:rPr lang="bg-BG" sz="2600" dirty="0">
                <a:solidFill>
                  <a:schemeClr val="bg1"/>
                </a:solidFill>
              </a:rPr>
              <a:t>Представяне на съвременната </a:t>
            </a:r>
            <a:r>
              <a:rPr lang="en-US" sz="2600" dirty="0">
                <a:solidFill>
                  <a:schemeClr val="bg1"/>
                </a:solidFill>
              </a:rPr>
              <a:t>CISCO </a:t>
            </a:r>
            <a:r>
              <a:rPr lang="bg-BG" sz="2600" dirty="0" smtClean="0">
                <a:solidFill>
                  <a:schemeClr val="bg1"/>
                </a:solidFill>
              </a:rPr>
              <a:t>мрежова академия</a:t>
            </a:r>
            <a:endParaRPr lang="en-US" sz="2600" dirty="0">
              <a:solidFill>
                <a:schemeClr val="bg1"/>
              </a:solidFil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16"/>
          <p:cNvSpPr>
            <a:spLocks noChangeArrowheads="1"/>
          </p:cNvSpPr>
          <p:nvPr/>
        </p:nvSpPr>
        <p:spPr bwMode="auto">
          <a:xfrm rot="20026633">
            <a:off x="1157288" y="4035365"/>
            <a:ext cx="6934200" cy="457200"/>
          </a:xfrm>
          <a:prstGeom prst="rightArrow">
            <a:avLst>
              <a:gd name="adj1" fmla="val 50000"/>
              <a:gd name="adj2" fmla="val 49994"/>
            </a:avLst>
          </a:prstGeom>
          <a:solidFill>
            <a:srgbClr val="7FC31C"/>
          </a:solidFill>
          <a:ln w="9525" algn="ctr">
            <a:solidFill>
              <a:schemeClr val="tx1"/>
            </a:solidFill>
            <a:round/>
            <a:headEnd/>
            <a:tailEnd/>
          </a:ln>
        </p:spPr>
        <p:txBody>
          <a:bodyPr wrap="none" anchor="ctr"/>
          <a:lstStyle/>
          <a:p>
            <a:pPr algn="ctr" eaLnBrk="0" hangingPunct="0">
              <a:spcAft>
                <a:spcPct val="40000"/>
              </a:spcAft>
            </a:pPr>
            <a:endParaRPr lang="en-AU"/>
          </a:p>
        </p:txBody>
      </p:sp>
      <p:sp>
        <p:nvSpPr>
          <p:cNvPr id="11" name="Title 1"/>
          <p:cNvSpPr>
            <a:spLocks noGrp="1"/>
          </p:cNvSpPr>
          <p:nvPr>
            <p:ph type="title"/>
          </p:nvPr>
        </p:nvSpPr>
        <p:spPr>
          <a:xfrm>
            <a:off x="0" y="508000"/>
            <a:ext cx="9143999" cy="406400"/>
          </a:xfrm>
        </p:spPr>
        <p:txBody>
          <a:bodyPr/>
          <a:lstStyle/>
          <a:p>
            <a:pPr algn="ctr" eaLnBrk="1" hangingPunct="1"/>
            <a:r>
              <a:rPr lang="bg-BG" dirty="0" smtClean="0"/>
              <a:t>Академичната програма на </a:t>
            </a:r>
            <a:r>
              <a:rPr lang="en-AU" dirty="0" smtClean="0"/>
              <a:t>VMware IT</a:t>
            </a:r>
          </a:p>
        </p:txBody>
      </p:sp>
      <p:sp>
        <p:nvSpPr>
          <p:cNvPr id="12" name="Slide Number Placeholder 3"/>
          <p:cNvSpPr txBox="1">
            <a:spLocks/>
          </p:cNvSpPr>
          <p:nvPr/>
        </p:nvSpPr>
        <p:spPr>
          <a:xfrm>
            <a:off x="454025" y="6446838"/>
            <a:ext cx="4572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rgbClr val="0095D3"/>
                </a:solidFill>
                <a:latin typeface="Arial" pitchFamily="34" charset="0"/>
                <a:ea typeface="ＭＳ Ｐゴシック" pitchFamily="34" charset="-128"/>
                <a:cs typeface="+mn-cs"/>
              </a:defRPr>
            </a:lvl1pPr>
            <a:lvl2pPr marL="742950" indent="-285750" algn="l" rtl="0" eaLnBrk="0" fontAlgn="base" hangingPunct="0">
              <a:spcBef>
                <a:spcPct val="0"/>
              </a:spcBef>
              <a:spcAft>
                <a:spcPct val="0"/>
              </a:spcAft>
              <a:defRPr sz="2400" kern="1200">
                <a:solidFill>
                  <a:srgbClr val="0095D3"/>
                </a:solidFill>
                <a:latin typeface="Arial" pitchFamily="34"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rgbClr val="0095D3"/>
                </a:solidFill>
                <a:latin typeface="Arial" pitchFamily="34"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rgbClr val="0095D3"/>
                </a:solidFill>
                <a:latin typeface="Arial" pitchFamily="34"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rgbClr val="0095D3"/>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rgbClr val="0095D3"/>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rgbClr val="0095D3"/>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rgbClr val="0095D3"/>
                </a:solidFill>
                <a:latin typeface="Arial"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rgbClr val="0095D3"/>
                </a:solidFill>
                <a:latin typeface="Arial" pitchFamily="34" charset="0"/>
                <a:ea typeface="ＭＳ Ｐゴシック" pitchFamily="34" charset="-128"/>
                <a:cs typeface="+mn-cs"/>
              </a:defRPr>
            </a:lvl9pPr>
          </a:lstStyle>
          <a:p>
            <a:fld id="{179626F6-ADEA-4476-A630-D520FA65E34D}" type="slidenum">
              <a:rPr lang="en-US" sz="1000" smtClean="0">
                <a:solidFill>
                  <a:srgbClr val="FFFFFF"/>
                </a:solidFill>
              </a:rPr>
              <a:pPr/>
              <a:t>20</a:t>
            </a:fld>
            <a:endParaRPr lang="en-US" sz="1000" smtClean="0">
              <a:solidFill>
                <a:srgbClr val="FFFFFF"/>
              </a:solidFill>
            </a:endParaRPr>
          </a:p>
        </p:txBody>
      </p:sp>
      <p:sp>
        <p:nvSpPr>
          <p:cNvPr id="13" name="Rectangle 12"/>
          <p:cNvSpPr/>
          <p:nvPr/>
        </p:nvSpPr>
        <p:spPr bwMode="auto">
          <a:xfrm>
            <a:off x="1752600" y="4857690"/>
            <a:ext cx="2286000" cy="68580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lgn="ctr" eaLnBrk="0" hangingPunct="0">
              <a:spcAft>
                <a:spcPct val="40000"/>
              </a:spcAft>
              <a:defRPr/>
            </a:pPr>
            <a:r>
              <a:rPr lang="bg-BG" sz="1600" dirty="0" smtClean="0">
                <a:latin typeface="Arial" charset="0"/>
              </a:rPr>
              <a:t>Електрони курсове</a:t>
            </a:r>
          </a:p>
          <a:p>
            <a:pPr algn="ctr" eaLnBrk="0" hangingPunct="0">
              <a:spcAft>
                <a:spcPct val="40000"/>
              </a:spcAft>
              <a:defRPr/>
            </a:pPr>
            <a:r>
              <a:rPr lang="bg-BG" sz="1600" dirty="0" smtClean="0">
                <a:latin typeface="Arial" charset="0"/>
              </a:rPr>
              <a:t>(</a:t>
            </a:r>
            <a:r>
              <a:rPr lang="en-US" sz="1600" dirty="0" smtClean="0">
                <a:latin typeface="Arial" charset="0"/>
              </a:rPr>
              <a:t>VCA</a:t>
            </a:r>
            <a:r>
              <a:rPr lang="bg-BG" sz="1600" dirty="0" smtClean="0">
                <a:latin typeface="Arial" charset="0"/>
              </a:rPr>
              <a:t>)</a:t>
            </a:r>
            <a:endParaRPr lang="en-AU" sz="1600" dirty="0">
              <a:latin typeface="Arial" charset="0"/>
            </a:endParaRPr>
          </a:p>
        </p:txBody>
      </p:sp>
      <p:sp>
        <p:nvSpPr>
          <p:cNvPr id="14" name="Rectangle 13"/>
          <p:cNvSpPr/>
          <p:nvPr/>
        </p:nvSpPr>
        <p:spPr bwMode="auto">
          <a:xfrm>
            <a:off x="4746625" y="3105090"/>
            <a:ext cx="2859088" cy="68580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lgn="ctr" eaLnBrk="0" hangingPunct="0">
              <a:spcAft>
                <a:spcPct val="40000"/>
              </a:spcAft>
              <a:defRPr/>
            </a:pPr>
            <a:r>
              <a:rPr lang="bg-BG" sz="1600" dirty="0" smtClean="0">
                <a:latin typeface="Arial" charset="0"/>
              </a:rPr>
              <a:t>Практически курсове</a:t>
            </a:r>
            <a:endParaRPr lang="en-AU" sz="1600" dirty="0">
              <a:latin typeface="Arial" charset="0"/>
            </a:endParaRPr>
          </a:p>
          <a:p>
            <a:pPr algn="ctr" eaLnBrk="0" hangingPunct="0">
              <a:spcAft>
                <a:spcPct val="40000"/>
              </a:spcAft>
              <a:defRPr/>
            </a:pPr>
            <a:r>
              <a:rPr lang="en-AU" sz="1600" dirty="0" smtClean="0">
                <a:latin typeface="Arial" charset="0"/>
              </a:rPr>
              <a:t>(VCP)</a:t>
            </a:r>
            <a:endParaRPr lang="en-AU" sz="1600" dirty="0">
              <a:latin typeface="Arial" charset="0"/>
            </a:endParaRPr>
          </a:p>
        </p:txBody>
      </p:sp>
      <p:grpSp>
        <p:nvGrpSpPr>
          <p:cNvPr id="15" name="Group 13"/>
          <p:cNvGrpSpPr>
            <a:grpSpLocks/>
          </p:cNvGrpSpPr>
          <p:nvPr/>
        </p:nvGrpSpPr>
        <p:grpSpPr bwMode="auto">
          <a:xfrm>
            <a:off x="1331913" y="2114490"/>
            <a:ext cx="7431087" cy="3962400"/>
            <a:chOff x="914400" y="1524001"/>
            <a:chExt cx="7431000" cy="3962399"/>
          </a:xfrm>
        </p:grpSpPr>
        <p:sp>
          <p:nvSpPr>
            <p:cNvPr id="16" name="Right Arrow 6"/>
            <p:cNvSpPr>
              <a:spLocks noChangeArrowheads="1"/>
            </p:cNvSpPr>
            <p:nvPr/>
          </p:nvSpPr>
          <p:spPr bwMode="auto">
            <a:xfrm>
              <a:off x="954000" y="5334000"/>
              <a:ext cx="7391400" cy="152400"/>
            </a:xfrm>
            <a:prstGeom prst="rightArrow">
              <a:avLst>
                <a:gd name="adj1" fmla="val 50000"/>
                <a:gd name="adj2" fmla="val 50072"/>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spcAft>
                  <a:spcPct val="40000"/>
                </a:spcAft>
              </a:pPr>
              <a:endParaRPr lang="en-AU"/>
            </a:p>
          </p:txBody>
        </p:sp>
        <p:sp>
          <p:nvSpPr>
            <p:cNvPr id="17" name="Right Arrow 7"/>
            <p:cNvSpPr>
              <a:spLocks noChangeArrowheads="1"/>
            </p:cNvSpPr>
            <p:nvPr/>
          </p:nvSpPr>
          <p:spPr bwMode="auto">
            <a:xfrm rot="-5400000">
              <a:off x="-952500" y="3390901"/>
              <a:ext cx="3886200" cy="152399"/>
            </a:xfrm>
            <a:prstGeom prst="rightArrow">
              <a:avLst>
                <a:gd name="adj1" fmla="val 50000"/>
                <a:gd name="adj2" fmla="val 50056"/>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spcAft>
                  <a:spcPct val="40000"/>
                </a:spcAft>
              </a:pPr>
              <a:endParaRPr lang="en-AU"/>
            </a:p>
          </p:txBody>
        </p:sp>
      </p:grpSp>
      <p:sp>
        <p:nvSpPr>
          <p:cNvPr id="19" name="TextBox 10"/>
          <p:cNvSpPr txBox="1">
            <a:spLocks noChangeArrowheads="1"/>
          </p:cNvSpPr>
          <p:nvPr/>
        </p:nvSpPr>
        <p:spPr bwMode="auto">
          <a:xfrm>
            <a:off x="7467600" y="6072128"/>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95D3"/>
                </a:solidFill>
                <a:latin typeface="Arial" pitchFamily="34" charset="0"/>
                <a:ea typeface="ＭＳ Ｐゴシック" pitchFamily="34" charset="-128"/>
              </a:defRPr>
            </a:lvl1pPr>
            <a:lvl2pPr marL="742950" indent="-285750" eaLnBrk="0" hangingPunct="0">
              <a:defRPr sz="2400">
                <a:solidFill>
                  <a:srgbClr val="0095D3"/>
                </a:solidFill>
                <a:latin typeface="Arial" pitchFamily="34" charset="0"/>
                <a:ea typeface="ＭＳ Ｐゴシック" pitchFamily="34" charset="-128"/>
              </a:defRPr>
            </a:lvl2pPr>
            <a:lvl3pPr marL="1143000" indent="-228600" eaLnBrk="0" hangingPunct="0">
              <a:defRPr sz="2400">
                <a:solidFill>
                  <a:srgbClr val="0095D3"/>
                </a:solidFill>
                <a:latin typeface="Arial" pitchFamily="34" charset="0"/>
                <a:ea typeface="ＭＳ Ｐゴシック" pitchFamily="34" charset="-128"/>
              </a:defRPr>
            </a:lvl3pPr>
            <a:lvl4pPr marL="1600200" indent="-228600" eaLnBrk="0" hangingPunct="0">
              <a:defRPr sz="2400">
                <a:solidFill>
                  <a:srgbClr val="0095D3"/>
                </a:solidFill>
                <a:latin typeface="Arial" pitchFamily="34" charset="0"/>
                <a:ea typeface="ＭＳ Ｐゴシック" pitchFamily="34" charset="-128"/>
              </a:defRPr>
            </a:lvl4pPr>
            <a:lvl5pPr marL="2057400" indent="-228600" eaLnBrk="0" hangingPunct="0">
              <a:defRPr sz="2400">
                <a:solidFill>
                  <a:srgbClr val="0095D3"/>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9pPr>
          </a:lstStyle>
          <a:p>
            <a:pPr algn="ctr">
              <a:spcAft>
                <a:spcPct val="40000"/>
              </a:spcAft>
            </a:pPr>
            <a:r>
              <a:rPr lang="bg-BG" sz="1000" dirty="0" smtClean="0">
                <a:solidFill>
                  <a:schemeClr val="tx1"/>
                </a:solidFill>
              </a:rPr>
              <a:t>По-високо ниво на сертифициране</a:t>
            </a:r>
            <a:endParaRPr lang="en-AU" sz="1000" dirty="0">
              <a:solidFill>
                <a:schemeClr val="tx1"/>
              </a:solidFill>
            </a:endParaRPr>
          </a:p>
        </p:txBody>
      </p:sp>
      <p:sp>
        <p:nvSpPr>
          <p:cNvPr id="20" name="TextBox 11"/>
          <p:cNvSpPr txBox="1">
            <a:spLocks noChangeArrowheads="1"/>
          </p:cNvSpPr>
          <p:nvPr/>
        </p:nvSpPr>
        <p:spPr bwMode="auto">
          <a:xfrm>
            <a:off x="1295400" y="607689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95D3"/>
                </a:solidFill>
                <a:latin typeface="Arial" pitchFamily="34" charset="0"/>
                <a:ea typeface="ＭＳ Ｐゴシック" pitchFamily="34" charset="-128"/>
              </a:defRPr>
            </a:lvl1pPr>
            <a:lvl2pPr marL="742950" indent="-285750" eaLnBrk="0" hangingPunct="0">
              <a:defRPr sz="2400">
                <a:solidFill>
                  <a:srgbClr val="0095D3"/>
                </a:solidFill>
                <a:latin typeface="Arial" pitchFamily="34" charset="0"/>
                <a:ea typeface="ＭＳ Ｐゴシック" pitchFamily="34" charset="-128"/>
              </a:defRPr>
            </a:lvl2pPr>
            <a:lvl3pPr marL="1143000" indent="-228600" eaLnBrk="0" hangingPunct="0">
              <a:defRPr sz="2400">
                <a:solidFill>
                  <a:srgbClr val="0095D3"/>
                </a:solidFill>
                <a:latin typeface="Arial" pitchFamily="34" charset="0"/>
                <a:ea typeface="ＭＳ Ｐゴシック" pitchFamily="34" charset="-128"/>
              </a:defRPr>
            </a:lvl3pPr>
            <a:lvl4pPr marL="1600200" indent="-228600" eaLnBrk="0" hangingPunct="0">
              <a:defRPr sz="2400">
                <a:solidFill>
                  <a:srgbClr val="0095D3"/>
                </a:solidFill>
                <a:latin typeface="Arial" pitchFamily="34" charset="0"/>
                <a:ea typeface="ＭＳ Ｐゴシック" pitchFamily="34" charset="-128"/>
              </a:defRPr>
            </a:lvl4pPr>
            <a:lvl5pPr marL="2057400" indent="-228600" eaLnBrk="0" hangingPunct="0">
              <a:defRPr sz="2400">
                <a:solidFill>
                  <a:srgbClr val="0095D3"/>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9pPr>
          </a:lstStyle>
          <a:p>
            <a:pPr algn="ctr">
              <a:spcAft>
                <a:spcPct val="40000"/>
              </a:spcAft>
            </a:pPr>
            <a:r>
              <a:rPr lang="bg-BG" sz="1000" dirty="0" smtClean="0">
                <a:solidFill>
                  <a:schemeClr val="tx1"/>
                </a:solidFill>
              </a:rPr>
              <a:t>Начално ниво на сертифициране</a:t>
            </a:r>
            <a:endParaRPr lang="en-AU" sz="1000" dirty="0">
              <a:solidFill>
                <a:schemeClr val="tx1"/>
              </a:solidFill>
            </a:endParaRPr>
          </a:p>
        </p:txBody>
      </p:sp>
      <p:sp>
        <p:nvSpPr>
          <p:cNvPr id="21" name="TextBox 12"/>
          <p:cNvSpPr txBox="1">
            <a:spLocks noChangeArrowheads="1"/>
          </p:cNvSpPr>
          <p:nvPr/>
        </p:nvSpPr>
        <p:spPr bwMode="auto">
          <a:xfrm>
            <a:off x="152400" y="5600640"/>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ＭＳ Ｐゴシック" pitchFamily="34" charset="-128"/>
              </a:defRPr>
            </a:lvl1pPr>
            <a:lvl2pPr marL="742950" indent="-285750" eaLnBrk="0" hangingPunct="0">
              <a:defRPr sz="2400">
                <a:solidFill>
                  <a:srgbClr val="0095D3"/>
                </a:solidFill>
                <a:latin typeface="Arial" pitchFamily="34" charset="0"/>
                <a:ea typeface="ＭＳ Ｐゴシック" pitchFamily="34" charset="-128"/>
              </a:defRPr>
            </a:lvl2pPr>
            <a:lvl3pPr marL="1143000" indent="-228600" eaLnBrk="0" hangingPunct="0">
              <a:defRPr sz="2400">
                <a:solidFill>
                  <a:srgbClr val="0095D3"/>
                </a:solidFill>
                <a:latin typeface="Arial" pitchFamily="34" charset="0"/>
                <a:ea typeface="ＭＳ Ｐゴシック" pitchFamily="34" charset="-128"/>
              </a:defRPr>
            </a:lvl3pPr>
            <a:lvl4pPr marL="1600200" indent="-228600" eaLnBrk="0" hangingPunct="0">
              <a:defRPr sz="2400">
                <a:solidFill>
                  <a:srgbClr val="0095D3"/>
                </a:solidFill>
                <a:latin typeface="Arial" pitchFamily="34" charset="0"/>
                <a:ea typeface="ＭＳ Ｐゴシック" pitchFamily="34" charset="-128"/>
              </a:defRPr>
            </a:lvl4pPr>
            <a:lvl5pPr marL="2057400" indent="-228600" eaLnBrk="0" hangingPunct="0">
              <a:defRPr sz="2400">
                <a:solidFill>
                  <a:srgbClr val="0095D3"/>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9pPr>
          </a:lstStyle>
          <a:p>
            <a:pPr algn="ctr">
              <a:spcAft>
                <a:spcPct val="40000"/>
              </a:spcAft>
            </a:pPr>
            <a:r>
              <a:rPr lang="bg-BG" sz="1000" dirty="0" smtClean="0">
                <a:solidFill>
                  <a:schemeClr val="tx1"/>
                </a:solidFill>
              </a:rPr>
              <a:t>Малки разходи</a:t>
            </a:r>
            <a:endParaRPr lang="en-AU" sz="1000" dirty="0">
              <a:solidFill>
                <a:schemeClr val="tx1"/>
              </a:solidFill>
            </a:endParaRPr>
          </a:p>
        </p:txBody>
      </p:sp>
      <p:sp>
        <p:nvSpPr>
          <p:cNvPr id="22" name="TextBox 14"/>
          <p:cNvSpPr txBox="1">
            <a:spLocks noChangeArrowheads="1"/>
          </p:cNvSpPr>
          <p:nvPr/>
        </p:nvSpPr>
        <p:spPr bwMode="auto">
          <a:xfrm>
            <a:off x="152400" y="2495490"/>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ＭＳ Ｐゴシック" pitchFamily="34" charset="-128"/>
              </a:defRPr>
            </a:lvl1pPr>
            <a:lvl2pPr marL="742950" indent="-285750" eaLnBrk="0" hangingPunct="0">
              <a:defRPr sz="2400">
                <a:solidFill>
                  <a:srgbClr val="0095D3"/>
                </a:solidFill>
                <a:latin typeface="Arial" pitchFamily="34" charset="0"/>
                <a:ea typeface="ＭＳ Ｐゴシック" pitchFamily="34" charset="-128"/>
              </a:defRPr>
            </a:lvl2pPr>
            <a:lvl3pPr marL="1143000" indent="-228600" eaLnBrk="0" hangingPunct="0">
              <a:defRPr sz="2400">
                <a:solidFill>
                  <a:srgbClr val="0095D3"/>
                </a:solidFill>
                <a:latin typeface="Arial" pitchFamily="34" charset="0"/>
                <a:ea typeface="ＭＳ Ｐゴシック" pitchFamily="34" charset="-128"/>
              </a:defRPr>
            </a:lvl3pPr>
            <a:lvl4pPr marL="1600200" indent="-228600" eaLnBrk="0" hangingPunct="0">
              <a:defRPr sz="2400">
                <a:solidFill>
                  <a:srgbClr val="0095D3"/>
                </a:solidFill>
                <a:latin typeface="Arial" pitchFamily="34" charset="0"/>
                <a:ea typeface="ＭＳ Ｐゴシック" pitchFamily="34" charset="-128"/>
              </a:defRPr>
            </a:lvl4pPr>
            <a:lvl5pPr marL="2057400" indent="-228600" eaLnBrk="0" hangingPunct="0">
              <a:defRPr sz="2400">
                <a:solidFill>
                  <a:srgbClr val="0095D3"/>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9pPr>
          </a:lstStyle>
          <a:p>
            <a:pPr algn="ctr">
              <a:spcAft>
                <a:spcPct val="40000"/>
              </a:spcAft>
            </a:pPr>
            <a:r>
              <a:rPr lang="bg-BG" sz="1000" dirty="0" smtClean="0">
                <a:solidFill>
                  <a:schemeClr val="tx1"/>
                </a:solidFill>
              </a:rPr>
              <a:t>Големи разходи</a:t>
            </a:r>
            <a:endParaRPr lang="en-AU" sz="1000" dirty="0">
              <a:solidFill>
                <a:schemeClr val="tx1"/>
              </a:solidFill>
            </a:endParaRPr>
          </a:p>
        </p:txBody>
      </p:sp>
      <p:sp>
        <p:nvSpPr>
          <p:cNvPr id="23" name="TextBox 17"/>
          <p:cNvSpPr txBox="1">
            <a:spLocks noChangeArrowheads="1"/>
          </p:cNvSpPr>
          <p:nvPr/>
        </p:nvSpPr>
        <p:spPr bwMode="auto">
          <a:xfrm>
            <a:off x="1676400" y="3276540"/>
            <a:ext cx="2286000"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ＭＳ Ｐゴシック" pitchFamily="34" charset="-128"/>
              </a:defRPr>
            </a:lvl1pPr>
            <a:lvl2pPr marL="742950" indent="-285750" eaLnBrk="0" hangingPunct="0">
              <a:defRPr sz="2400">
                <a:solidFill>
                  <a:srgbClr val="0095D3"/>
                </a:solidFill>
                <a:latin typeface="Arial" pitchFamily="34" charset="0"/>
                <a:ea typeface="ＭＳ Ｐゴシック" pitchFamily="34" charset="-128"/>
              </a:defRPr>
            </a:lvl2pPr>
            <a:lvl3pPr marL="1143000" indent="-228600" eaLnBrk="0" hangingPunct="0">
              <a:defRPr sz="2400">
                <a:solidFill>
                  <a:srgbClr val="0095D3"/>
                </a:solidFill>
                <a:latin typeface="Arial" pitchFamily="34" charset="0"/>
                <a:ea typeface="ＭＳ Ｐゴシック" pitchFamily="34" charset="-128"/>
              </a:defRPr>
            </a:lvl3pPr>
            <a:lvl4pPr marL="1600200" indent="-228600" eaLnBrk="0" hangingPunct="0">
              <a:defRPr sz="2400">
                <a:solidFill>
                  <a:srgbClr val="0095D3"/>
                </a:solidFill>
                <a:latin typeface="Arial" pitchFamily="34" charset="0"/>
                <a:ea typeface="ＭＳ Ｐゴシック" pitchFamily="34" charset="-128"/>
              </a:defRPr>
            </a:lvl4pPr>
            <a:lvl5pPr marL="2057400" indent="-228600" eaLnBrk="0" hangingPunct="0">
              <a:defRPr sz="2400">
                <a:solidFill>
                  <a:srgbClr val="0095D3"/>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9pPr>
          </a:lstStyle>
          <a:p>
            <a:pPr algn="ctr">
              <a:spcAft>
                <a:spcPct val="40000"/>
              </a:spcAft>
              <a:buFont typeface="Arial" pitchFamily="34" charset="0"/>
              <a:buChar char="•"/>
            </a:pPr>
            <a:r>
              <a:rPr lang="en-AU" sz="1200" dirty="0">
                <a:solidFill>
                  <a:schemeClr val="tx1"/>
                </a:solidFill>
              </a:rPr>
              <a:t> </a:t>
            </a:r>
            <a:r>
              <a:rPr lang="bg-BG" sz="1200" dirty="0" smtClean="0">
                <a:solidFill>
                  <a:schemeClr val="tx1"/>
                </a:solidFill>
              </a:rPr>
              <a:t>Обучение без инструктори</a:t>
            </a:r>
            <a:endParaRPr lang="en-AU" sz="1200" dirty="0">
              <a:solidFill>
                <a:schemeClr val="tx1"/>
              </a:solidFill>
            </a:endParaRPr>
          </a:p>
          <a:p>
            <a:pPr algn="ctr">
              <a:spcAft>
                <a:spcPct val="40000"/>
              </a:spcAft>
              <a:buFont typeface="Arial" pitchFamily="34" charset="0"/>
              <a:buChar char="•"/>
            </a:pPr>
            <a:r>
              <a:rPr lang="en-AU" sz="1200" dirty="0">
                <a:solidFill>
                  <a:schemeClr val="tx1"/>
                </a:solidFill>
              </a:rPr>
              <a:t> </a:t>
            </a:r>
            <a:r>
              <a:rPr lang="bg-BG" sz="1200" dirty="0" smtClean="0">
                <a:solidFill>
                  <a:schemeClr val="tx1"/>
                </a:solidFill>
              </a:rPr>
              <a:t>Минимални хардуерни изисквания</a:t>
            </a:r>
            <a:endParaRPr lang="en-AU" sz="1200" dirty="0">
              <a:solidFill>
                <a:schemeClr val="tx1"/>
              </a:solidFill>
            </a:endParaRPr>
          </a:p>
          <a:p>
            <a:pPr algn="ctr">
              <a:spcAft>
                <a:spcPct val="40000"/>
              </a:spcAft>
              <a:buFont typeface="Arial" pitchFamily="34" charset="0"/>
              <a:buChar char="•"/>
            </a:pPr>
            <a:r>
              <a:rPr lang="en-AU" sz="1200" dirty="0">
                <a:solidFill>
                  <a:schemeClr val="tx1"/>
                </a:solidFill>
              </a:rPr>
              <a:t>  </a:t>
            </a:r>
            <a:r>
              <a:rPr lang="bg-BG" sz="1200" dirty="0" smtClean="0">
                <a:solidFill>
                  <a:schemeClr val="tx1"/>
                </a:solidFill>
              </a:rPr>
              <a:t>Самостоятелно обучение или интегриране на материала в съществуващи курсове</a:t>
            </a:r>
            <a:endParaRPr lang="en-AU" sz="1200" dirty="0">
              <a:solidFill>
                <a:schemeClr val="tx1"/>
              </a:solidFill>
            </a:endParaRPr>
          </a:p>
        </p:txBody>
      </p:sp>
      <p:sp>
        <p:nvSpPr>
          <p:cNvPr id="24" name="TextBox 18"/>
          <p:cNvSpPr txBox="1">
            <a:spLocks noChangeArrowheads="1"/>
          </p:cNvSpPr>
          <p:nvPr/>
        </p:nvSpPr>
        <p:spPr bwMode="auto">
          <a:xfrm>
            <a:off x="4724400" y="4191000"/>
            <a:ext cx="3505200"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ＭＳ Ｐゴシック" pitchFamily="34" charset="-128"/>
              </a:defRPr>
            </a:lvl1pPr>
            <a:lvl2pPr marL="742950" indent="-285750" eaLnBrk="0" hangingPunct="0">
              <a:defRPr sz="2400">
                <a:solidFill>
                  <a:srgbClr val="0095D3"/>
                </a:solidFill>
                <a:latin typeface="Arial" pitchFamily="34" charset="0"/>
                <a:ea typeface="ＭＳ Ｐゴシック" pitchFamily="34" charset="-128"/>
              </a:defRPr>
            </a:lvl2pPr>
            <a:lvl3pPr marL="1143000" indent="-228600" eaLnBrk="0" hangingPunct="0">
              <a:defRPr sz="2400">
                <a:solidFill>
                  <a:srgbClr val="0095D3"/>
                </a:solidFill>
                <a:latin typeface="Arial" pitchFamily="34" charset="0"/>
                <a:ea typeface="ＭＳ Ｐゴシック" pitchFamily="34" charset="-128"/>
              </a:defRPr>
            </a:lvl3pPr>
            <a:lvl4pPr marL="1600200" indent="-228600" eaLnBrk="0" hangingPunct="0">
              <a:defRPr sz="2400">
                <a:solidFill>
                  <a:srgbClr val="0095D3"/>
                </a:solidFill>
                <a:latin typeface="Arial" pitchFamily="34" charset="0"/>
                <a:ea typeface="ＭＳ Ｐゴシック" pitchFamily="34" charset="-128"/>
              </a:defRPr>
            </a:lvl4pPr>
            <a:lvl5pPr marL="2057400" indent="-228600" eaLnBrk="0" hangingPunct="0">
              <a:defRPr sz="2400">
                <a:solidFill>
                  <a:srgbClr val="0095D3"/>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9pPr>
          </a:lstStyle>
          <a:p>
            <a:pPr algn="ctr">
              <a:spcAft>
                <a:spcPct val="40000"/>
              </a:spcAft>
              <a:buFont typeface="Arial" pitchFamily="34" charset="0"/>
              <a:buChar char="•"/>
            </a:pPr>
            <a:r>
              <a:rPr lang="bg-BG" sz="1200" dirty="0" smtClean="0">
                <a:solidFill>
                  <a:schemeClr val="tx1"/>
                </a:solidFill>
              </a:rPr>
              <a:t> Обучението се води от сертифицирани от </a:t>
            </a:r>
            <a:r>
              <a:rPr lang="en-AU" sz="1200" dirty="0" smtClean="0">
                <a:solidFill>
                  <a:schemeClr val="tx1"/>
                </a:solidFill>
              </a:rPr>
              <a:t>VMware </a:t>
            </a:r>
            <a:r>
              <a:rPr lang="bg-BG" sz="1200" dirty="0" smtClean="0">
                <a:solidFill>
                  <a:schemeClr val="tx1"/>
                </a:solidFill>
              </a:rPr>
              <a:t>инструктори</a:t>
            </a:r>
            <a:endParaRPr lang="en-AU" sz="1200" dirty="0">
              <a:solidFill>
                <a:schemeClr val="tx1"/>
              </a:solidFill>
            </a:endParaRPr>
          </a:p>
          <a:p>
            <a:pPr algn="ctr">
              <a:spcAft>
                <a:spcPct val="40000"/>
              </a:spcAft>
              <a:buFont typeface="Arial" pitchFamily="34" charset="0"/>
              <a:buChar char="•"/>
            </a:pPr>
            <a:r>
              <a:rPr lang="en-AU" sz="1200" dirty="0">
                <a:solidFill>
                  <a:schemeClr val="tx1"/>
                </a:solidFill>
              </a:rPr>
              <a:t> </a:t>
            </a:r>
            <a:r>
              <a:rPr lang="bg-BG" sz="1200" dirty="0" smtClean="0">
                <a:solidFill>
                  <a:schemeClr val="tx1"/>
                </a:solidFill>
              </a:rPr>
              <a:t>Изисквания за специфични хардуерни платформи и устройства</a:t>
            </a:r>
            <a:endParaRPr lang="en-AU" sz="1200" dirty="0">
              <a:solidFill>
                <a:schemeClr val="tx1"/>
              </a:solidFill>
            </a:endParaRPr>
          </a:p>
          <a:p>
            <a:pPr algn="ctr">
              <a:spcAft>
                <a:spcPct val="40000"/>
              </a:spcAft>
              <a:buFont typeface="Arial" pitchFamily="34" charset="0"/>
              <a:buChar char="•"/>
            </a:pPr>
            <a:r>
              <a:rPr lang="en-AU" sz="1200" dirty="0">
                <a:solidFill>
                  <a:schemeClr val="tx1"/>
                </a:solidFill>
              </a:rPr>
              <a:t> </a:t>
            </a:r>
            <a:r>
              <a:rPr lang="bg-BG" sz="1200" dirty="0" smtClean="0">
                <a:solidFill>
                  <a:schemeClr val="tx1"/>
                </a:solidFill>
              </a:rPr>
              <a:t>За сертифициране е необходимо покриването на определен брой теми и практически упражнения</a:t>
            </a:r>
            <a:endParaRPr lang="en-AU" sz="1200" dirty="0">
              <a:solidFill>
                <a:schemeClr val="tx1"/>
              </a:solidFill>
            </a:endParaRPr>
          </a:p>
        </p:txBody>
      </p:sp>
      <p:sp>
        <p:nvSpPr>
          <p:cNvPr id="25" name="TextBox 19"/>
          <p:cNvSpPr txBox="1">
            <a:spLocks noChangeArrowheads="1"/>
          </p:cNvSpPr>
          <p:nvPr/>
        </p:nvSpPr>
        <p:spPr bwMode="auto">
          <a:xfrm>
            <a:off x="0" y="1051715"/>
            <a:ext cx="9143999"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95D3"/>
                </a:solidFill>
                <a:latin typeface="Arial" pitchFamily="34" charset="0"/>
                <a:ea typeface="ＭＳ Ｐゴシック" pitchFamily="34" charset="-128"/>
              </a:defRPr>
            </a:lvl1pPr>
            <a:lvl2pPr marL="742950" indent="-285750" eaLnBrk="0" hangingPunct="0">
              <a:defRPr sz="2400">
                <a:solidFill>
                  <a:srgbClr val="0095D3"/>
                </a:solidFill>
                <a:latin typeface="Arial" pitchFamily="34" charset="0"/>
                <a:ea typeface="ＭＳ Ｐゴシック" pitchFamily="34" charset="-128"/>
              </a:defRPr>
            </a:lvl2pPr>
            <a:lvl3pPr marL="1143000" indent="-228600" eaLnBrk="0" hangingPunct="0">
              <a:defRPr sz="2400">
                <a:solidFill>
                  <a:srgbClr val="0095D3"/>
                </a:solidFill>
                <a:latin typeface="Arial" pitchFamily="34" charset="0"/>
                <a:ea typeface="ＭＳ Ｐゴシック" pitchFamily="34" charset="-128"/>
              </a:defRPr>
            </a:lvl3pPr>
            <a:lvl4pPr marL="1600200" indent="-228600" eaLnBrk="0" hangingPunct="0">
              <a:defRPr sz="2400">
                <a:solidFill>
                  <a:srgbClr val="0095D3"/>
                </a:solidFill>
                <a:latin typeface="Arial" pitchFamily="34" charset="0"/>
                <a:ea typeface="ＭＳ Ｐゴシック" pitchFamily="34" charset="-128"/>
              </a:defRPr>
            </a:lvl4pPr>
            <a:lvl5pPr marL="2057400" indent="-228600" eaLnBrk="0" hangingPunct="0">
              <a:defRPr sz="2400">
                <a:solidFill>
                  <a:srgbClr val="0095D3"/>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ＭＳ Ｐゴシック" pitchFamily="34" charset="-128"/>
              </a:defRPr>
            </a:lvl9pPr>
          </a:lstStyle>
          <a:p>
            <a:pPr algn="ctr">
              <a:spcAft>
                <a:spcPct val="40000"/>
              </a:spcAft>
            </a:pPr>
            <a:r>
              <a:rPr lang="en-AU" sz="1600" dirty="0">
                <a:solidFill>
                  <a:schemeClr val="tx1"/>
                </a:solidFill>
              </a:rPr>
              <a:t>VMware </a:t>
            </a:r>
            <a:r>
              <a:rPr lang="bg-BG" sz="1600" dirty="0" smtClean="0">
                <a:solidFill>
                  <a:schemeClr val="tx1"/>
                </a:solidFill>
              </a:rPr>
              <a:t>са създали гъвкава програма позволяваща на висшите училища да предоставят курсове в сферата на виртуализацията.</a:t>
            </a:r>
          </a:p>
          <a:p>
            <a:pPr algn="ctr">
              <a:spcAft>
                <a:spcPct val="40000"/>
              </a:spcAft>
            </a:pPr>
            <a:r>
              <a:rPr lang="bg-BG" sz="1600" dirty="0" smtClean="0">
                <a:solidFill>
                  <a:schemeClr val="tx1"/>
                </a:solidFill>
              </a:rPr>
              <a:t> </a:t>
            </a:r>
            <a:r>
              <a:rPr lang="en-US" sz="1600" dirty="0" smtClean="0">
                <a:solidFill>
                  <a:schemeClr val="tx1"/>
                </a:solidFill>
              </a:rPr>
              <a:t>VMware IT </a:t>
            </a:r>
            <a:r>
              <a:rPr lang="bg-BG" sz="1600" dirty="0" smtClean="0">
                <a:solidFill>
                  <a:schemeClr val="tx1"/>
                </a:solidFill>
              </a:rPr>
              <a:t>академията се характеризира с множество форми</a:t>
            </a:r>
            <a:r>
              <a:rPr lang="en-AU" sz="1600" dirty="0" smtClean="0">
                <a:solidFill>
                  <a:schemeClr val="tx1"/>
                </a:solidFill>
              </a:rPr>
              <a:t>, </a:t>
            </a:r>
            <a:r>
              <a:rPr lang="bg-BG" sz="1600" dirty="0" smtClean="0">
                <a:solidFill>
                  <a:schemeClr val="tx1"/>
                </a:solidFill>
              </a:rPr>
              <a:t>методи и нива на обучение.</a:t>
            </a:r>
            <a:endParaRPr lang="en-AU" sz="1600" dirty="0">
              <a:solidFill>
                <a:schemeClr val="tx1"/>
              </a:solidFill>
            </a:endParaRPr>
          </a:p>
        </p:txBody>
      </p:sp>
    </p:spTree>
    <p:extLst>
      <p:ext uri="{BB962C8B-B14F-4D97-AF65-F5344CB8AC3E}">
        <p14:creationId xmlns:p14="http://schemas.microsoft.com/office/powerpoint/2010/main" val="5606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508000"/>
            <a:ext cx="9143999" cy="406400"/>
          </a:xfrm>
        </p:spPr>
        <p:txBody>
          <a:bodyPr/>
          <a:lstStyle/>
          <a:p>
            <a:pPr algn="ctr" eaLnBrk="1" hangingPunct="1"/>
            <a:r>
              <a:rPr lang="en-AU" dirty="0" smtClean="0"/>
              <a:t>VMware IT</a:t>
            </a:r>
            <a:r>
              <a:rPr lang="bg-BG" dirty="0" smtClean="0"/>
              <a:t> Академията в РУ</a:t>
            </a:r>
            <a:endParaRPr lang="en-AU" dirty="0" smtClean="0"/>
          </a:p>
        </p:txBody>
      </p:sp>
      <p:sp>
        <p:nvSpPr>
          <p:cNvPr id="3" name="Rectangle 2"/>
          <p:cNvSpPr/>
          <p:nvPr/>
        </p:nvSpPr>
        <p:spPr>
          <a:xfrm>
            <a:off x="0" y="1058882"/>
            <a:ext cx="9144000" cy="5632311"/>
          </a:xfrm>
          <a:prstGeom prst="rect">
            <a:avLst/>
          </a:prstGeom>
        </p:spPr>
        <p:txBody>
          <a:bodyPr wrap="square">
            <a:spAutoFit/>
          </a:bodyPr>
          <a:lstStyle/>
          <a:p>
            <a:pPr algn="ctr"/>
            <a:r>
              <a:rPr lang="bg-BG" b="1" dirty="0"/>
              <a:t>Обучение </a:t>
            </a:r>
            <a:r>
              <a:rPr lang="bg-BG" b="1" dirty="0" smtClean="0"/>
              <a:t>се предлага по </a:t>
            </a:r>
            <a:r>
              <a:rPr lang="bg-BG" b="1" dirty="0"/>
              <a:t>следните </a:t>
            </a:r>
            <a:r>
              <a:rPr lang="bg-BG" b="1" dirty="0" smtClean="0"/>
              <a:t>електронни курсове:</a:t>
            </a:r>
            <a:endParaRPr lang="bg-BG" b="1" dirty="0"/>
          </a:p>
          <a:p>
            <a:endParaRPr lang="bg-BG" dirty="0"/>
          </a:p>
          <a:p>
            <a:pPr algn="ctr">
              <a:buFont typeface="Arial" pitchFamily="34" charset="0"/>
              <a:buChar char="•"/>
            </a:pPr>
            <a:r>
              <a:rPr lang="bg-BG" dirty="0"/>
              <a:t> </a:t>
            </a:r>
            <a:r>
              <a:rPr lang="en-US" dirty="0"/>
              <a:t>VMware Certified Associate – Cloud (VCA-Cloud</a:t>
            </a:r>
            <a:r>
              <a:rPr lang="en-US" dirty="0" smtClean="0"/>
              <a:t>)</a:t>
            </a:r>
            <a:endParaRPr lang="bg-BG" dirty="0"/>
          </a:p>
          <a:p>
            <a:pPr algn="ctr">
              <a:buFont typeface="Arial" pitchFamily="34" charset="0"/>
              <a:buChar char="•"/>
            </a:pPr>
            <a:r>
              <a:rPr lang="bg-BG" dirty="0"/>
              <a:t> </a:t>
            </a:r>
            <a:r>
              <a:rPr lang="en-GB" dirty="0"/>
              <a:t>VMware Certified Associate – Data </a:t>
            </a:r>
            <a:r>
              <a:rPr lang="en-GB" dirty="0" err="1"/>
              <a:t>Center</a:t>
            </a:r>
            <a:r>
              <a:rPr lang="en-GB" dirty="0"/>
              <a:t> Virtualization (VCA-DCV</a:t>
            </a:r>
            <a:r>
              <a:rPr lang="en-GB" dirty="0" smtClean="0"/>
              <a:t>)</a:t>
            </a:r>
            <a:endParaRPr lang="bg-BG" dirty="0" smtClean="0"/>
          </a:p>
          <a:p>
            <a:pPr algn="ctr">
              <a:buFont typeface="Arial" pitchFamily="34" charset="0"/>
              <a:buChar char="•"/>
            </a:pPr>
            <a:r>
              <a:rPr lang="bg-BG" dirty="0"/>
              <a:t> </a:t>
            </a:r>
            <a:r>
              <a:rPr lang="en-US" dirty="0"/>
              <a:t>VMware Certified Associate - Workforce Mobility (VCA-WM</a:t>
            </a:r>
            <a:r>
              <a:rPr lang="en-US" dirty="0" smtClean="0"/>
              <a:t>)</a:t>
            </a:r>
            <a:endParaRPr lang="bg-BG" dirty="0" smtClean="0"/>
          </a:p>
          <a:p>
            <a:pPr algn="ctr">
              <a:buFont typeface="Arial" pitchFamily="34" charset="0"/>
              <a:buChar char="•"/>
            </a:pPr>
            <a:endParaRPr lang="bg-BG" dirty="0"/>
          </a:p>
          <a:p>
            <a:pPr algn="ctr"/>
            <a:r>
              <a:rPr lang="bg-BG" b="1" dirty="0" smtClean="0">
                <a:solidFill>
                  <a:srgbClr val="FF0000"/>
                </a:solidFill>
              </a:rPr>
              <a:t>След 01.</a:t>
            </a:r>
            <a:r>
              <a:rPr lang="bg-BG" b="1" dirty="0" err="1" smtClean="0">
                <a:solidFill>
                  <a:srgbClr val="FF0000"/>
                </a:solidFill>
              </a:rPr>
              <a:t>01</a:t>
            </a:r>
            <a:r>
              <a:rPr lang="bg-BG" b="1" dirty="0" smtClean="0">
                <a:solidFill>
                  <a:srgbClr val="FF0000"/>
                </a:solidFill>
              </a:rPr>
              <a:t>.2014 г. </a:t>
            </a:r>
          </a:p>
          <a:p>
            <a:pPr algn="ctr"/>
            <a:endParaRPr lang="bg-BG" dirty="0" smtClean="0"/>
          </a:p>
          <a:p>
            <a:pPr algn="ctr"/>
            <a:r>
              <a:rPr lang="bg-BG" b="1" dirty="0" smtClean="0"/>
              <a:t>Обучение ще се предлага по следните електронни </a:t>
            </a:r>
            <a:r>
              <a:rPr lang="bg-BG" b="1" dirty="0"/>
              <a:t>курсове:</a:t>
            </a:r>
          </a:p>
          <a:p>
            <a:endParaRPr lang="bg-BG" dirty="0"/>
          </a:p>
          <a:p>
            <a:pPr algn="ctr">
              <a:buFont typeface="Arial" pitchFamily="34" charset="0"/>
              <a:buChar char="•"/>
            </a:pPr>
            <a:r>
              <a:rPr lang="bg-BG" dirty="0"/>
              <a:t> </a:t>
            </a:r>
            <a:r>
              <a:rPr lang="en-US" dirty="0"/>
              <a:t>VMware Certified Associate – Cloud (VCA-Cloud)</a:t>
            </a:r>
            <a:endParaRPr lang="bg-BG" dirty="0"/>
          </a:p>
          <a:p>
            <a:pPr algn="ctr">
              <a:buFont typeface="Arial" pitchFamily="34" charset="0"/>
              <a:buChar char="•"/>
            </a:pPr>
            <a:r>
              <a:rPr lang="bg-BG" dirty="0"/>
              <a:t> </a:t>
            </a:r>
            <a:r>
              <a:rPr lang="en-GB" dirty="0"/>
              <a:t>VMware Certified Associate – Data </a:t>
            </a:r>
            <a:r>
              <a:rPr lang="en-GB" dirty="0" err="1"/>
              <a:t>Center</a:t>
            </a:r>
            <a:r>
              <a:rPr lang="en-GB" dirty="0"/>
              <a:t> Virtualization (VCA-DCV)</a:t>
            </a:r>
            <a:endParaRPr lang="bg-BG" dirty="0"/>
          </a:p>
          <a:p>
            <a:pPr algn="ctr">
              <a:buFont typeface="Arial" pitchFamily="34" charset="0"/>
              <a:buChar char="•"/>
            </a:pPr>
            <a:r>
              <a:rPr lang="bg-BG" dirty="0"/>
              <a:t> </a:t>
            </a:r>
            <a:r>
              <a:rPr lang="en-US" dirty="0"/>
              <a:t>VMware Certified Associate - Workforce Mobility (VCA-WM</a:t>
            </a:r>
            <a:r>
              <a:rPr lang="en-US" dirty="0" smtClean="0"/>
              <a:t>)</a:t>
            </a:r>
            <a:endParaRPr lang="bg-BG" dirty="0" smtClean="0"/>
          </a:p>
          <a:p>
            <a:pPr algn="ctr">
              <a:buFont typeface="Arial" pitchFamily="34" charset="0"/>
              <a:buChar char="•"/>
            </a:pPr>
            <a:r>
              <a:rPr lang="bg-BG" b="1" dirty="0" smtClean="0">
                <a:solidFill>
                  <a:srgbClr val="0070C0"/>
                </a:solidFill>
              </a:rPr>
              <a:t> </a:t>
            </a:r>
            <a:r>
              <a:rPr lang="en-US" b="1" dirty="0" smtClean="0">
                <a:solidFill>
                  <a:srgbClr val="0070C0"/>
                </a:solidFill>
              </a:rPr>
              <a:t>VMware </a:t>
            </a:r>
            <a:r>
              <a:rPr lang="en-US" b="1" dirty="0">
                <a:solidFill>
                  <a:srgbClr val="0070C0"/>
                </a:solidFill>
              </a:rPr>
              <a:t>Certified Associate – Network Virtualization (VCA-NV</a:t>
            </a:r>
            <a:r>
              <a:rPr lang="en-US" b="1" dirty="0" smtClean="0">
                <a:solidFill>
                  <a:srgbClr val="0070C0"/>
                </a:solidFill>
              </a:rPr>
              <a:t>)</a:t>
            </a:r>
            <a:endParaRPr lang="bg-BG" b="1" dirty="0" smtClean="0">
              <a:solidFill>
                <a:srgbClr val="0070C0"/>
              </a:solidFill>
            </a:endParaRPr>
          </a:p>
          <a:p>
            <a:pPr algn="ctr">
              <a:buFont typeface="Arial" pitchFamily="34" charset="0"/>
              <a:buChar char="•"/>
            </a:pPr>
            <a:endParaRPr lang="bg-BG" b="1" dirty="0">
              <a:solidFill>
                <a:srgbClr val="0070C0"/>
              </a:solidFill>
            </a:endParaRPr>
          </a:p>
          <a:p>
            <a:pPr algn="ctr"/>
            <a:r>
              <a:rPr lang="bg-BG" b="1" dirty="0" smtClean="0">
                <a:solidFill>
                  <a:srgbClr val="0070C0"/>
                </a:solidFill>
              </a:rPr>
              <a:t>Практически курсове:</a:t>
            </a:r>
          </a:p>
          <a:p>
            <a:pPr algn="ctr"/>
            <a:endParaRPr lang="bg-BG" b="1" dirty="0">
              <a:solidFill>
                <a:srgbClr val="0070C0"/>
              </a:solidFill>
            </a:endParaRPr>
          </a:p>
          <a:p>
            <a:pPr algn="ctr"/>
            <a:r>
              <a:rPr lang="en-GB" b="1" dirty="0">
                <a:solidFill>
                  <a:srgbClr val="0070C0"/>
                </a:solidFill>
              </a:rPr>
              <a:t>VMware Certified Professional – Cloud (VCP-Cloud</a:t>
            </a:r>
            <a:r>
              <a:rPr lang="en-GB" b="1" dirty="0" smtClean="0">
                <a:solidFill>
                  <a:srgbClr val="0070C0"/>
                </a:solidFill>
              </a:rPr>
              <a:t>)</a:t>
            </a:r>
            <a:endParaRPr lang="bg-BG" b="1" dirty="0" smtClean="0">
              <a:solidFill>
                <a:srgbClr val="0070C0"/>
              </a:solidFill>
            </a:endParaRPr>
          </a:p>
          <a:p>
            <a:pPr algn="ctr"/>
            <a:r>
              <a:rPr lang="en-GB" b="1" dirty="0">
                <a:solidFill>
                  <a:srgbClr val="0070C0"/>
                </a:solidFill>
              </a:rPr>
              <a:t>VMware Certified Professional 5 – Data </a:t>
            </a:r>
            <a:r>
              <a:rPr lang="en-GB" b="1" dirty="0" err="1">
                <a:solidFill>
                  <a:srgbClr val="0070C0"/>
                </a:solidFill>
              </a:rPr>
              <a:t>Center</a:t>
            </a:r>
            <a:r>
              <a:rPr lang="en-GB" b="1" dirty="0">
                <a:solidFill>
                  <a:srgbClr val="0070C0"/>
                </a:solidFill>
              </a:rPr>
              <a:t> Virtualization (VCP5-DCV</a:t>
            </a:r>
            <a:r>
              <a:rPr lang="en-GB" b="1" dirty="0" smtClean="0">
                <a:solidFill>
                  <a:srgbClr val="0070C0"/>
                </a:solidFill>
              </a:rPr>
              <a:t>)</a:t>
            </a:r>
            <a:endParaRPr lang="bg-BG" b="1" dirty="0" smtClean="0">
              <a:solidFill>
                <a:srgbClr val="0070C0"/>
              </a:solidFill>
            </a:endParaRPr>
          </a:p>
          <a:p>
            <a:pPr algn="ctr"/>
            <a:r>
              <a:rPr lang="en-GB" b="1" dirty="0">
                <a:solidFill>
                  <a:srgbClr val="0070C0"/>
                </a:solidFill>
              </a:rPr>
              <a:t>VMware Certified Professional 5 - Desktop (VCP5-DT)</a:t>
            </a:r>
            <a:endParaRPr lang="bg-BG" b="1" dirty="0">
              <a:solidFill>
                <a:srgbClr val="0070C0"/>
              </a:solidFill>
            </a:endParaRPr>
          </a:p>
        </p:txBody>
      </p:sp>
    </p:spTree>
    <p:extLst>
      <p:ext uri="{BB962C8B-B14F-4D97-AF65-F5344CB8AC3E}">
        <p14:creationId xmlns:p14="http://schemas.microsoft.com/office/powerpoint/2010/main" val="5606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2743200"/>
            <a:ext cx="5029200" cy="830263"/>
          </a:xfrm>
        </p:spPr>
        <p:txBody>
          <a:bodyPr/>
          <a:lstStyle/>
          <a:p>
            <a:pPr algn="ctr" eaLnBrk="1" hangingPunct="1"/>
            <a:r>
              <a:rPr lang="bg-BG" sz="2400" dirty="0" err="1" smtClean="0"/>
              <a:t>Сертификационен</a:t>
            </a:r>
            <a:r>
              <a:rPr lang="bg-BG" sz="2400" dirty="0" smtClean="0"/>
              <a:t> център на </a:t>
            </a:r>
            <a:r>
              <a:rPr lang="en-US" sz="2400" dirty="0" smtClean="0"/>
              <a:t>PEARSON VUE </a:t>
            </a:r>
            <a:r>
              <a:rPr lang="bg-BG" sz="2400" dirty="0" smtClean="0"/>
              <a:t>към </a:t>
            </a:r>
            <a:r>
              <a:rPr lang="en-US" sz="2400" dirty="0" smtClean="0"/>
              <a:t/>
            </a:r>
            <a:br>
              <a:rPr lang="en-US" sz="2400" dirty="0" smtClean="0"/>
            </a:br>
            <a:r>
              <a:rPr lang="bg-BG" sz="2400" dirty="0" smtClean="0"/>
              <a:t>РУ “Ангел Кънчев”</a:t>
            </a:r>
            <a:endParaRPr lang="en-US" sz="2400" dirty="0" smtClean="0"/>
          </a:p>
        </p:txBody>
      </p:sp>
      <p:pic>
        <p:nvPicPr>
          <p:cNvPr id="5" name="Picture 4" descr="http://www.whizlabs.com/blog/wp-content/uploads/2011/06/pearsonv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654815"/>
            <a:ext cx="2247900" cy="187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sunriseinformatics.com/sharephoto/1-NetAcad%20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2" y="4580638"/>
            <a:ext cx="3033058" cy="2020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tfutures.edu.au/Resources/logo/vmware%20it%20academ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8746" y="5258144"/>
            <a:ext cx="3435854" cy="665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cstate="print"/>
          <a:srcRect/>
          <a:stretch>
            <a:fillRect/>
          </a:stretch>
        </p:blipFill>
        <p:spPr bwMode="auto">
          <a:xfrm>
            <a:off x="533400" y="381000"/>
            <a:ext cx="4207435" cy="685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arsonVU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23987"/>
            <a:ext cx="8686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title" idx="4294967295"/>
          </p:nvPr>
        </p:nvSpPr>
        <p:spPr>
          <a:xfrm>
            <a:off x="1" y="815975"/>
            <a:ext cx="9144000" cy="403225"/>
          </a:xfrm>
        </p:spPr>
        <p:txBody>
          <a:bodyPr lIns="91440" rIns="91440"/>
          <a:lstStyle/>
          <a:p>
            <a:pPr algn="ctr" eaLnBrk="1" hangingPunct="1"/>
            <a:r>
              <a:rPr lang="bg-BG" dirty="0" smtClean="0"/>
              <a:t>Най-голямата мрежа от </a:t>
            </a:r>
            <a:r>
              <a:rPr lang="bg-BG" dirty="0" err="1" smtClean="0"/>
              <a:t>сертификационни</a:t>
            </a:r>
            <a:r>
              <a:rPr lang="bg-BG" dirty="0" smtClean="0"/>
              <a:t> центрове в света</a:t>
            </a:r>
            <a:endParaRPr lang="en-US" dirty="0" smtClean="0"/>
          </a:p>
        </p:txBody>
      </p:sp>
      <p:sp>
        <p:nvSpPr>
          <p:cNvPr id="5" name="Text Box 4"/>
          <p:cNvSpPr txBox="1">
            <a:spLocks noChangeArrowheads="1"/>
          </p:cNvSpPr>
          <p:nvPr/>
        </p:nvSpPr>
        <p:spPr bwMode="auto">
          <a:xfrm>
            <a:off x="1752600" y="5791200"/>
            <a:ext cx="7086600" cy="369332"/>
          </a:xfrm>
          <a:prstGeom prst="rect">
            <a:avLst/>
          </a:prstGeom>
          <a:noFill/>
          <a:ln w="9525">
            <a:noFill/>
            <a:miter lim="800000"/>
            <a:headEnd/>
            <a:tailEnd/>
          </a:ln>
          <a:effectLst/>
        </p:spPr>
        <p:txBody>
          <a:bodyPr>
            <a:spAutoFit/>
          </a:bodyPr>
          <a:lstStyle/>
          <a:p>
            <a:pPr algn="r" eaLnBrk="0" hangingPunct="0">
              <a:spcBef>
                <a:spcPct val="50000"/>
              </a:spcBef>
              <a:spcAft>
                <a:spcPct val="40000"/>
              </a:spcAft>
              <a:defRPr/>
            </a:pPr>
            <a:r>
              <a:rPr lang="en-US" dirty="0">
                <a:solidFill>
                  <a:schemeClr val="bg1"/>
                </a:solidFill>
                <a:effectLst>
                  <a:outerShdw blurRad="38100" dist="38100" dir="2700000" algn="tl">
                    <a:srgbClr val="C0C0C0"/>
                  </a:outerShdw>
                </a:effectLst>
                <a:latin typeface="Helvetica LT Std" pitchFamily="34" charset="0"/>
              </a:rPr>
              <a:t>5,000+ </a:t>
            </a:r>
            <a:r>
              <a:rPr lang="bg-BG" dirty="0" err="1" smtClean="0">
                <a:solidFill>
                  <a:schemeClr val="bg1"/>
                </a:solidFill>
                <a:effectLst>
                  <a:outerShdw blurRad="38100" dist="38100" dir="2700000" algn="tl">
                    <a:srgbClr val="C0C0C0"/>
                  </a:outerShdw>
                </a:effectLst>
                <a:latin typeface="Helvetica LT Std" pitchFamily="34" charset="0"/>
              </a:rPr>
              <a:t>сертификационни</a:t>
            </a:r>
            <a:r>
              <a:rPr lang="bg-BG" dirty="0" smtClean="0">
                <a:solidFill>
                  <a:schemeClr val="bg1"/>
                </a:solidFill>
                <a:effectLst>
                  <a:outerShdw blurRad="38100" dist="38100" dir="2700000" algn="tl">
                    <a:srgbClr val="C0C0C0"/>
                  </a:outerShdw>
                </a:effectLst>
                <a:latin typeface="Helvetica LT Std" pitchFamily="34" charset="0"/>
              </a:rPr>
              <a:t> центъра в </a:t>
            </a:r>
            <a:r>
              <a:rPr lang="en-US" dirty="0" smtClean="0">
                <a:solidFill>
                  <a:schemeClr val="bg1"/>
                </a:solidFill>
                <a:effectLst>
                  <a:outerShdw blurRad="38100" dist="38100" dir="2700000" algn="tl">
                    <a:srgbClr val="C0C0C0"/>
                  </a:outerShdw>
                </a:effectLst>
                <a:latin typeface="Helvetica LT Std" pitchFamily="34" charset="0"/>
              </a:rPr>
              <a:t>162 </a:t>
            </a:r>
            <a:r>
              <a:rPr lang="bg-BG" dirty="0" smtClean="0">
                <a:solidFill>
                  <a:schemeClr val="bg1"/>
                </a:solidFill>
                <a:effectLst>
                  <a:outerShdw blurRad="38100" dist="38100" dir="2700000" algn="tl">
                    <a:srgbClr val="C0C0C0"/>
                  </a:outerShdw>
                </a:effectLst>
                <a:latin typeface="Helvetica LT Std" pitchFamily="34" charset="0"/>
              </a:rPr>
              <a:t>държави</a:t>
            </a:r>
            <a:endParaRPr lang="en-US" dirty="0">
              <a:solidFill>
                <a:schemeClr val="bg1"/>
              </a:solidFill>
              <a:effectLst>
                <a:outerShdw blurRad="38100" dist="38100" dir="2700000" algn="tl">
                  <a:srgbClr val="C0C0C0"/>
                </a:outerShdw>
              </a:effectLst>
              <a:latin typeface="Helvetica LT Std"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Sert.jpg"/>
          <p:cNvPicPr>
            <a:picLocks noChangeAspect="1"/>
          </p:cNvPicPr>
          <p:nvPr/>
        </p:nvPicPr>
        <p:blipFill>
          <a:blip r:embed="rId2" cstate="print"/>
          <a:srcRect/>
          <a:stretch>
            <a:fillRect/>
          </a:stretch>
        </p:blipFill>
        <p:spPr bwMode="auto">
          <a:xfrm>
            <a:off x="0" y="228600"/>
            <a:ext cx="9144000" cy="6629400"/>
          </a:xfrm>
          <a:prstGeom prst="rect">
            <a:avLst/>
          </a:prstGeom>
          <a:noFill/>
          <a:ln w="9525">
            <a:noFill/>
            <a:miter lim="800000"/>
            <a:headEnd/>
            <a:tailEnd/>
          </a:ln>
        </p:spPr>
      </p:pic>
    </p:spTree>
    <p:extLst>
      <p:ext uri="{BB962C8B-B14F-4D97-AF65-F5344CB8AC3E}">
        <p14:creationId xmlns:p14="http://schemas.microsoft.com/office/powerpoint/2010/main" val="9007617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NA-s4B"/>
          <p:cNvPicPr>
            <a:picLocks noChangeAspect="1" noChangeArrowheads="1"/>
          </p:cNvPicPr>
          <p:nvPr/>
        </p:nvPicPr>
        <p:blipFill>
          <a:blip r:embed="rId2" cstate="print"/>
          <a:srcRect/>
          <a:stretch>
            <a:fillRect/>
          </a:stretch>
        </p:blipFill>
        <p:spPr bwMode="auto">
          <a:xfrm>
            <a:off x="0" y="1598613"/>
            <a:ext cx="9140825" cy="3149600"/>
          </a:xfrm>
          <a:prstGeom prst="rect">
            <a:avLst/>
          </a:prstGeom>
          <a:noFill/>
          <a:ln w="9525">
            <a:noFill/>
            <a:miter lim="800000"/>
            <a:headEnd/>
            <a:tailEnd/>
          </a:ln>
        </p:spPr>
      </p:pic>
      <p:sp>
        <p:nvSpPr>
          <p:cNvPr id="30723" name="Rectangle 3"/>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bg-BG"/>
          </a:p>
        </p:txBody>
      </p:sp>
      <p:sp>
        <p:nvSpPr>
          <p:cNvPr id="30724" name="Rectangle 4"/>
          <p:cNvSpPr>
            <a:spLocks noChangeArrowheads="1"/>
          </p:cNvSpPr>
          <p:nvPr/>
        </p:nvSpPr>
        <p:spPr bwMode="auto">
          <a:xfrm>
            <a:off x="1169988" y="2819400"/>
            <a:ext cx="4316412" cy="838200"/>
          </a:xfrm>
          <a:prstGeom prst="rect">
            <a:avLst/>
          </a:prstGeom>
          <a:noFill/>
          <a:ln w="9525" algn="ctr">
            <a:noFill/>
            <a:miter lim="800000"/>
            <a:headEnd/>
            <a:tailEnd/>
          </a:ln>
        </p:spPr>
        <p:txBody>
          <a:bodyPr lIns="82124" tIns="41061" rIns="82124" bIns="41061" anchor="ctr"/>
          <a:lstStyle/>
          <a:p>
            <a:pPr defTabSz="814388">
              <a:lnSpc>
                <a:spcPct val="90000"/>
              </a:lnSpc>
            </a:pPr>
            <a:r>
              <a:rPr lang="bg-BG" sz="3000">
                <a:solidFill>
                  <a:srgbClr val="FFFFFF"/>
                </a:solidFill>
              </a:rPr>
              <a:t>Въпроси и коментари?</a:t>
            </a:r>
            <a:endParaRPr lang="en-US" sz="300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2438400"/>
            <a:ext cx="5029200" cy="1219200"/>
          </a:xfrm>
        </p:spPr>
        <p:txBody>
          <a:bodyPr/>
          <a:lstStyle/>
          <a:p>
            <a:pPr algn="ctr" eaLnBrk="1" hangingPunct="1"/>
            <a:r>
              <a:rPr lang="en-US" sz="2600" dirty="0" smtClean="0"/>
              <a:t>Cisco </a:t>
            </a:r>
            <a:r>
              <a:rPr lang="bg-BG" sz="2600" dirty="0" smtClean="0"/>
              <a:t>мрежова академия</a:t>
            </a:r>
            <a:r>
              <a:rPr lang="en-US" sz="2600" dirty="0" smtClean="0"/>
              <a:t>, VMware IT </a:t>
            </a:r>
            <a:r>
              <a:rPr lang="bg-BG" sz="2600" dirty="0" smtClean="0"/>
              <a:t>академия и </a:t>
            </a:r>
            <a:r>
              <a:rPr lang="bg-BG" sz="2600" dirty="0" err="1" smtClean="0"/>
              <a:t>Сертификационен</a:t>
            </a:r>
            <a:r>
              <a:rPr lang="bg-BG" sz="2600" dirty="0" smtClean="0"/>
              <a:t> център на </a:t>
            </a:r>
            <a:r>
              <a:rPr lang="en-US" sz="2600" dirty="0" smtClean="0"/>
              <a:t>Pearson </a:t>
            </a:r>
            <a:r>
              <a:rPr lang="en-US" sz="2600" dirty="0" err="1" smtClean="0"/>
              <a:t>Vue</a:t>
            </a:r>
            <a:r>
              <a:rPr lang="en-US" sz="2600" dirty="0" smtClean="0"/>
              <a:t> </a:t>
            </a:r>
            <a:r>
              <a:rPr lang="bg-BG" sz="2600" dirty="0" smtClean="0"/>
              <a:t>към </a:t>
            </a:r>
            <a:br>
              <a:rPr lang="bg-BG" sz="2600" dirty="0" smtClean="0"/>
            </a:br>
            <a:r>
              <a:rPr lang="bg-BG" sz="2600" dirty="0" smtClean="0"/>
              <a:t>Русенски Университет </a:t>
            </a:r>
            <a:r>
              <a:rPr lang="en-US" sz="2600" dirty="0" smtClean="0"/>
              <a:t/>
            </a:r>
            <a:br>
              <a:rPr lang="en-US" sz="2600" dirty="0" smtClean="0"/>
            </a:br>
            <a:r>
              <a:rPr lang="bg-BG" sz="2600" dirty="0" smtClean="0"/>
              <a:t>“Ангел Кънчев”</a:t>
            </a:r>
            <a:endParaRPr lang="en-US" sz="2600" dirty="0" smtClean="0"/>
          </a:p>
        </p:txBody>
      </p:sp>
      <p:pic>
        <p:nvPicPr>
          <p:cNvPr id="7173" name="Picture 7"/>
          <p:cNvPicPr>
            <a:picLocks noChangeAspect="1" noChangeArrowheads="1"/>
          </p:cNvPicPr>
          <p:nvPr/>
        </p:nvPicPr>
        <p:blipFill>
          <a:blip r:embed="rId3" cstate="print"/>
          <a:srcRect/>
          <a:stretch>
            <a:fillRect/>
          </a:stretch>
        </p:blipFill>
        <p:spPr bwMode="auto">
          <a:xfrm>
            <a:off x="533400" y="381000"/>
            <a:ext cx="4207435" cy="685800"/>
          </a:xfrm>
          <a:prstGeom prst="rect">
            <a:avLst/>
          </a:prstGeom>
          <a:noFill/>
          <a:ln w="9525">
            <a:noFill/>
            <a:miter lim="800000"/>
            <a:headEnd/>
            <a:tailEnd/>
          </a:ln>
        </p:spPr>
      </p:pic>
      <p:pic>
        <p:nvPicPr>
          <p:cNvPr id="1028" name="Picture 4" descr="http://www.whizlabs.com/blog/wp-content/uploads/2011/06/pearsonv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654815"/>
            <a:ext cx="2247900" cy="1871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unriseinformatics.com/sharephoto/1-NetAcad%20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2" y="4580638"/>
            <a:ext cx="3033058" cy="20200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itfutures.edu.au/Resources/logo/vmware%20it%20academ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746" y="5258144"/>
            <a:ext cx="3435854" cy="66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9495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874713"/>
            <a:ext cx="9144000" cy="725487"/>
          </a:xfrm>
        </p:spPr>
        <p:txBody>
          <a:bodyPr/>
          <a:lstStyle/>
          <a:p>
            <a:pPr algn="ctr" eaLnBrk="1" hangingPunct="1"/>
            <a:r>
              <a:rPr lang="en-US" sz="2400" dirty="0" smtClean="0"/>
              <a:t>Cisco </a:t>
            </a:r>
            <a:r>
              <a:rPr lang="bg-BG" sz="2400" dirty="0" smtClean="0"/>
              <a:t>Мрежова Академия</a:t>
            </a:r>
            <a:r>
              <a:rPr lang="en-US" sz="2400" dirty="0" smtClean="0"/>
              <a:t/>
            </a:r>
            <a:br>
              <a:rPr lang="en-US" sz="2400" dirty="0" smtClean="0"/>
            </a:br>
            <a:r>
              <a:rPr lang="bg-BG" sz="2400" dirty="0" smtClean="0"/>
              <a:t>Партньорство с бизнеса и публичния сектор</a:t>
            </a:r>
            <a:endParaRPr lang="en-US" sz="2400" dirty="0" smtClean="0"/>
          </a:p>
        </p:txBody>
      </p:sp>
      <p:sp>
        <p:nvSpPr>
          <p:cNvPr id="9219" name="Line 3"/>
          <p:cNvSpPr>
            <a:spLocks noChangeShapeType="1"/>
          </p:cNvSpPr>
          <p:nvPr/>
        </p:nvSpPr>
        <p:spPr bwMode="auto">
          <a:xfrm>
            <a:off x="0" y="4379912"/>
            <a:ext cx="9144000" cy="0"/>
          </a:xfrm>
          <a:prstGeom prst="line">
            <a:avLst/>
          </a:prstGeom>
          <a:noFill/>
          <a:ln w="9525">
            <a:solidFill>
              <a:schemeClr val="tx1"/>
            </a:solidFill>
            <a:round/>
            <a:headEnd/>
            <a:tailEnd/>
          </a:ln>
        </p:spPr>
        <p:txBody>
          <a:bodyPr wrap="none" lIns="82124" tIns="41061" rIns="82124" bIns="41061" anchor="ctr">
            <a:spAutoFit/>
          </a:bodyPr>
          <a:lstStyle/>
          <a:p>
            <a:endParaRPr lang="bg-BG"/>
          </a:p>
        </p:txBody>
      </p:sp>
      <p:grpSp>
        <p:nvGrpSpPr>
          <p:cNvPr id="9220" name="Group 4"/>
          <p:cNvGrpSpPr>
            <a:grpSpLocks/>
          </p:cNvGrpSpPr>
          <p:nvPr/>
        </p:nvGrpSpPr>
        <p:grpSpPr bwMode="auto">
          <a:xfrm>
            <a:off x="-38100" y="3917950"/>
            <a:ext cx="9220200" cy="931862"/>
            <a:chOff x="-24" y="2229"/>
            <a:chExt cx="5808" cy="587"/>
          </a:xfrm>
        </p:grpSpPr>
        <p:sp>
          <p:nvSpPr>
            <p:cNvPr id="9257" name="Rectangle 5"/>
            <p:cNvSpPr>
              <a:spLocks noChangeArrowheads="1"/>
            </p:cNvSpPr>
            <p:nvPr/>
          </p:nvSpPr>
          <p:spPr bwMode="auto">
            <a:xfrm>
              <a:off x="0" y="2229"/>
              <a:ext cx="5760" cy="587"/>
            </a:xfrm>
            <a:prstGeom prst="rect">
              <a:avLst/>
            </a:prstGeom>
            <a:gradFill rotWithShape="1">
              <a:gsLst>
                <a:gs pos="0">
                  <a:srgbClr val="4E8FAA"/>
                </a:gs>
                <a:gs pos="100000">
                  <a:srgbClr val="015F85"/>
                </a:gs>
              </a:gsLst>
              <a:lin ang="5400000" scaled="1"/>
            </a:gradFill>
            <a:ln w="9525" algn="ctr">
              <a:noFill/>
              <a:miter lim="800000"/>
              <a:headEnd/>
              <a:tailEnd/>
            </a:ln>
          </p:spPr>
          <p:txBody>
            <a:bodyPr lIns="82124" tIns="41061" rIns="82124" bIns="41061" anchor="ctr">
              <a:spAutoFit/>
            </a:bodyPr>
            <a:lstStyle/>
            <a:p>
              <a:endParaRPr lang="bg-BG"/>
            </a:p>
          </p:txBody>
        </p:sp>
        <p:sp>
          <p:nvSpPr>
            <p:cNvPr id="9258" name="Text Box 6"/>
            <p:cNvSpPr txBox="1">
              <a:spLocks noChangeArrowheads="1"/>
            </p:cNvSpPr>
            <p:nvPr/>
          </p:nvSpPr>
          <p:spPr bwMode="auto">
            <a:xfrm>
              <a:off x="0" y="2267"/>
              <a:ext cx="578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47B0D5"/>
                  </a:solidFill>
                </a:rPr>
                <a:t>01010010100100101010101001010101001001010101010010101010100110100101001</a:t>
              </a:r>
            </a:p>
          </p:txBody>
        </p:sp>
        <p:sp>
          <p:nvSpPr>
            <p:cNvPr id="9259" name="Text Box 7"/>
            <p:cNvSpPr txBox="1">
              <a:spLocks noChangeArrowheads="1"/>
            </p:cNvSpPr>
            <p:nvPr/>
          </p:nvSpPr>
          <p:spPr bwMode="auto">
            <a:xfrm>
              <a:off x="0" y="2596"/>
              <a:ext cx="578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47B0D5"/>
                  </a:solidFill>
                </a:rPr>
                <a:t>01010010100100101010101001010101001001010101010010101010100110100101001</a:t>
              </a:r>
            </a:p>
          </p:txBody>
        </p:sp>
        <p:sp>
          <p:nvSpPr>
            <p:cNvPr id="9260" name="Text Box 8"/>
            <p:cNvSpPr txBox="1">
              <a:spLocks noChangeArrowheads="1"/>
            </p:cNvSpPr>
            <p:nvPr/>
          </p:nvSpPr>
          <p:spPr bwMode="auto">
            <a:xfrm>
              <a:off x="0" y="2432"/>
              <a:ext cx="578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a:solidFill>
                    <a:srgbClr val="47B0D5"/>
                  </a:solidFill>
                </a:rPr>
                <a:t>10101010100101010101001101001010010010100101001001010101010010101010010</a:t>
              </a:r>
            </a:p>
          </p:txBody>
        </p:sp>
        <p:sp>
          <p:nvSpPr>
            <p:cNvPr id="136201" name="Rectangle 9"/>
            <p:cNvSpPr>
              <a:spLocks noChangeArrowheads="1"/>
            </p:cNvSpPr>
            <p:nvPr/>
          </p:nvSpPr>
          <p:spPr bwMode="auto">
            <a:xfrm>
              <a:off x="-24" y="2266"/>
              <a:ext cx="5808" cy="375"/>
            </a:xfrm>
            <a:prstGeom prst="rect">
              <a:avLst/>
            </a:prstGeom>
            <a:gradFill rotWithShape="1">
              <a:gsLst>
                <a:gs pos="0">
                  <a:schemeClr val="bg1">
                    <a:alpha val="39999"/>
                  </a:schemeClr>
                </a:gs>
                <a:gs pos="100000">
                  <a:schemeClr val="bg1">
                    <a:gamma/>
                    <a:shade val="46275"/>
                    <a:invGamma/>
                    <a:alpha val="0"/>
                  </a:schemeClr>
                </a:gs>
              </a:gsLst>
              <a:lin ang="5400000" scaled="1"/>
            </a:gradFill>
            <a:ln w="9525" algn="ctr">
              <a:noFill/>
              <a:miter lim="800000"/>
              <a:headEnd/>
              <a:tailEnd/>
            </a:ln>
            <a:effectLst/>
          </p:spPr>
          <p:txBody>
            <a:bodyPr lIns="82124" tIns="41061" rIns="82124" bIns="41061" anchor="ctr">
              <a:spAutoFit/>
            </a:bodyPr>
            <a:lstStyle/>
            <a:p>
              <a:pPr>
                <a:defRPr/>
              </a:pPr>
              <a:endParaRPr lang="en-US"/>
            </a:p>
          </p:txBody>
        </p:sp>
      </p:grpSp>
      <p:sp>
        <p:nvSpPr>
          <p:cNvPr id="9221" name="Oval 10"/>
          <p:cNvSpPr>
            <a:spLocks noChangeArrowheads="1"/>
          </p:cNvSpPr>
          <p:nvPr/>
        </p:nvSpPr>
        <p:spPr bwMode="auto">
          <a:xfrm>
            <a:off x="3429000" y="5245100"/>
            <a:ext cx="2476500" cy="354012"/>
          </a:xfrm>
          <a:prstGeom prst="ellipse">
            <a:avLst/>
          </a:prstGeom>
          <a:gradFill rotWithShape="1">
            <a:gsLst>
              <a:gs pos="0">
                <a:srgbClr val="000000">
                  <a:alpha val="37999"/>
                </a:srgbClr>
              </a:gs>
              <a:gs pos="100000">
                <a:srgbClr val="FFFFFF">
                  <a:alpha val="0"/>
                </a:srgbClr>
              </a:gs>
            </a:gsLst>
            <a:path path="shape">
              <a:fillToRect l="50000" t="50000" r="50000" b="50000"/>
            </a:path>
          </a:gradFill>
          <a:ln w="9525" algn="ctr">
            <a:noFill/>
            <a:round/>
            <a:headEnd/>
            <a:tailEnd/>
          </a:ln>
        </p:spPr>
        <p:txBody>
          <a:bodyPr lIns="82124" tIns="41061" rIns="82124" bIns="41061" anchor="ctr">
            <a:spAutoFit/>
          </a:bodyPr>
          <a:lstStyle/>
          <a:p>
            <a:endParaRPr lang="bg-BG"/>
          </a:p>
        </p:txBody>
      </p:sp>
      <p:sp>
        <p:nvSpPr>
          <p:cNvPr id="9222" name="Oval 11"/>
          <p:cNvSpPr>
            <a:spLocks noChangeArrowheads="1"/>
          </p:cNvSpPr>
          <p:nvPr/>
        </p:nvSpPr>
        <p:spPr bwMode="auto">
          <a:xfrm>
            <a:off x="3703638" y="3529012"/>
            <a:ext cx="1736725" cy="1736725"/>
          </a:xfrm>
          <a:prstGeom prst="ellipse">
            <a:avLst/>
          </a:prstGeom>
          <a:solidFill>
            <a:srgbClr val="C0C0C4"/>
          </a:solidFill>
          <a:ln w="28575" algn="ctr">
            <a:solidFill>
              <a:srgbClr val="FFFFFF"/>
            </a:solidFill>
            <a:round/>
            <a:headEnd/>
            <a:tailEnd/>
          </a:ln>
        </p:spPr>
        <p:txBody>
          <a:bodyPr wrap="none" lIns="73025" tIns="36511" rIns="73025" bIns="36511" anchor="ctr"/>
          <a:lstStyle/>
          <a:p>
            <a:endParaRPr lang="bg-BG"/>
          </a:p>
        </p:txBody>
      </p:sp>
      <p:sp>
        <p:nvSpPr>
          <p:cNvPr id="9223" name="Oval 12"/>
          <p:cNvSpPr>
            <a:spLocks noChangeArrowheads="1"/>
          </p:cNvSpPr>
          <p:nvPr/>
        </p:nvSpPr>
        <p:spPr bwMode="auto">
          <a:xfrm>
            <a:off x="3817938" y="3625850"/>
            <a:ext cx="1530350" cy="1530350"/>
          </a:xfrm>
          <a:prstGeom prst="ellipse">
            <a:avLst/>
          </a:prstGeom>
          <a:solidFill>
            <a:srgbClr val="697E1C"/>
          </a:solidFill>
          <a:ln w="12700" algn="ctr">
            <a:solidFill>
              <a:srgbClr val="FFFFFF"/>
            </a:solidFill>
            <a:round/>
            <a:headEnd/>
            <a:tailEnd/>
          </a:ln>
        </p:spPr>
        <p:txBody>
          <a:bodyPr wrap="none" lIns="73025" tIns="36511" rIns="73025" bIns="36511" anchor="ctr"/>
          <a:lstStyle/>
          <a:p>
            <a:endParaRPr lang="bg-BG"/>
          </a:p>
        </p:txBody>
      </p:sp>
      <p:sp>
        <p:nvSpPr>
          <p:cNvPr id="9224" name="AutoShape 13"/>
          <p:cNvSpPr>
            <a:spLocks noChangeArrowheads="1"/>
          </p:cNvSpPr>
          <p:nvPr/>
        </p:nvSpPr>
        <p:spPr bwMode="auto">
          <a:xfrm rot="10800000">
            <a:off x="3930650" y="3986212"/>
            <a:ext cx="609600" cy="833438"/>
          </a:xfrm>
          <a:prstGeom prst="chevron">
            <a:avLst>
              <a:gd name="adj" fmla="val 56773"/>
            </a:avLst>
          </a:prstGeom>
          <a:solidFill>
            <a:schemeClr val="bg1"/>
          </a:solidFill>
          <a:ln w="9525" algn="ctr">
            <a:noFill/>
            <a:miter lim="800000"/>
            <a:headEnd/>
            <a:tailEnd/>
          </a:ln>
        </p:spPr>
        <p:txBody>
          <a:bodyPr lIns="82124" tIns="41061" rIns="82124" bIns="41061" anchor="ctr">
            <a:spAutoFit/>
          </a:bodyPr>
          <a:lstStyle/>
          <a:p>
            <a:endParaRPr lang="bg-BG"/>
          </a:p>
        </p:txBody>
      </p:sp>
      <p:sp>
        <p:nvSpPr>
          <p:cNvPr id="9225" name="AutoShape 14"/>
          <p:cNvSpPr>
            <a:spLocks noChangeArrowheads="1"/>
          </p:cNvSpPr>
          <p:nvPr/>
        </p:nvSpPr>
        <p:spPr bwMode="auto">
          <a:xfrm>
            <a:off x="4627563" y="3986212"/>
            <a:ext cx="609600" cy="833438"/>
          </a:xfrm>
          <a:prstGeom prst="chevron">
            <a:avLst>
              <a:gd name="adj" fmla="val 56773"/>
            </a:avLst>
          </a:prstGeom>
          <a:solidFill>
            <a:schemeClr val="bg1"/>
          </a:solidFill>
          <a:ln w="9525" algn="ctr">
            <a:noFill/>
            <a:miter lim="800000"/>
            <a:headEnd/>
            <a:tailEnd/>
          </a:ln>
        </p:spPr>
        <p:txBody>
          <a:bodyPr lIns="82124" tIns="41061" rIns="82124" bIns="41061" anchor="ctr">
            <a:spAutoFit/>
          </a:bodyPr>
          <a:lstStyle/>
          <a:p>
            <a:endParaRPr lang="bg-BG"/>
          </a:p>
        </p:txBody>
      </p:sp>
      <p:sp>
        <p:nvSpPr>
          <p:cNvPr id="9226" name="Freeform 15"/>
          <p:cNvSpPr>
            <a:spLocks/>
          </p:cNvSpPr>
          <p:nvPr/>
        </p:nvSpPr>
        <p:spPr bwMode="auto">
          <a:xfrm>
            <a:off x="4273550" y="4030662"/>
            <a:ext cx="628650" cy="752475"/>
          </a:xfrm>
          <a:custGeom>
            <a:avLst/>
            <a:gdLst>
              <a:gd name="T0" fmla="*/ 2147483647 w 429"/>
              <a:gd name="T1" fmla="*/ 0 h 515"/>
              <a:gd name="T2" fmla="*/ 0 w 429"/>
              <a:gd name="T3" fmla="*/ 2147483647 h 515"/>
              <a:gd name="T4" fmla="*/ 2147483647 w 429"/>
              <a:gd name="T5" fmla="*/ 2147483647 h 515"/>
              <a:gd name="T6" fmla="*/ 2147483647 w 429"/>
              <a:gd name="T7" fmla="*/ 2147483647 h 515"/>
              <a:gd name="T8" fmla="*/ 2147483647 w 429"/>
              <a:gd name="T9" fmla="*/ 0 h 515"/>
              <a:gd name="T10" fmla="*/ 0 60000 65536"/>
              <a:gd name="T11" fmla="*/ 0 60000 65536"/>
              <a:gd name="T12" fmla="*/ 0 60000 65536"/>
              <a:gd name="T13" fmla="*/ 0 60000 65536"/>
              <a:gd name="T14" fmla="*/ 0 60000 65536"/>
              <a:gd name="T15" fmla="*/ 0 w 429"/>
              <a:gd name="T16" fmla="*/ 0 h 515"/>
              <a:gd name="T17" fmla="*/ 429 w 429"/>
              <a:gd name="T18" fmla="*/ 515 h 515"/>
            </a:gdLst>
            <a:ahLst/>
            <a:cxnLst>
              <a:cxn ang="T10">
                <a:pos x="T0" y="T1"/>
              </a:cxn>
              <a:cxn ang="T11">
                <a:pos x="T2" y="T3"/>
              </a:cxn>
              <a:cxn ang="T12">
                <a:pos x="T4" y="T5"/>
              </a:cxn>
              <a:cxn ang="T13">
                <a:pos x="T6" y="T7"/>
              </a:cxn>
              <a:cxn ang="T14">
                <a:pos x="T8" y="T9"/>
              </a:cxn>
            </a:cxnLst>
            <a:rect l="T15" t="T16" r="T17" b="T18"/>
            <a:pathLst>
              <a:path w="429" h="515">
                <a:moveTo>
                  <a:pt x="208" y="0"/>
                </a:moveTo>
                <a:lnTo>
                  <a:pt x="0" y="260"/>
                </a:lnTo>
                <a:lnTo>
                  <a:pt x="217" y="515"/>
                </a:lnTo>
                <a:lnTo>
                  <a:pt x="429" y="251"/>
                </a:lnTo>
                <a:lnTo>
                  <a:pt x="208" y="0"/>
                </a:lnTo>
                <a:close/>
              </a:path>
            </a:pathLst>
          </a:custGeom>
          <a:solidFill>
            <a:srgbClr val="A0C02A"/>
          </a:solidFill>
          <a:ln w="9525">
            <a:noFill/>
            <a:round/>
            <a:headEnd/>
            <a:tailEnd/>
          </a:ln>
        </p:spPr>
        <p:txBody>
          <a:bodyPr wrap="none" lIns="73025" tIns="36511" rIns="73025" bIns="36511" anchor="ctr"/>
          <a:lstStyle/>
          <a:p>
            <a:endParaRPr lang="bg-BG"/>
          </a:p>
        </p:txBody>
      </p:sp>
      <p:grpSp>
        <p:nvGrpSpPr>
          <p:cNvPr id="3" name="Group 16"/>
          <p:cNvGrpSpPr>
            <a:grpSpLocks/>
          </p:cNvGrpSpPr>
          <p:nvPr/>
        </p:nvGrpSpPr>
        <p:grpSpPr bwMode="auto">
          <a:xfrm>
            <a:off x="457200" y="2005012"/>
            <a:ext cx="3017838" cy="4243388"/>
            <a:chOff x="288" y="960"/>
            <a:chExt cx="1901" cy="2673"/>
          </a:xfrm>
        </p:grpSpPr>
        <p:grpSp>
          <p:nvGrpSpPr>
            <p:cNvPr id="9238" name="Group 17"/>
            <p:cNvGrpSpPr>
              <a:grpSpLocks/>
            </p:cNvGrpSpPr>
            <p:nvPr/>
          </p:nvGrpSpPr>
          <p:grpSpPr bwMode="auto">
            <a:xfrm>
              <a:off x="912" y="960"/>
              <a:ext cx="624" cy="332"/>
              <a:chOff x="3272" y="1316"/>
              <a:chExt cx="1889" cy="1002"/>
            </a:xfrm>
          </p:grpSpPr>
          <p:sp>
            <p:nvSpPr>
              <p:cNvPr id="9242" name="AutoShape 18"/>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bg-BG"/>
              </a:p>
            </p:txBody>
          </p:sp>
          <p:sp>
            <p:nvSpPr>
              <p:cNvPr id="9243" name="Rectangle 19"/>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bg-BG"/>
              </a:p>
            </p:txBody>
          </p:sp>
          <p:sp>
            <p:nvSpPr>
              <p:cNvPr id="9244" name="Freeform 20"/>
              <p:cNvSpPr>
                <a:spLocks/>
              </p:cNvSpPr>
              <p:nvPr/>
            </p:nvSpPr>
            <p:spPr bwMode="auto">
              <a:xfrm>
                <a:off x="4304" y="1971"/>
                <a:ext cx="249" cy="343"/>
              </a:xfrm>
              <a:custGeom>
                <a:avLst/>
                <a:gdLst>
                  <a:gd name="T0" fmla="*/ 363102 w 58"/>
                  <a:gd name="T1" fmla="*/ 149359 h 80"/>
                  <a:gd name="T2" fmla="*/ 262618 w 58"/>
                  <a:gd name="T3" fmla="*/ 124689 h 80"/>
                  <a:gd name="T4" fmla="*/ 131116 w 58"/>
                  <a:gd name="T5" fmla="*/ 249048 h 80"/>
                  <a:gd name="T6" fmla="*/ 262618 w 58"/>
                  <a:gd name="T7" fmla="*/ 372395 h 80"/>
                  <a:gd name="T8" fmla="*/ 363102 w 58"/>
                  <a:gd name="T9" fmla="*/ 347725 h 80"/>
                  <a:gd name="T10" fmla="*/ 363102 w 58"/>
                  <a:gd name="T11" fmla="*/ 478168 h 80"/>
                  <a:gd name="T12" fmla="*/ 256831 w 58"/>
                  <a:gd name="T13" fmla="*/ 497084 h 80"/>
                  <a:gd name="T14" fmla="*/ 0 w 58"/>
                  <a:gd name="T15" fmla="*/ 249048 h 80"/>
                  <a:gd name="T16" fmla="*/ 256831 w 58"/>
                  <a:gd name="T17" fmla="*/ 0 h 80"/>
                  <a:gd name="T18" fmla="*/ 363102 w 58"/>
                  <a:gd name="T19" fmla="*/ 18916 h 80"/>
                  <a:gd name="T20" fmla="*/ 363102 w 58"/>
                  <a:gd name="T21" fmla="*/ 149359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bg-BG"/>
              </a:p>
            </p:txBody>
          </p:sp>
          <p:sp>
            <p:nvSpPr>
              <p:cNvPr id="9245" name="Freeform 21"/>
              <p:cNvSpPr>
                <a:spLocks/>
              </p:cNvSpPr>
              <p:nvPr/>
            </p:nvSpPr>
            <p:spPr bwMode="auto">
              <a:xfrm>
                <a:off x="3443" y="1971"/>
                <a:ext cx="249" cy="343"/>
              </a:xfrm>
              <a:custGeom>
                <a:avLst/>
                <a:gdLst>
                  <a:gd name="T0" fmla="*/ 363102 w 58"/>
                  <a:gd name="T1" fmla="*/ 149359 h 80"/>
                  <a:gd name="T2" fmla="*/ 262618 w 58"/>
                  <a:gd name="T3" fmla="*/ 124689 h 80"/>
                  <a:gd name="T4" fmla="*/ 131116 w 58"/>
                  <a:gd name="T5" fmla="*/ 249048 h 80"/>
                  <a:gd name="T6" fmla="*/ 262618 w 58"/>
                  <a:gd name="T7" fmla="*/ 372395 h 80"/>
                  <a:gd name="T8" fmla="*/ 363102 w 58"/>
                  <a:gd name="T9" fmla="*/ 347725 h 80"/>
                  <a:gd name="T10" fmla="*/ 363102 w 58"/>
                  <a:gd name="T11" fmla="*/ 478168 h 80"/>
                  <a:gd name="T12" fmla="*/ 250679 w 58"/>
                  <a:gd name="T13" fmla="*/ 497084 h 80"/>
                  <a:gd name="T14" fmla="*/ 0 w 58"/>
                  <a:gd name="T15" fmla="*/ 249048 h 80"/>
                  <a:gd name="T16" fmla="*/ 250679 w 58"/>
                  <a:gd name="T17" fmla="*/ 0 h 80"/>
                  <a:gd name="T18" fmla="*/ 363102 w 58"/>
                  <a:gd name="T19" fmla="*/ 18916 h 80"/>
                  <a:gd name="T20" fmla="*/ 363102 w 58"/>
                  <a:gd name="T21" fmla="*/ 149359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bg-BG"/>
              </a:p>
            </p:txBody>
          </p:sp>
          <p:sp>
            <p:nvSpPr>
              <p:cNvPr id="9246" name="Freeform 22"/>
              <p:cNvSpPr>
                <a:spLocks noEditPoints="1"/>
              </p:cNvSpPr>
              <p:nvPr/>
            </p:nvSpPr>
            <p:spPr bwMode="auto">
              <a:xfrm>
                <a:off x="4643" y="1971"/>
                <a:ext cx="342" cy="343"/>
              </a:xfrm>
              <a:custGeom>
                <a:avLst/>
                <a:gdLst>
                  <a:gd name="T0" fmla="*/ 488308 w 80"/>
                  <a:gd name="T1" fmla="*/ 249048 h 80"/>
                  <a:gd name="T2" fmla="*/ 244145 w 80"/>
                  <a:gd name="T3" fmla="*/ 497084 h 80"/>
                  <a:gd name="T4" fmla="*/ 0 w 80"/>
                  <a:gd name="T5" fmla="*/ 249048 h 80"/>
                  <a:gd name="T6" fmla="*/ 244145 w 80"/>
                  <a:gd name="T7" fmla="*/ 0 h 80"/>
                  <a:gd name="T8" fmla="*/ 488308 w 80"/>
                  <a:gd name="T9" fmla="*/ 249048 h 80"/>
                  <a:gd name="T10" fmla="*/ 244145 w 80"/>
                  <a:gd name="T11" fmla="*/ 124689 h 80"/>
                  <a:gd name="T12" fmla="*/ 122902 w 80"/>
                  <a:gd name="T13" fmla="*/ 249048 h 80"/>
                  <a:gd name="T14" fmla="*/ 244145 w 80"/>
                  <a:gd name="T15" fmla="*/ 372395 h 80"/>
                  <a:gd name="T16" fmla="*/ 365401 w 80"/>
                  <a:gd name="T17" fmla="*/ 249048 h 80"/>
                  <a:gd name="T18" fmla="*/ 244145 w 80"/>
                  <a:gd name="T19" fmla="*/ 124689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bg-BG"/>
              </a:p>
            </p:txBody>
          </p:sp>
          <p:sp>
            <p:nvSpPr>
              <p:cNvPr id="9247" name="Freeform 23"/>
              <p:cNvSpPr>
                <a:spLocks/>
              </p:cNvSpPr>
              <p:nvPr/>
            </p:nvSpPr>
            <p:spPr bwMode="auto">
              <a:xfrm>
                <a:off x="4000" y="1971"/>
                <a:ext cx="223" cy="343"/>
              </a:xfrm>
              <a:custGeom>
                <a:avLst/>
                <a:gdLst>
                  <a:gd name="T0" fmla="*/ 292911 w 52"/>
                  <a:gd name="T1" fmla="*/ 117280 h 80"/>
                  <a:gd name="T2" fmla="*/ 198916 w 52"/>
                  <a:gd name="T3" fmla="*/ 105773 h 80"/>
                  <a:gd name="T4" fmla="*/ 124764 w 52"/>
                  <a:gd name="T5" fmla="*/ 143293 h 80"/>
                  <a:gd name="T6" fmla="*/ 179901 w 52"/>
                  <a:gd name="T7" fmla="*/ 186879 h 80"/>
                  <a:gd name="T8" fmla="*/ 211773 w 52"/>
                  <a:gd name="T9" fmla="*/ 198387 h 80"/>
                  <a:gd name="T10" fmla="*/ 323367 w 52"/>
                  <a:gd name="T11" fmla="*/ 336217 h 80"/>
                  <a:gd name="T12" fmla="*/ 130519 w 52"/>
                  <a:gd name="T13" fmla="*/ 497084 h 80"/>
                  <a:gd name="T14" fmla="*/ 0 w 52"/>
                  <a:gd name="T15" fmla="*/ 478168 h 80"/>
                  <a:gd name="T16" fmla="*/ 0 w 52"/>
                  <a:gd name="T17" fmla="*/ 372395 h 80"/>
                  <a:gd name="T18" fmla="*/ 111594 w 52"/>
                  <a:gd name="T19" fmla="*/ 391312 h 80"/>
                  <a:gd name="T20" fmla="*/ 198916 w 52"/>
                  <a:gd name="T21" fmla="*/ 347725 h 80"/>
                  <a:gd name="T22" fmla="*/ 143779 w 52"/>
                  <a:gd name="T23" fmla="*/ 298389 h 80"/>
                  <a:gd name="T24" fmla="*/ 117354 w 52"/>
                  <a:gd name="T25" fmla="*/ 292635 h 80"/>
                  <a:gd name="T26" fmla="*/ 0 w 52"/>
                  <a:gd name="T27" fmla="*/ 149359 h 80"/>
                  <a:gd name="T28" fmla="*/ 174219 w 52"/>
                  <a:gd name="T29" fmla="*/ 0 h 80"/>
                  <a:gd name="T30" fmla="*/ 292911 w 52"/>
                  <a:gd name="T31" fmla="*/ 18916 h 80"/>
                  <a:gd name="T32" fmla="*/ 292911 w 52"/>
                  <a:gd name="T33" fmla="*/ 1172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bg-BG"/>
              </a:p>
            </p:txBody>
          </p:sp>
          <p:sp>
            <p:nvSpPr>
              <p:cNvPr id="9248" name="Freeform 24"/>
              <p:cNvSpPr>
                <a:spLocks/>
              </p:cNvSpPr>
              <p:nvPr/>
            </p:nvSpPr>
            <p:spPr bwMode="auto">
              <a:xfrm>
                <a:off x="3272" y="1586"/>
                <a:ext cx="81" cy="167"/>
              </a:xfrm>
              <a:custGeom>
                <a:avLst/>
                <a:gdLst>
                  <a:gd name="T0" fmla="*/ 113971 w 19"/>
                  <a:gd name="T1" fmla="*/ 61867 h 39"/>
                  <a:gd name="T2" fmla="*/ 60430 w 19"/>
                  <a:gd name="T3" fmla="*/ 0 h 39"/>
                  <a:gd name="T4" fmla="*/ 0 w 19"/>
                  <a:gd name="T5" fmla="*/ 61867 h 39"/>
                  <a:gd name="T6" fmla="*/ 0 w 19"/>
                  <a:gd name="T7" fmla="*/ 184278 h 39"/>
                  <a:gd name="T8" fmla="*/ 60430 w 19"/>
                  <a:gd name="T9" fmla="*/ 240420 h 39"/>
                  <a:gd name="T10" fmla="*/ 113971 w 19"/>
                  <a:gd name="T11" fmla="*/ 184278 h 39"/>
                  <a:gd name="T12" fmla="*/ 113971 w 19"/>
                  <a:gd name="T13" fmla="*/ 6186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bg-BG"/>
              </a:p>
            </p:txBody>
          </p:sp>
          <p:sp>
            <p:nvSpPr>
              <p:cNvPr id="9249" name="Freeform 25"/>
              <p:cNvSpPr>
                <a:spLocks/>
              </p:cNvSpPr>
              <p:nvPr/>
            </p:nvSpPr>
            <p:spPr bwMode="auto">
              <a:xfrm>
                <a:off x="3499" y="1474"/>
                <a:ext cx="81" cy="279"/>
              </a:xfrm>
              <a:custGeom>
                <a:avLst/>
                <a:gdLst>
                  <a:gd name="T0" fmla="*/ 113971 w 19"/>
                  <a:gd name="T1" fmla="*/ 56710 h 65"/>
                  <a:gd name="T2" fmla="*/ 53541 w 19"/>
                  <a:gd name="T3" fmla="*/ 0 h 65"/>
                  <a:gd name="T4" fmla="*/ 0 w 19"/>
                  <a:gd name="T5" fmla="*/ 56710 h 65"/>
                  <a:gd name="T6" fmla="*/ 0 w 19"/>
                  <a:gd name="T7" fmla="*/ 349613 h 65"/>
                  <a:gd name="T8" fmla="*/ 53541 w 19"/>
                  <a:gd name="T9" fmla="*/ 406636 h 65"/>
                  <a:gd name="T10" fmla="*/ 113971 w 19"/>
                  <a:gd name="T11" fmla="*/ 349613 h 65"/>
                  <a:gd name="T12" fmla="*/ 113971 w 19"/>
                  <a:gd name="T13" fmla="*/ 5671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bg-BG"/>
              </a:p>
            </p:txBody>
          </p:sp>
          <p:sp>
            <p:nvSpPr>
              <p:cNvPr id="9250" name="Freeform 26"/>
              <p:cNvSpPr>
                <a:spLocks/>
              </p:cNvSpPr>
              <p:nvPr/>
            </p:nvSpPr>
            <p:spPr bwMode="auto">
              <a:xfrm>
                <a:off x="3722" y="1320"/>
                <a:ext cx="81" cy="514"/>
              </a:xfrm>
              <a:custGeom>
                <a:avLst/>
                <a:gdLst>
                  <a:gd name="T0" fmla="*/ 113971 w 19"/>
                  <a:gd name="T1" fmla="*/ 56197 h 120"/>
                  <a:gd name="T2" fmla="*/ 60430 w 19"/>
                  <a:gd name="T3" fmla="*/ 0 h 120"/>
                  <a:gd name="T4" fmla="*/ 0 w 19"/>
                  <a:gd name="T5" fmla="*/ 56197 h 120"/>
                  <a:gd name="T6" fmla="*/ 0 w 19"/>
                  <a:gd name="T7" fmla="*/ 685038 h 120"/>
                  <a:gd name="T8" fmla="*/ 60430 w 19"/>
                  <a:gd name="T9" fmla="*/ 741218 h 120"/>
                  <a:gd name="T10" fmla="*/ 113971 w 19"/>
                  <a:gd name="T11" fmla="*/ 685038 h 120"/>
                  <a:gd name="T12" fmla="*/ 113971 w 19"/>
                  <a:gd name="T13" fmla="*/ 5619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bg-BG"/>
              </a:p>
            </p:txBody>
          </p:sp>
          <p:sp>
            <p:nvSpPr>
              <p:cNvPr id="9251" name="Freeform 27"/>
              <p:cNvSpPr>
                <a:spLocks/>
              </p:cNvSpPr>
              <p:nvPr/>
            </p:nvSpPr>
            <p:spPr bwMode="auto">
              <a:xfrm>
                <a:off x="3949" y="1474"/>
                <a:ext cx="81" cy="279"/>
              </a:xfrm>
              <a:custGeom>
                <a:avLst/>
                <a:gdLst>
                  <a:gd name="T0" fmla="*/ 113971 w 19"/>
                  <a:gd name="T1" fmla="*/ 56710 h 65"/>
                  <a:gd name="T2" fmla="*/ 53541 w 19"/>
                  <a:gd name="T3" fmla="*/ 0 h 65"/>
                  <a:gd name="T4" fmla="*/ 0 w 19"/>
                  <a:gd name="T5" fmla="*/ 56710 h 65"/>
                  <a:gd name="T6" fmla="*/ 0 w 19"/>
                  <a:gd name="T7" fmla="*/ 349613 h 65"/>
                  <a:gd name="T8" fmla="*/ 53541 w 19"/>
                  <a:gd name="T9" fmla="*/ 406636 h 65"/>
                  <a:gd name="T10" fmla="*/ 113971 w 19"/>
                  <a:gd name="T11" fmla="*/ 349613 h 65"/>
                  <a:gd name="T12" fmla="*/ 113971 w 19"/>
                  <a:gd name="T13" fmla="*/ 5671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bg-BG"/>
              </a:p>
            </p:txBody>
          </p:sp>
          <p:sp>
            <p:nvSpPr>
              <p:cNvPr id="9252" name="Freeform 28"/>
              <p:cNvSpPr>
                <a:spLocks/>
              </p:cNvSpPr>
              <p:nvPr/>
            </p:nvSpPr>
            <p:spPr bwMode="auto">
              <a:xfrm>
                <a:off x="4171" y="1586"/>
                <a:ext cx="86" cy="167"/>
              </a:xfrm>
              <a:custGeom>
                <a:avLst/>
                <a:gdLst>
                  <a:gd name="T0" fmla="*/ 126489 w 20"/>
                  <a:gd name="T1" fmla="*/ 61867 h 39"/>
                  <a:gd name="T2" fmla="*/ 63197 w 20"/>
                  <a:gd name="T3" fmla="*/ 0 h 39"/>
                  <a:gd name="T4" fmla="*/ 0 w 20"/>
                  <a:gd name="T5" fmla="*/ 61867 h 39"/>
                  <a:gd name="T6" fmla="*/ 0 w 20"/>
                  <a:gd name="T7" fmla="*/ 184278 h 39"/>
                  <a:gd name="T8" fmla="*/ 63197 w 20"/>
                  <a:gd name="T9" fmla="*/ 240420 h 39"/>
                  <a:gd name="T10" fmla="*/ 126489 w 20"/>
                  <a:gd name="T11" fmla="*/ 184278 h 39"/>
                  <a:gd name="T12" fmla="*/ 126489 w 20"/>
                  <a:gd name="T13" fmla="*/ 6186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bg-BG"/>
              </a:p>
            </p:txBody>
          </p:sp>
          <p:sp>
            <p:nvSpPr>
              <p:cNvPr id="9253" name="Freeform 29"/>
              <p:cNvSpPr>
                <a:spLocks/>
              </p:cNvSpPr>
              <p:nvPr/>
            </p:nvSpPr>
            <p:spPr bwMode="auto">
              <a:xfrm>
                <a:off x="4398" y="1474"/>
                <a:ext cx="82" cy="279"/>
              </a:xfrm>
              <a:custGeom>
                <a:avLst/>
                <a:gdLst>
                  <a:gd name="T0" fmla="*/ 122840 w 19"/>
                  <a:gd name="T1" fmla="*/ 56710 h 65"/>
                  <a:gd name="T2" fmla="*/ 64560 w 19"/>
                  <a:gd name="T3" fmla="*/ 0 h 65"/>
                  <a:gd name="T4" fmla="*/ 0 w 19"/>
                  <a:gd name="T5" fmla="*/ 56710 h 65"/>
                  <a:gd name="T6" fmla="*/ 0 w 19"/>
                  <a:gd name="T7" fmla="*/ 349613 h 65"/>
                  <a:gd name="T8" fmla="*/ 64560 w 19"/>
                  <a:gd name="T9" fmla="*/ 406636 h 65"/>
                  <a:gd name="T10" fmla="*/ 122840 w 19"/>
                  <a:gd name="T11" fmla="*/ 349613 h 65"/>
                  <a:gd name="T12" fmla="*/ 122840 w 19"/>
                  <a:gd name="T13" fmla="*/ 5671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bg-BG"/>
              </a:p>
            </p:txBody>
          </p:sp>
          <p:sp>
            <p:nvSpPr>
              <p:cNvPr id="9254" name="Freeform 30"/>
              <p:cNvSpPr>
                <a:spLocks/>
              </p:cNvSpPr>
              <p:nvPr/>
            </p:nvSpPr>
            <p:spPr bwMode="auto">
              <a:xfrm>
                <a:off x="4625" y="1320"/>
                <a:ext cx="82" cy="514"/>
              </a:xfrm>
              <a:custGeom>
                <a:avLst/>
                <a:gdLst>
                  <a:gd name="T0" fmla="*/ 122840 w 19"/>
                  <a:gd name="T1" fmla="*/ 56197 h 120"/>
                  <a:gd name="T2" fmla="*/ 58280 w 19"/>
                  <a:gd name="T3" fmla="*/ 0 h 120"/>
                  <a:gd name="T4" fmla="*/ 0 w 19"/>
                  <a:gd name="T5" fmla="*/ 56197 h 120"/>
                  <a:gd name="T6" fmla="*/ 0 w 19"/>
                  <a:gd name="T7" fmla="*/ 685038 h 120"/>
                  <a:gd name="T8" fmla="*/ 58280 w 19"/>
                  <a:gd name="T9" fmla="*/ 741218 h 120"/>
                  <a:gd name="T10" fmla="*/ 122840 w 19"/>
                  <a:gd name="T11" fmla="*/ 685038 h 120"/>
                  <a:gd name="T12" fmla="*/ 122840 w 19"/>
                  <a:gd name="T13" fmla="*/ 5619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bg-BG"/>
              </a:p>
            </p:txBody>
          </p:sp>
          <p:sp>
            <p:nvSpPr>
              <p:cNvPr id="9255" name="Freeform 31"/>
              <p:cNvSpPr>
                <a:spLocks/>
              </p:cNvSpPr>
              <p:nvPr/>
            </p:nvSpPr>
            <p:spPr bwMode="auto">
              <a:xfrm>
                <a:off x="4848" y="1474"/>
                <a:ext cx="82" cy="279"/>
              </a:xfrm>
              <a:custGeom>
                <a:avLst/>
                <a:gdLst>
                  <a:gd name="T0" fmla="*/ 122840 w 19"/>
                  <a:gd name="T1" fmla="*/ 56710 h 65"/>
                  <a:gd name="T2" fmla="*/ 64560 w 19"/>
                  <a:gd name="T3" fmla="*/ 0 h 65"/>
                  <a:gd name="T4" fmla="*/ 0 w 19"/>
                  <a:gd name="T5" fmla="*/ 56710 h 65"/>
                  <a:gd name="T6" fmla="*/ 0 w 19"/>
                  <a:gd name="T7" fmla="*/ 349613 h 65"/>
                  <a:gd name="T8" fmla="*/ 64560 w 19"/>
                  <a:gd name="T9" fmla="*/ 406636 h 65"/>
                  <a:gd name="T10" fmla="*/ 122840 w 19"/>
                  <a:gd name="T11" fmla="*/ 349613 h 65"/>
                  <a:gd name="T12" fmla="*/ 122840 w 19"/>
                  <a:gd name="T13" fmla="*/ 5671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bg-BG"/>
              </a:p>
            </p:txBody>
          </p:sp>
          <p:sp>
            <p:nvSpPr>
              <p:cNvPr id="9256" name="Freeform 32"/>
              <p:cNvSpPr>
                <a:spLocks/>
              </p:cNvSpPr>
              <p:nvPr/>
            </p:nvSpPr>
            <p:spPr bwMode="auto">
              <a:xfrm>
                <a:off x="5075" y="1586"/>
                <a:ext cx="82" cy="167"/>
              </a:xfrm>
              <a:custGeom>
                <a:avLst/>
                <a:gdLst>
                  <a:gd name="T0" fmla="*/ 122840 w 19"/>
                  <a:gd name="T1" fmla="*/ 61867 h 39"/>
                  <a:gd name="T2" fmla="*/ 58280 w 19"/>
                  <a:gd name="T3" fmla="*/ 0 h 39"/>
                  <a:gd name="T4" fmla="*/ 0 w 19"/>
                  <a:gd name="T5" fmla="*/ 61867 h 39"/>
                  <a:gd name="T6" fmla="*/ 0 w 19"/>
                  <a:gd name="T7" fmla="*/ 184278 h 39"/>
                  <a:gd name="T8" fmla="*/ 58280 w 19"/>
                  <a:gd name="T9" fmla="*/ 240420 h 39"/>
                  <a:gd name="T10" fmla="*/ 122840 w 19"/>
                  <a:gd name="T11" fmla="*/ 184278 h 39"/>
                  <a:gd name="T12" fmla="*/ 122840 w 19"/>
                  <a:gd name="T13" fmla="*/ 6186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bg-BG"/>
              </a:p>
            </p:txBody>
          </p:sp>
        </p:grpSp>
        <p:sp>
          <p:nvSpPr>
            <p:cNvPr id="9239" name="Rectangle 33"/>
            <p:cNvSpPr>
              <a:spLocks noChangeArrowheads="1"/>
            </p:cNvSpPr>
            <p:nvPr/>
          </p:nvSpPr>
          <p:spPr bwMode="auto">
            <a:xfrm>
              <a:off x="288" y="3441"/>
              <a:ext cx="1872" cy="192"/>
            </a:xfrm>
            <a:prstGeom prst="rect">
              <a:avLst/>
            </a:prstGeom>
            <a:gradFill rotWithShape="1">
              <a:gsLst>
                <a:gs pos="0">
                  <a:srgbClr val="000000">
                    <a:alpha val="37999"/>
                  </a:srgbClr>
                </a:gs>
                <a:gs pos="100000">
                  <a:srgbClr val="FFFFFF">
                    <a:alpha val="0"/>
                  </a:srgbClr>
                </a:gs>
              </a:gsLst>
              <a:path path="shape">
                <a:fillToRect l="50000" t="50000" r="50000" b="50000"/>
              </a:path>
            </a:gradFill>
            <a:ln w="9525" algn="ctr">
              <a:noFill/>
              <a:miter lim="800000"/>
              <a:headEnd/>
              <a:tailEnd/>
            </a:ln>
          </p:spPr>
          <p:txBody>
            <a:bodyPr lIns="82124" tIns="41061" rIns="82124" bIns="41061" anchor="ctr">
              <a:spAutoFit/>
            </a:bodyPr>
            <a:lstStyle/>
            <a:p>
              <a:endParaRPr lang="bg-BG"/>
            </a:p>
          </p:txBody>
        </p:sp>
        <p:sp>
          <p:nvSpPr>
            <p:cNvPr id="9240" name="Rectangle 34"/>
            <p:cNvSpPr>
              <a:spLocks noChangeArrowheads="1"/>
            </p:cNvSpPr>
            <p:nvPr/>
          </p:nvSpPr>
          <p:spPr bwMode="auto">
            <a:xfrm>
              <a:off x="288" y="1392"/>
              <a:ext cx="1901" cy="2160"/>
            </a:xfrm>
            <a:prstGeom prst="rect">
              <a:avLst/>
            </a:prstGeom>
            <a:gradFill rotWithShape="1">
              <a:gsLst>
                <a:gs pos="0">
                  <a:srgbClr val="E1E1E3"/>
                </a:gs>
                <a:gs pos="100000">
                  <a:srgbClr val="F3F3F3"/>
                </a:gs>
              </a:gsLst>
              <a:lin ang="5400000" scaled="1"/>
            </a:gradFill>
            <a:ln w="19050" algn="ctr">
              <a:solidFill>
                <a:srgbClr val="ABABB1"/>
              </a:solidFill>
              <a:miter lim="800000"/>
              <a:headEnd/>
              <a:tailEnd/>
            </a:ln>
          </p:spPr>
          <p:txBody>
            <a:bodyPr lIns="82124" tIns="41061" rIns="82124" bIns="41061" anchor="ctr">
              <a:spAutoFit/>
            </a:bodyPr>
            <a:lstStyle/>
            <a:p>
              <a:endParaRPr lang="bg-BG"/>
            </a:p>
          </p:txBody>
        </p:sp>
        <p:pic>
          <p:nvPicPr>
            <p:cNvPr id="9241" name="Picture 35" descr="H30872_1"/>
            <p:cNvPicPr>
              <a:picLocks noChangeAspect="1" noChangeArrowheads="1"/>
            </p:cNvPicPr>
            <p:nvPr/>
          </p:nvPicPr>
          <p:blipFill>
            <a:blip r:embed="rId3" cstate="print"/>
            <a:srcRect b="-12"/>
            <a:stretch>
              <a:fillRect/>
            </a:stretch>
          </p:blipFill>
          <p:spPr bwMode="auto">
            <a:xfrm>
              <a:off x="367" y="1468"/>
              <a:ext cx="1750" cy="2020"/>
            </a:xfrm>
            <a:prstGeom prst="rect">
              <a:avLst/>
            </a:prstGeom>
            <a:noFill/>
            <a:ln w="19050" algn="ctr">
              <a:solidFill>
                <a:srgbClr val="8E8E95"/>
              </a:solidFill>
              <a:miter lim="800000"/>
              <a:headEnd/>
              <a:tailEnd/>
            </a:ln>
          </p:spPr>
        </p:pic>
      </p:grpSp>
      <p:sp>
        <p:nvSpPr>
          <p:cNvPr id="9228" name="Text Box 42"/>
          <p:cNvSpPr txBox="1">
            <a:spLocks noChangeArrowheads="1"/>
          </p:cNvSpPr>
          <p:nvPr/>
        </p:nvSpPr>
        <p:spPr bwMode="auto">
          <a:xfrm>
            <a:off x="914400" y="3071812"/>
            <a:ext cx="1905000" cy="411163"/>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buFontTx/>
              <a:buChar char="•"/>
            </a:pPr>
            <a:endParaRPr lang="bg-BG" sz="2400"/>
          </a:p>
        </p:txBody>
      </p:sp>
      <p:sp>
        <p:nvSpPr>
          <p:cNvPr id="136235" name="Text Box 43"/>
          <p:cNvSpPr txBox="1">
            <a:spLocks noChangeArrowheads="1"/>
          </p:cNvSpPr>
          <p:nvPr/>
        </p:nvSpPr>
        <p:spPr bwMode="auto">
          <a:xfrm>
            <a:off x="555625" y="2825750"/>
            <a:ext cx="2797175" cy="3217862"/>
          </a:xfrm>
          <a:prstGeom prst="rect">
            <a:avLst/>
          </a:prstGeom>
          <a:solidFill>
            <a:srgbClr val="0183B7">
              <a:alpha val="50195"/>
            </a:srgbClr>
          </a:solidFill>
          <a:ln w="9525" algn="ctr">
            <a:noFill/>
            <a:miter lim="800000"/>
            <a:headEnd/>
            <a:tailEnd/>
          </a:ln>
        </p:spPr>
        <p:txBody>
          <a:bodyPr lIns="82124" tIns="41061" rIns="82124" bIns="41061" anchor="ctr"/>
          <a:lstStyle/>
          <a:p>
            <a:pPr marL="228600" indent="-228600" defTabSz="814388" eaLnBrk="0" hangingPunct="0">
              <a:lnSpc>
                <a:spcPct val="95000"/>
              </a:lnSpc>
              <a:spcBef>
                <a:spcPct val="55000"/>
              </a:spcBef>
              <a:buClr>
                <a:schemeClr val="bg1"/>
              </a:buClr>
              <a:buFontTx/>
              <a:buChar char="•"/>
            </a:pPr>
            <a:r>
              <a:rPr lang="en-US" sz="2400"/>
              <a:t> </a:t>
            </a:r>
            <a:r>
              <a:rPr lang="bg-BG" sz="2400">
                <a:solidFill>
                  <a:schemeClr val="bg1"/>
                </a:solidFill>
              </a:rPr>
              <a:t>Продукти</a:t>
            </a:r>
            <a:endParaRPr lang="en-US" sz="2400">
              <a:solidFill>
                <a:schemeClr val="bg1"/>
              </a:solidFill>
            </a:endParaRPr>
          </a:p>
          <a:p>
            <a:pPr marL="228600" indent="-228600" defTabSz="814388" eaLnBrk="0" hangingPunct="0">
              <a:lnSpc>
                <a:spcPct val="95000"/>
              </a:lnSpc>
              <a:spcBef>
                <a:spcPct val="55000"/>
              </a:spcBef>
              <a:buFontTx/>
              <a:buChar char="•"/>
            </a:pPr>
            <a:r>
              <a:rPr lang="bg-BG" sz="2400">
                <a:solidFill>
                  <a:schemeClr val="bg1"/>
                </a:solidFill>
              </a:rPr>
              <a:t>Инфраструктура</a:t>
            </a:r>
            <a:endParaRPr lang="en-US" sz="2400">
              <a:solidFill>
                <a:schemeClr val="bg1"/>
              </a:solidFill>
            </a:endParaRPr>
          </a:p>
          <a:p>
            <a:pPr marL="228600" indent="-228600" defTabSz="814388" eaLnBrk="0" hangingPunct="0">
              <a:lnSpc>
                <a:spcPct val="95000"/>
              </a:lnSpc>
              <a:spcBef>
                <a:spcPct val="55000"/>
              </a:spcBef>
              <a:buFontTx/>
              <a:buChar char="•"/>
            </a:pPr>
            <a:r>
              <a:rPr lang="bg-BG" sz="2400">
                <a:solidFill>
                  <a:schemeClr val="bg1"/>
                </a:solidFill>
              </a:rPr>
              <a:t>Поддръжка и дизайн на програмата</a:t>
            </a:r>
            <a:endParaRPr lang="en-US" sz="2400">
              <a:solidFill>
                <a:schemeClr val="bg1"/>
              </a:solidFill>
            </a:endParaRPr>
          </a:p>
          <a:p>
            <a:pPr marL="228600" indent="-228600" defTabSz="814388" eaLnBrk="0" hangingPunct="0">
              <a:lnSpc>
                <a:spcPct val="95000"/>
              </a:lnSpc>
              <a:spcBef>
                <a:spcPct val="55000"/>
              </a:spcBef>
              <a:buFontTx/>
              <a:buChar char="•"/>
            </a:pPr>
            <a:r>
              <a:rPr lang="en-US" sz="2400">
                <a:solidFill>
                  <a:schemeClr val="bg1"/>
                </a:solidFill>
              </a:rPr>
              <a:t>$300</a:t>
            </a:r>
            <a:r>
              <a:rPr lang="bg-BG" sz="2400">
                <a:solidFill>
                  <a:schemeClr val="bg1"/>
                </a:solidFill>
              </a:rPr>
              <a:t> Милиона инвестиции</a:t>
            </a:r>
            <a:endParaRPr lang="en-US" sz="2400"/>
          </a:p>
        </p:txBody>
      </p:sp>
      <p:grpSp>
        <p:nvGrpSpPr>
          <p:cNvPr id="5" name="Group 45"/>
          <p:cNvGrpSpPr>
            <a:grpSpLocks/>
          </p:cNvGrpSpPr>
          <p:nvPr/>
        </p:nvGrpSpPr>
        <p:grpSpPr bwMode="auto">
          <a:xfrm>
            <a:off x="5715000" y="1852612"/>
            <a:ext cx="3017838" cy="4395788"/>
            <a:chOff x="5715000" y="1371600"/>
            <a:chExt cx="3017838" cy="4395788"/>
          </a:xfrm>
        </p:grpSpPr>
        <p:grpSp>
          <p:nvGrpSpPr>
            <p:cNvPr id="9232" name="Group 36"/>
            <p:cNvGrpSpPr>
              <a:grpSpLocks/>
            </p:cNvGrpSpPr>
            <p:nvPr/>
          </p:nvGrpSpPr>
          <p:grpSpPr bwMode="auto">
            <a:xfrm>
              <a:off x="5715000" y="1371600"/>
              <a:ext cx="3017838" cy="4395788"/>
              <a:chOff x="3600" y="864"/>
              <a:chExt cx="1901" cy="2769"/>
            </a:xfrm>
          </p:grpSpPr>
          <p:grpSp>
            <p:nvGrpSpPr>
              <p:cNvPr id="9234" name="Group 37"/>
              <p:cNvGrpSpPr>
                <a:grpSpLocks/>
              </p:cNvGrpSpPr>
              <p:nvPr/>
            </p:nvGrpSpPr>
            <p:grpSpPr bwMode="auto">
              <a:xfrm>
                <a:off x="3600" y="1392"/>
                <a:ext cx="1901" cy="2241"/>
                <a:chOff x="3600" y="1392"/>
                <a:chExt cx="1901" cy="2241"/>
              </a:xfrm>
            </p:grpSpPr>
            <p:sp>
              <p:nvSpPr>
                <p:cNvPr id="9236" name="Rectangle 38"/>
                <p:cNvSpPr>
                  <a:spLocks noChangeArrowheads="1"/>
                </p:cNvSpPr>
                <p:nvPr/>
              </p:nvSpPr>
              <p:spPr bwMode="auto">
                <a:xfrm>
                  <a:off x="3600" y="3441"/>
                  <a:ext cx="1872" cy="192"/>
                </a:xfrm>
                <a:prstGeom prst="rect">
                  <a:avLst/>
                </a:prstGeom>
                <a:gradFill rotWithShape="1">
                  <a:gsLst>
                    <a:gs pos="0">
                      <a:srgbClr val="000000">
                        <a:alpha val="37999"/>
                      </a:srgbClr>
                    </a:gs>
                    <a:gs pos="100000">
                      <a:srgbClr val="FFFFFF">
                        <a:alpha val="0"/>
                      </a:srgbClr>
                    </a:gs>
                  </a:gsLst>
                  <a:path path="shape">
                    <a:fillToRect l="50000" t="50000" r="50000" b="50000"/>
                  </a:path>
                </a:gradFill>
                <a:ln w="9525" algn="ctr">
                  <a:noFill/>
                  <a:miter lim="800000"/>
                  <a:headEnd/>
                  <a:tailEnd/>
                </a:ln>
              </p:spPr>
              <p:txBody>
                <a:bodyPr lIns="82124" tIns="41061" rIns="82124" bIns="41061" anchor="ctr">
                  <a:spAutoFit/>
                </a:bodyPr>
                <a:lstStyle/>
                <a:p>
                  <a:endParaRPr lang="bg-BG"/>
                </a:p>
              </p:txBody>
            </p:sp>
            <p:sp>
              <p:nvSpPr>
                <p:cNvPr id="9237" name="Rectangle 39"/>
                <p:cNvSpPr>
                  <a:spLocks noChangeArrowheads="1"/>
                </p:cNvSpPr>
                <p:nvPr/>
              </p:nvSpPr>
              <p:spPr bwMode="auto">
                <a:xfrm>
                  <a:off x="3600" y="1392"/>
                  <a:ext cx="1901" cy="2160"/>
                </a:xfrm>
                <a:prstGeom prst="rect">
                  <a:avLst/>
                </a:prstGeom>
                <a:gradFill rotWithShape="1">
                  <a:gsLst>
                    <a:gs pos="0">
                      <a:srgbClr val="E1E1E3"/>
                    </a:gs>
                    <a:gs pos="100000">
                      <a:srgbClr val="F3F3F3"/>
                    </a:gs>
                  </a:gsLst>
                  <a:lin ang="5400000" scaled="1"/>
                </a:gradFill>
                <a:ln w="19050" algn="ctr">
                  <a:solidFill>
                    <a:srgbClr val="ABABB1"/>
                  </a:solidFill>
                  <a:miter lim="800000"/>
                  <a:headEnd/>
                  <a:tailEnd/>
                </a:ln>
              </p:spPr>
              <p:txBody>
                <a:bodyPr lIns="82124" tIns="41061" rIns="82124" bIns="41061" anchor="ctr">
                  <a:spAutoFit/>
                </a:bodyPr>
                <a:lstStyle/>
                <a:p>
                  <a:endParaRPr lang="bg-BG"/>
                </a:p>
              </p:txBody>
            </p:sp>
          </p:grpSp>
          <p:sp>
            <p:nvSpPr>
              <p:cNvPr id="9235" name="Text Box 41"/>
              <p:cNvSpPr txBox="1">
                <a:spLocks noChangeArrowheads="1"/>
              </p:cNvSpPr>
              <p:nvPr/>
            </p:nvSpPr>
            <p:spPr bwMode="auto">
              <a:xfrm>
                <a:off x="3792" y="864"/>
                <a:ext cx="1536" cy="401"/>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bg-BG" sz="2000" b="1">
                    <a:solidFill>
                      <a:schemeClr val="accent1"/>
                    </a:solidFill>
                  </a:rPr>
                  <a:t>Образователни партньори</a:t>
                </a:r>
                <a:endParaRPr lang="en-US" sz="2000" b="1">
                  <a:solidFill>
                    <a:schemeClr val="accent1"/>
                  </a:solidFill>
                </a:endParaRPr>
              </a:p>
            </p:txBody>
          </p:sp>
        </p:grpSp>
        <p:pic>
          <p:nvPicPr>
            <p:cNvPr id="9233" name="Picture 45"/>
            <p:cNvPicPr>
              <a:picLocks noChangeAspect="1" noChangeArrowheads="1"/>
            </p:cNvPicPr>
            <p:nvPr/>
          </p:nvPicPr>
          <p:blipFill>
            <a:blip r:embed="rId4" cstate="print"/>
            <a:srcRect/>
            <a:stretch>
              <a:fillRect/>
            </a:stretch>
          </p:blipFill>
          <p:spPr bwMode="auto">
            <a:xfrm>
              <a:off x="5819931" y="2514600"/>
              <a:ext cx="2790669" cy="2895600"/>
            </a:xfrm>
            <a:prstGeom prst="rect">
              <a:avLst/>
            </a:prstGeom>
            <a:noFill/>
            <a:ln w="9525">
              <a:noFill/>
              <a:miter lim="800000"/>
              <a:headEnd/>
              <a:tailEnd/>
            </a:ln>
          </p:spPr>
        </p:pic>
      </p:grpSp>
      <p:sp>
        <p:nvSpPr>
          <p:cNvPr id="136236" name="Text Box 44"/>
          <p:cNvSpPr txBox="1">
            <a:spLocks noChangeArrowheads="1"/>
          </p:cNvSpPr>
          <p:nvPr/>
        </p:nvSpPr>
        <p:spPr bwMode="auto">
          <a:xfrm>
            <a:off x="5813425" y="2825750"/>
            <a:ext cx="2797175" cy="3217862"/>
          </a:xfrm>
          <a:prstGeom prst="rect">
            <a:avLst/>
          </a:prstGeom>
          <a:solidFill>
            <a:srgbClr val="0183B7">
              <a:alpha val="50195"/>
            </a:srgbClr>
          </a:solidFill>
          <a:ln w="9525" algn="ctr">
            <a:noFill/>
            <a:miter lim="800000"/>
            <a:headEnd/>
            <a:tailEnd/>
          </a:ln>
        </p:spPr>
        <p:txBody>
          <a:bodyPr lIns="82124" tIns="41061" rIns="82124" bIns="41061" anchor="ctr"/>
          <a:lstStyle/>
          <a:p>
            <a:pPr marL="228600" indent="-228600" defTabSz="814388" eaLnBrk="0" hangingPunct="0">
              <a:spcBef>
                <a:spcPct val="55000"/>
              </a:spcBef>
              <a:buClr>
                <a:schemeClr val="bg1"/>
              </a:buClr>
              <a:buFontTx/>
              <a:buChar char="•"/>
            </a:pPr>
            <a:r>
              <a:rPr lang="bg-BG" sz="2400">
                <a:solidFill>
                  <a:schemeClr val="bg1"/>
                </a:solidFill>
              </a:rPr>
              <a:t>Лекционни зали</a:t>
            </a:r>
            <a:endParaRPr lang="en-US" sz="2400">
              <a:solidFill>
                <a:schemeClr val="bg1"/>
              </a:solidFill>
            </a:endParaRPr>
          </a:p>
          <a:p>
            <a:pPr marL="228600" indent="-228600" defTabSz="814388" eaLnBrk="0" hangingPunct="0">
              <a:spcBef>
                <a:spcPct val="55000"/>
              </a:spcBef>
              <a:buClr>
                <a:schemeClr val="bg1"/>
              </a:buClr>
              <a:buFontTx/>
              <a:buChar char="•"/>
            </a:pPr>
            <a:r>
              <a:rPr lang="bg-BG" sz="2400">
                <a:solidFill>
                  <a:schemeClr val="bg1"/>
                </a:solidFill>
              </a:rPr>
              <a:t>Инструктори</a:t>
            </a:r>
            <a:endParaRPr lang="en-US" sz="2400">
              <a:solidFill>
                <a:schemeClr val="bg1"/>
              </a:solidFill>
            </a:endParaRPr>
          </a:p>
          <a:p>
            <a:pPr marL="228600" indent="-228600" defTabSz="814388" eaLnBrk="0" hangingPunct="0">
              <a:spcBef>
                <a:spcPct val="55000"/>
              </a:spcBef>
              <a:buClr>
                <a:schemeClr val="bg1"/>
              </a:buClr>
              <a:buFontTx/>
              <a:buChar char="•"/>
            </a:pPr>
            <a:r>
              <a:rPr lang="bg-BG" sz="2400">
                <a:solidFill>
                  <a:schemeClr val="bg1"/>
                </a:solidFill>
              </a:rPr>
              <a:t>Обучение</a:t>
            </a:r>
            <a:endParaRPr lang="en-US" sz="2400">
              <a:solidFill>
                <a:schemeClr val="bg1"/>
              </a:solidFill>
            </a:endParaRPr>
          </a:p>
          <a:p>
            <a:pPr marL="228600" indent="-228600" defTabSz="814388" eaLnBrk="0" hangingPunct="0">
              <a:spcBef>
                <a:spcPct val="55000"/>
              </a:spcBef>
              <a:buClr>
                <a:schemeClr val="bg1"/>
              </a:buClr>
              <a:buFontTx/>
              <a:buChar char="•"/>
            </a:pPr>
            <a:r>
              <a:rPr lang="bg-BG" sz="2400">
                <a:solidFill>
                  <a:schemeClr val="bg1"/>
                </a:solidFill>
              </a:rPr>
              <a:t>Практически упражнения</a:t>
            </a:r>
            <a:endParaRPr lang="en-US" sz="2400">
              <a:solidFill>
                <a:schemeClr val="bg1"/>
              </a:solidFill>
            </a:endParaRPr>
          </a:p>
          <a:p>
            <a:pPr marL="228600" indent="-228600" defTabSz="814388" eaLnBrk="0" hangingPunct="0">
              <a:spcBef>
                <a:spcPct val="55000"/>
              </a:spcBef>
              <a:buClr>
                <a:schemeClr val="bg1"/>
              </a:buClr>
              <a:buFontTx/>
              <a:buChar char="•"/>
            </a:pPr>
            <a:r>
              <a:rPr lang="bg-BG" sz="2400">
                <a:solidFill>
                  <a:schemeClr val="bg1"/>
                </a:solidFill>
              </a:rPr>
              <a:t>Студенти</a:t>
            </a:r>
            <a:endParaRPr 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6235"/>
                                        </p:tgtEl>
                                        <p:attrNameLst>
                                          <p:attrName>style.visibility</p:attrName>
                                        </p:attrNameLst>
                                      </p:cBhvr>
                                      <p:to>
                                        <p:strVal val="visible"/>
                                      </p:to>
                                    </p:set>
                                    <p:animEffect transition="in" filter="wipe(down)">
                                      <p:cBhvr>
                                        <p:cTn id="15" dur="500"/>
                                        <p:tgtEl>
                                          <p:spTgt spid="1362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6236"/>
                                        </p:tgtEl>
                                        <p:attrNameLst>
                                          <p:attrName>style.visibility</p:attrName>
                                        </p:attrNameLst>
                                      </p:cBhvr>
                                      <p:to>
                                        <p:strVal val="visible"/>
                                      </p:to>
                                    </p:set>
                                    <p:animEffect transition="in" filter="wipe(down)">
                                      <p:cBhvr>
                                        <p:cTn id="20" dur="500"/>
                                        <p:tgtEl>
                                          <p:spTgt spid="136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35" grpId="0" animBg="1"/>
      <p:bldP spid="1362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877888"/>
            <a:ext cx="9144000" cy="493712"/>
          </a:xfrm>
        </p:spPr>
        <p:txBody>
          <a:bodyPr/>
          <a:lstStyle/>
          <a:p>
            <a:pPr algn="ctr" eaLnBrk="1" hangingPunct="1"/>
            <a:r>
              <a:rPr lang="bg-BG" dirty="0" smtClean="0"/>
              <a:t>Мрежовата академия на </a:t>
            </a:r>
            <a:r>
              <a:rPr lang="en-US" dirty="0" smtClean="0"/>
              <a:t>Cisco </a:t>
            </a:r>
            <a:r>
              <a:rPr lang="bg-BG" dirty="0" smtClean="0"/>
              <a:t>днес</a:t>
            </a:r>
            <a:endParaRPr lang="en-US" dirty="0" smtClean="0"/>
          </a:p>
        </p:txBody>
      </p:sp>
      <p:graphicFrame>
        <p:nvGraphicFramePr>
          <p:cNvPr id="142339" name="Group 3"/>
          <p:cNvGraphicFramePr>
            <a:graphicFrameLocks noGrp="1"/>
          </p:cNvGraphicFramePr>
          <p:nvPr/>
        </p:nvGraphicFramePr>
        <p:xfrm>
          <a:off x="533400" y="1600200"/>
          <a:ext cx="3886200" cy="4431137"/>
        </p:xfrm>
        <a:graphic>
          <a:graphicData uri="http://schemas.openxmlformats.org/drawingml/2006/table">
            <a:tbl>
              <a:tblPr/>
              <a:tblGrid>
                <a:gridCol w="2667000"/>
                <a:gridCol w="1219200"/>
              </a:tblGrid>
              <a:tr h="255588">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bg-BG" sz="1800" b="1" i="0" u="none" strike="noStrike" cap="none" normalizeH="0" baseline="0" noProof="0" dirty="0" smtClean="0">
                          <a:ln>
                            <a:noFill/>
                          </a:ln>
                          <a:solidFill>
                            <a:schemeClr val="bg1"/>
                          </a:solidFill>
                          <a:effectLst/>
                          <a:latin typeface="Arial" pitchFamily="34" charset="0"/>
                        </a:rPr>
                        <a:t>Бърз преглед</a:t>
                      </a:r>
                    </a:p>
                  </a:txBody>
                  <a:tcPr marL="73129" marR="73129" marT="36565" marB="36565" anchor="ctr" horzOverflow="overflow">
                    <a:lnL cap="flat">
                      <a:noFill/>
                    </a:lnL>
                    <a:lnR>
                      <a:noFill/>
                    </a:lnR>
                    <a:lnT cap="flat">
                      <a:noFill/>
                    </a:lnT>
                    <a:lnB>
                      <a:noFill/>
                    </a:lnB>
                    <a:lnTlToBr>
                      <a:noFill/>
                    </a:lnTlToBr>
                    <a:lnBlToTr>
                      <a:noFill/>
                    </a:lnBlToTr>
                    <a:solidFill>
                      <a:srgbClr val="737A7F"/>
                    </a:solidFill>
                  </a:tcPr>
                </a:tc>
                <a:tc>
                  <a:txBody>
                    <a:bodyPr/>
                    <a:lstStyle/>
                    <a:p>
                      <a:pPr marL="0" marR="0" lvl="0" indent="0" algn="ctr" defTabSz="814388" rtl="0" eaLnBrk="0" fontAlgn="base" latinLnBrk="0" hangingPunct="0">
                        <a:lnSpc>
                          <a:spcPct val="95000"/>
                        </a:lnSpc>
                        <a:spcBef>
                          <a:spcPct val="50000"/>
                        </a:spcBef>
                        <a:spcAft>
                          <a:spcPct val="0"/>
                        </a:spcAft>
                        <a:buClr>
                          <a:srgbClr val="708CA1"/>
                        </a:buClr>
                        <a:buSzTx/>
                        <a:buFont typeface="Wingdings" pitchFamily="2" charset="2"/>
                        <a:buNone/>
                        <a:tabLst/>
                      </a:pPr>
                      <a:endParaRPr kumimoji="0" lang="bg-BG" sz="1600" b="1" i="0" u="none" strike="noStrike" cap="none" normalizeH="0" baseline="0" noProof="0" smtClean="0">
                        <a:ln>
                          <a:noFill/>
                        </a:ln>
                        <a:solidFill>
                          <a:schemeClr val="bg1"/>
                        </a:solidFill>
                        <a:effectLst/>
                        <a:latin typeface="Arial" pitchFamily="34" charset="0"/>
                      </a:endParaRPr>
                    </a:p>
                  </a:txBody>
                  <a:tcPr marL="73129" marR="73129" marT="36565" marB="36565" anchor="ctr" anchorCtr="1" horzOverflow="overflow">
                    <a:lnL>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737A7F"/>
                    </a:solidFill>
                  </a:tcPr>
                </a:tc>
              </a:tr>
              <a:tr h="582613">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bg-BG" sz="1400" b="1" i="0" u="none" strike="noStrike" cap="none" normalizeH="0" baseline="0" noProof="0" smtClean="0">
                          <a:ln>
                            <a:noFill/>
                          </a:ln>
                          <a:solidFill>
                            <a:schemeClr val="tx1"/>
                          </a:solidFill>
                          <a:effectLst/>
                          <a:latin typeface="Arial" pitchFamily="34" charset="0"/>
                        </a:rPr>
                        <a:t>Държави</a:t>
                      </a:r>
                    </a:p>
                  </a:txBody>
                  <a:tcPr marL="182880" marR="182880" marT="0" marB="0" anchor="ctr" horzOverflow="overflow">
                    <a:lnL cap="flat">
                      <a:noFill/>
                    </a:lnL>
                    <a:lnR>
                      <a:noFill/>
                    </a:lnR>
                    <a:lnT>
                      <a:noFill/>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dirty="0" smtClean="0">
                          <a:ln>
                            <a:noFill/>
                          </a:ln>
                          <a:solidFill>
                            <a:schemeClr val="accent2"/>
                          </a:solidFill>
                          <a:effectLst/>
                          <a:latin typeface="Arial" pitchFamily="34" charset="0"/>
                        </a:rPr>
                        <a:t>1</a:t>
                      </a:r>
                      <a:r>
                        <a:rPr kumimoji="0" lang="en-US" sz="1600" b="1" i="0" u="none" strike="noStrike" cap="none" normalizeH="0" baseline="0" noProof="0" dirty="0" smtClean="0">
                          <a:ln>
                            <a:noFill/>
                          </a:ln>
                          <a:solidFill>
                            <a:schemeClr val="accent2"/>
                          </a:solidFill>
                          <a:effectLst/>
                          <a:latin typeface="Arial" pitchFamily="34" charset="0"/>
                        </a:rPr>
                        <a:t>7</a:t>
                      </a:r>
                      <a:r>
                        <a:rPr kumimoji="0" lang="bg-BG" sz="1600" b="1" i="0" u="none" strike="noStrike" cap="none" normalizeH="0" baseline="0" noProof="0" dirty="0" smtClean="0">
                          <a:ln>
                            <a:noFill/>
                          </a:ln>
                          <a:solidFill>
                            <a:schemeClr val="accent2"/>
                          </a:solidFill>
                          <a:effectLst/>
                          <a:latin typeface="Arial" pitchFamily="34" charset="0"/>
                        </a:rPr>
                        <a:t>0+</a:t>
                      </a:r>
                    </a:p>
                  </a:txBody>
                  <a:tcPr marL="73129" marR="73129" marT="36565" marB="36565" anchor="ctr" anchorCtr="1"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solidFill>
                      <a:srgbClr val="C9CDD3"/>
                    </a:solidFill>
                  </a:tcPr>
                </a:tc>
              </a:tr>
              <a:tr h="585788">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bg-BG" sz="1400" b="1" i="0" u="none" strike="noStrike" cap="none" normalizeH="0" baseline="0" noProof="0" smtClean="0">
                          <a:ln>
                            <a:noFill/>
                          </a:ln>
                          <a:solidFill>
                            <a:schemeClr val="tx1"/>
                          </a:solidFill>
                          <a:effectLst/>
                          <a:latin typeface="Arial" pitchFamily="34" charset="0"/>
                        </a:rPr>
                        <a:t>Академии</a:t>
                      </a:r>
                    </a:p>
                  </a:txBody>
                  <a:tcPr marL="182880" marR="182880" marT="0" marB="0" anchor="ctr" horzOverflow="overflow">
                    <a:lnL cap="flat">
                      <a:noFill/>
                    </a:lnL>
                    <a:lnR>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dirty="0" smtClean="0">
                          <a:ln>
                            <a:noFill/>
                          </a:ln>
                          <a:solidFill>
                            <a:schemeClr val="accent2"/>
                          </a:solidFill>
                          <a:effectLst/>
                          <a:latin typeface="Arial" pitchFamily="34" charset="0"/>
                        </a:rPr>
                        <a:t>~</a:t>
                      </a:r>
                      <a:r>
                        <a:rPr kumimoji="0" lang="en-US" sz="1600" b="1" i="0" u="none" strike="noStrike" cap="none" normalizeH="0" baseline="0" noProof="0" dirty="0" smtClean="0">
                          <a:ln>
                            <a:noFill/>
                          </a:ln>
                          <a:solidFill>
                            <a:schemeClr val="accent2"/>
                          </a:solidFill>
                          <a:effectLst/>
                          <a:latin typeface="Arial" pitchFamily="34" charset="0"/>
                        </a:rPr>
                        <a:t>12 000</a:t>
                      </a:r>
                      <a:endParaRPr kumimoji="0" lang="bg-BG" sz="1600" b="1" i="0" u="none" strike="noStrike" cap="none" normalizeH="0" baseline="0" noProof="0" dirty="0" smtClean="0">
                        <a:ln>
                          <a:noFill/>
                        </a:ln>
                        <a:solidFill>
                          <a:schemeClr val="accent2"/>
                        </a:solidFill>
                        <a:effectLst/>
                        <a:latin typeface="Arial" pitchFamily="34" charset="0"/>
                      </a:endParaRPr>
                    </a:p>
                  </a:txBody>
                  <a:tcPr marL="73129" marR="73129" marT="36565" marB="36565" anchor="ctr" anchorCtr="1" horzOverflow="overflow">
                    <a:lnL>
                      <a:noFill/>
                    </a:lnL>
                    <a:lnR cap="flat">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solidFill>
                      <a:srgbClr val="C9CDD3"/>
                    </a:solidFill>
                  </a:tcPr>
                </a:tc>
              </a:tr>
              <a:tr h="582613">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bg-BG" sz="1400" b="1" i="0" u="none" strike="noStrike" cap="none" normalizeH="0" baseline="0" noProof="0" smtClean="0">
                          <a:ln>
                            <a:noFill/>
                          </a:ln>
                          <a:solidFill>
                            <a:schemeClr val="tx1"/>
                          </a:solidFill>
                          <a:effectLst/>
                          <a:latin typeface="Arial" pitchFamily="34" charset="0"/>
                        </a:rPr>
                        <a:t>Студенти</a:t>
                      </a:r>
                    </a:p>
                  </a:txBody>
                  <a:tcPr marL="182880" marR="182880" marT="0" marB="0" anchor="ctr" horzOverflow="overflow">
                    <a:lnL cap="flat">
                      <a:noFill/>
                    </a:lnL>
                    <a:lnR>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dirty="0" smtClean="0">
                          <a:ln>
                            <a:noFill/>
                          </a:ln>
                          <a:solidFill>
                            <a:schemeClr val="accent2"/>
                          </a:solidFill>
                          <a:effectLst/>
                          <a:latin typeface="Arial" pitchFamily="34" charset="0"/>
                        </a:rPr>
                        <a:t>~</a:t>
                      </a:r>
                      <a:r>
                        <a:rPr kumimoji="0" lang="en-US" sz="1600" b="1" i="0" u="none" strike="noStrike" cap="none" normalizeH="0" baseline="0" noProof="0" dirty="0" smtClean="0">
                          <a:ln>
                            <a:noFill/>
                          </a:ln>
                          <a:solidFill>
                            <a:schemeClr val="accent2"/>
                          </a:solidFill>
                          <a:effectLst/>
                          <a:latin typeface="Arial" pitchFamily="34" charset="0"/>
                        </a:rPr>
                        <a:t>1.2 M</a:t>
                      </a:r>
                      <a:endParaRPr kumimoji="0" lang="bg-BG" sz="1600" b="1" i="0" u="none" strike="noStrike" cap="none" normalizeH="0" baseline="0" noProof="0" dirty="0" smtClean="0">
                        <a:ln>
                          <a:noFill/>
                        </a:ln>
                        <a:solidFill>
                          <a:schemeClr val="accent2"/>
                        </a:solidFill>
                        <a:effectLst/>
                        <a:latin typeface="Arial" pitchFamily="34" charset="0"/>
                      </a:endParaRPr>
                    </a:p>
                  </a:txBody>
                  <a:tcPr marL="73129" marR="73129" marT="36565" marB="36565" anchor="ctr" anchorCtr="1" horzOverflow="overflow">
                    <a:lnL>
                      <a:noFill/>
                    </a:lnL>
                    <a:lnR cap="flat">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solidFill>
                      <a:srgbClr val="C9CDD3"/>
                    </a:solidFill>
                  </a:tcPr>
                </a:tc>
              </a:tr>
              <a:tr h="584200">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bg-BG" sz="1400" b="1" i="0" u="none" strike="noStrike" cap="none" normalizeH="0" baseline="0" noProof="0" smtClean="0">
                          <a:ln>
                            <a:noFill/>
                          </a:ln>
                          <a:solidFill>
                            <a:schemeClr val="tx1"/>
                          </a:solidFill>
                          <a:effectLst/>
                          <a:latin typeface="Arial" pitchFamily="34" charset="0"/>
                        </a:rPr>
                        <a:t>Инструктори</a:t>
                      </a:r>
                    </a:p>
                  </a:txBody>
                  <a:tcPr marL="182880" marR="182880" marT="0" marB="0" anchor="ctr" horzOverflow="overflow">
                    <a:lnL cap="flat">
                      <a:noFill/>
                    </a:lnL>
                    <a:lnR>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dirty="0" smtClean="0">
                          <a:ln>
                            <a:noFill/>
                          </a:ln>
                          <a:solidFill>
                            <a:schemeClr val="accent2"/>
                          </a:solidFill>
                          <a:effectLst/>
                          <a:latin typeface="Arial" pitchFamily="34" charset="0"/>
                        </a:rPr>
                        <a:t>~</a:t>
                      </a:r>
                      <a:r>
                        <a:rPr kumimoji="0" lang="en-US" sz="1600" b="1" i="0" u="none" strike="noStrike" cap="none" normalizeH="0" baseline="0" noProof="0" dirty="0" smtClean="0">
                          <a:ln>
                            <a:noFill/>
                          </a:ln>
                          <a:solidFill>
                            <a:schemeClr val="accent2"/>
                          </a:solidFill>
                          <a:effectLst/>
                          <a:latin typeface="Arial" pitchFamily="34" charset="0"/>
                        </a:rPr>
                        <a:t>25 000</a:t>
                      </a:r>
                      <a:endParaRPr kumimoji="0" lang="bg-BG" sz="1600" b="1" i="0" u="none" strike="noStrike" cap="none" normalizeH="0" baseline="0" noProof="0" dirty="0" smtClean="0">
                        <a:ln>
                          <a:noFill/>
                        </a:ln>
                        <a:solidFill>
                          <a:schemeClr val="accent2"/>
                        </a:solidFill>
                        <a:effectLst/>
                        <a:latin typeface="Arial" pitchFamily="34" charset="0"/>
                      </a:endParaRPr>
                    </a:p>
                  </a:txBody>
                  <a:tcPr marL="73129" marR="73129" marT="36565" marB="36565" anchor="ctr" anchorCtr="1" horzOverflow="overflow">
                    <a:lnL>
                      <a:noFill/>
                    </a:lnL>
                    <a:lnR cap="flat">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solidFill>
                      <a:srgbClr val="C9CDD3"/>
                    </a:solidFill>
                  </a:tcPr>
                </a:tc>
              </a:tr>
              <a:tr h="579438">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bg-BG" sz="1400" b="1" i="0" u="none" strike="noStrike" cap="none" normalizeH="0" baseline="0" noProof="0" smtClean="0">
                          <a:ln>
                            <a:noFill/>
                          </a:ln>
                          <a:solidFill>
                            <a:schemeClr val="tx1"/>
                          </a:solidFill>
                          <a:effectLst/>
                          <a:latin typeface="Arial" pitchFamily="34" charset="0"/>
                        </a:rPr>
                        <a:t>Брой на активните групи</a:t>
                      </a:r>
                    </a:p>
                  </a:txBody>
                  <a:tcPr marL="182880" marR="182880" marT="0" marB="0" anchor="ctr" horzOverflow="overflow">
                    <a:lnL cap="flat">
                      <a:noFill/>
                    </a:lnL>
                    <a:lnR>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dirty="0" smtClean="0">
                          <a:ln>
                            <a:noFill/>
                          </a:ln>
                          <a:solidFill>
                            <a:schemeClr val="accent2"/>
                          </a:solidFill>
                          <a:effectLst/>
                          <a:latin typeface="Arial" pitchFamily="34" charset="0"/>
                        </a:rPr>
                        <a:t>3</a:t>
                      </a:r>
                      <a:r>
                        <a:rPr kumimoji="0" lang="en-US" sz="1600" b="1" i="0" u="none" strike="noStrike" cap="none" normalizeH="0" baseline="0" noProof="0" dirty="0" smtClean="0">
                          <a:ln>
                            <a:noFill/>
                          </a:ln>
                          <a:solidFill>
                            <a:schemeClr val="accent2"/>
                          </a:solidFill>
                          <a:effectLst/>
                          <a:latin typeface="Arial" pitchFamily="34" charset="0"/>
                        </a:rPr>
                        <a:t>2</a:t>
                      </a:r>
                      <a:r>
                        <a:rPr kumimoji="0" lang="bg-BG" sz="1600" b="1" i="0" u="none" strike="noStrike" cap="none" normalizeH="0" baseline="0" noProof="0" dirty="0" smtClean="0">
                          <a:ln>
                            <a:noFill/>
                          </a:ln>
                          <a:solidFill>
                            <a:schemeClr val="accent2"/>
                          </a:solidFill>
                          <a:effectLst/>
                          <a:latin typeface="Arial" pitchFamily="34" charset="0"/>
                        </a:rPr>
                        <a:t>,000+</a:t>
                      </a:r>
                    </a:p>
                  </a:txBody>
                  <a:tcPr marL="73129" marR="73129" marT="36565" marB="36565" anchor="ctr" anchorCtr="1" horzOverflow="overflow">
                    <a:lnL>
                      <a:noFill/>
                    </a:lnL>
                    <a:lnR cap="flat">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solidFill>
                      <a:srgbClr val="C9CDD3"/>
                    </a:solidFill>
                  </a:tcPr>
                </a:tc>
              </a:tr>
              <a:tr h="574675">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bg-BG" sz="1400" b="1" i="0" u="none" strike="noStrike" cap="none" normalizeH="0" baseline="0" noProof="0" smtClean="0">
                          <a:ln>
                            <a:noFill/>
                          </a:ln>
                          <a:solidFill>
                            <a:schemeClr val="tx1"/>
                          </a:solidFill>
                          <a:effectLst/>
                          <a:latin typeface="Arial" pitchFamily="34" charset="0"/>
                        </a:rPr>
                        <a:t>Онлайн изпити провеждани ежедневно</a:t>
                      </a:r>
                    </a:p>
                  </a:txBody>
                  <a:tcPr marL="182880" marR="182880" marT="0" marB="0" anchor="ctr" horzOverflow="overflow">
                    <a:lnL cap="flat">
                      <a:noFill/>
                    </a:lnL>
                    <a:lnR>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dirty="0" smtClean="0">
                          <a:ln>
                            <a:noFill/>
                          </a:ln>
                          <a:solidFill>
                            <a:schemeClr val="accent2"/>
                          </a:solidFill>
                          <a:effectLst/>
                          <a:latin typeface="Arial" pitchFamily="34" charset="0"/>
                        </a:rPr>
                        <a:t>2</a:t>
                      </a:r>
                      <a:r>
                        <a:rPr kumimoji="0" lang="en-US" sz="1600" b="1" i="0" u="none" strike="noStrike" cap="none" normalizeH="0" baseline="0" noProof="0" dirty="0" smtClean="0">
                          <a:ln>
                            <a:noFill/>
                          </a:ln>
                          <a:solidFill>
                            <a:schemeClr val="accent2"/>
                          </a:solidFill>
                          <a:effectLst/>
                          <a:latin typeface="Arial" pitchFamily="34" charset="0"/>
                        </a:rPr>
                        <a:t>8</a:t>
                      </a:r>
                      <a:r>
                        <a:rPr kumimoji="0" lang="bg-BG" sz="1600" b="1" i="0" u="none" strike="noStrike" cap="none" normalizeH="0" baseline="0" noProof="0" dirty="0" smtClean="0">
                          <a:ln>
                            <a:noFill/>
                          </a:ln>
                          <a:solidFill>
                            <a:schemeClr val="accent2"/>
                          </a:solidFill>
                          <a:effectLst/>
                          <a:latin typeface="Arial" pitchFamily="34" charset="0"/>
                        </a:rPr>
                        <a:t>,000+</a:t>
                      </a:r>
                    </a:p>
                  </a:txBody>
                  <a:tcPr marL="73129" marR="73129" marT="36565" marB="36565" anchor="ctr" anchorCtr="1" horzOverflow="overflow">
                    <a:lnL>
                      <a:noFill/>
                    </a:lnL>
                    <a:lnR cap="flat">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solidFill>
                      <a:srgbClr val="C9CDD3"/>
                    </a:solidFill>
                  </a:tcPr>
                </a:tc>
              </a:tr>
              <a:tr h="577850">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bg-BG" sz="1400" b="1" i="0" u="none" strike="noStrike" cap="none" normalizeH="0" baseline="0" noProof="0" smtClean="0">
                          <a:ln>
                            <a:noFill/>
                          </a:ln>
                          <a:solidFill>
                            <a:schemeClr val="tx1"/>
                          </a:solidFill>
                          <a:effectLst/>
                          <a:latin typeface="Arial" pitchFamily="34" charset="0"/>
                        </a:rPr>
                        <a:t>Нови студенти включващи се всеки 24 часа</a:t>
                      </a:r>
                    </a:p>
                  </a:txBody>
                  <a:tcPr marL="182880" marR="182880" marT="0" marB="0" anchor="ctr" horzOverflow="overflow">
                    <a:lnL cap="flat">
                      <a:noFill/>
                    </a:lnL>
                    <a:lnR>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dirty="0" smtClean="0">
                          <a:ln>
                            <a:noFill/>
                          </a:ln>
                          <a:solidFill>
                            <a:schemeClr val="accent2"/>
                          </a:solidFill>
                          <a:effectLst/>
                          <a:latin typeface="Arial" pitchFamily="34" charset="0"/>
                        </a:rPr>
                        <a:t>500+</a:t>
                      </a:r>
                    </a:p>
                  </a:txBody>
                  <a:tcPr marL="73129" marR="73129" marT="36565" marB="36565" anchor="ctr" anchorCtr="1" horzOverflow="overflow">
                    <a:lnL>
                      <a:noFill/>
                    </a:lnL>
                    <a:lnR cap="flat">
                      <a:noFill/>
                    </a:lnR>
                    <a:lnT w="12700" cap="flat" cmpd="sng" algn="ctr">
                      <a:solidFill>
                        <a:srgbClr val="7E7E86"/>
                      </a:solidFill>
                      <a:prstDash val="solid"/>
                      <a:round/>
                      <a:headEnd type="none" w="med" len="med"/>
                      <a:tailEnd type="none" w="med" len="med"/>
                    </a:lnT>
                    <a:lnB cap="flat">
                      <a:noFill/>
                    </a:lnB>
                    <a:lnTlToBr>
                      <a:noFill/>
                    </a:lnTlToBr>
                    <a:lnBlToTr>
                      <a:noFill/>
                    </a:lnBlToTr>
                    <a:solidFill>
                      <a:srgbClr val="C9CDD3"/>
                    </a:solidFill>
                  </a:tcPr>
                </a:tc>
              </a:tr>
            </a:tbl>
          </a:graphicData>
        </a:graphic>
      </p:graphicFrame>
      <p:graphicFrame>
        <p:nvGraphicFramePr>
          <p:cNvPr id="142381" name="Group 45"/>
          <p:cNvGraphicFramePr>
            <a:graphicFrameLocks noGrp="1"/>
          </p:cNvGraphicFramePr>
          <p:nvPr/>
        </p:nvGraphicFramePr>
        <p:xfrm>
          <a:off x="4876800" y="1600200"/>
          <a:ext cx="3886200" cy="4495799"/>
        </p:xfrm>
        <a:graphic>
          <a:graphicData uri="http://schemas.openxmlformats.org/drawingml/2006/table">
            <a:tbl>
              <a:tblPr/>
              <a:tblGrid>
                <a:gridCol w="2895600"/>
                <a:gridCol w="990600"/>
              </a:tblGrid>
              <a:tr h="685216">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bg-BG" sz="1800" b="1" i="0" u="none" strike="noStrike" cap="none" normalizeH="0" baseline="0" noProof="0" dirty="0" smtClean="0">
                          <a:ln>
                            <a:noFill/>
                          </a:ln>
                          <a:solidFill>
                            <a:schemeClr val="bg1"/>
                          </a:solidFill>
                          <a:effectLst/>
                          <a:latin typeface="Arial" pitchFamily="34" charset="0"/>
                        </a:rPr>
                        <a:t>Оценка на успеха на академиите</a:t>
                      </a:r>
                    </a:p>
                  </a:txBody>
                  <a:tcPr marL="73129" marR="73129" marT="36565" marB="36565" anchor="ctr" horzOverflow="overflow">
                    <a:lnL cap="flat">
                      <a:noFill/>
                    </a:lnL>
                    <a:lnR>
                      <a:noFill/>
                    </a:lnR>
                    <a:lnT cap="flat">
                      <a:noFill/>
                    </a:lnT>
                    <a:lnB>
                      <a:noFill/>
                    </a:lnB>
                    <a:lnTlToBr>
                      <a:noFill/>
                    </a:lnTlToBr>
                    <a:lnBlToTr>
                      <a:noFill/>
                    </a:lnBlToTr>
                    <a:solidFill>
                      <a:srgbClr val="737A7F"/>
                    </a:solidFill>
                  </a:tcPr>
                </a:tc>
                <a:tc>
                  <a:txBody>
                    <a:bodyPr/>
                    <a:lstStyle/>
                    <a:p>
                      <a:pPr marL="0" marR="0" lvl="0" indent="0" algn="ctr" defTabSz="814388" rtl="0" eaLnBrk="0" fontAlgn="base" latinLnBrk="0" hangingPunct="0">
                        <a:lnSpc>
                          <a:spcPct val="95000"/>
                        </a:lnSpc>
                        <a:spcBef>
                          <a:spcPct val="50000"/>
                        </a:spcBef>
                        <a:spcAft>
                          <a:spcPct val="0"/>
                        </a:spcAft>
                        <a:buClr>
                          <a:srgbClr val="708CA1"/>
                        </a:buClr>
                        <a:buSzTx/>
                        <a:buFont typeface="Wingdings" pitchFamily="2" charset="2"/>
                        <a:buNone/>
                        <a:tabLst/>
                      </a:pPr>
                      <a:endParaRPr kumimoji="0" lang="bg-BG" sz="1600" b="1" i="0" u="none" strike="noStrike" cap="none" normalizeH="0" baseline="0" noProof="0" smtClean="0">
                        <a:ln>
                          <a:noFill/>
                        </a:ln>
                        <a:solidFill>
                          <a:schemeClr val="bg1"/>
                        </a:solidFill>
                        <a:effectLst/>
                        <a:latin typeface="Arial" pitchFamily="34" charset="0"/>
                      </a:endParaRPr>
                    </a:p>
                  </a:txBody>
                  <a:tcPr marL="73129" marR="73129" marT="36565" marB="36565" anchor="ctr" anchorCtr="1" horzOverflow="overflow">
                    <a:lnL>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737A7F"/>
                    </a:solidFill>
                  </a:tcPr>
                </a:tc>
              </a:tr>
              <a:tr h="1051648">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400" b="1" i="0" u="none" strike="noStrike" cap="none" normalizeH="0" baseline="0" noProof="0" smtClean="0">
                          <a:ln>
                            <a:noFill/>
                          </a:ln>
                          <a:solidFill>
                            <a:schemeClr val="tx1"/>
                          </a:solidFill>
                          <a:effectLst/>
                          <a:latin typeface="Arial" pitchFamily="34" charset="0"/>
                        </a:rPr>
                        <a:t>Студенти използващи ежедневно знания придобити в мрежовите академии</a:t>
                      </a:r>
                    </a:p>
                  </a:txBody>
                  <a:tcPr marL="182880" marR="182880" marT="0" marB="0" anchor="ctr" horzOverflow="overflow">
                    <a:lnL cap="flat">
                      <a:noFill/>
                    </a:lnL>
                    <a:lnR>
                      <a:noFill/>
                    </a:lnR>
                    <a:lnT>
                      <a:noFill/>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smtClean="0">
                          <a:ln>
                            <a:noFill/>
                          </a:ln>
                          <a:solidFill>
                            <a:schemeClr val="accent2"/>
                          </a:solidFill>
                          <a:effectLst/>
                          <a:latin typeface="Arial" pitchFamily="34" charset="0"/>
                        </a:rPr>
                        <a:t>91%</a:t>
                      </a:r>
                    </a:p>
                  </a:txBody>
                  <a:tcPr marL="73129" marR="73129" marT="36565" marB="36565" anchor="ctr" anchorCtr="1"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solidFill>
                      <a:srgbClr val="C9CDD3"/>
                    </a:solidFill>
                  </a:tcPr>
                </a:tc>
              </a:tr>
              <a:tr h="826531">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400" b="1" i="0" u="none" strike="noStrike" cap="none" normalizeH="0" baseline="0" noProof="0" dirty="0" smtClean="0">
                          <a:ln>
                            <a:noFill/>
                          </a:ln>
                          <a:solidFill>
                            <a:schemeClr val="tx1"/>
                          </a:solidFill>
                          <a:effectLst/>
                          <a:latin typeface="Arial" pitchFamily="34" charset="0"/>
                        </a:rPr>
                        <a:t>Студенти желаещи да се развиват в IT бранша</a:t>
                      </a:r>
                    </a:p>
                  </a:txBody>
                  <a:tcPr marL="182880" marR="182880" marT="0" marB="0" anchor="ctr" horzOverflow="overflow">
                    <a:lnL cap="flat">
                      <a:noFill/>
                    </a:lnL>
                    <a:lnR>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dirty="0" smtClean="0">
                          <a:ln>
                            <a:noFill/>
                          </a:ln>
                          <a:solidFill>
                            <a:schemeClr val="accent2"/>
                          </a:solidFill>
                          <a:effectLst/>
                          <a:latin typeface="Arial" pitchFamily="34" charset="0"/>
                        </a:rPr>
                        <a:t>71%</a:t>
                      </a:r>
                    </a:p>
                  </a:txBody>
                  <a:tcPr marL="73129" marR="73129" marT="36565" marB="36565" anchor="ctr" anchorCtr="1" horzOverflow="overflow">
                    <a:lnL>
                      <a:noFill/>
                    </a:lnL>
                    <a:lnR cap="flat">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solidFill>
                      <a:srgbClr val="C9CDD3"/>
                    </a:solidFill>
                  </a:tcPr>
                </a:tc>
              </a:tr>
              <a:tr h="1061507">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400" b="1" i="0" u="none" strike="noStrike" cap="none" normalizeH="0" baseline="0" noProof="0" dirty="0" smtClean="0">
                          <a:ln>
                            <a:noFill/>
                          </a:ln>
                          <a:solidFill>
                            <a:schemeClr val="tx1"/>
                          </a:solidFill>
                          <a:effectLst/>
                          <a:latin typeface="Arial" pitchFamily="34" charset="0"/>
                        </a:rPr>
                        <a:t>Студенти на които мрежовата академия е помогнала за изграждане на IT контакти</a:t>
                      </a:r>
                    </a:p>
                  </a:txBody>
                  <a:tcPr marL="182880" marR="182880" marT="0" marB="0" anchor="ctr" horzOverflow="overflow">
                    <a:lnL cap="flat">
                      <a:noFill/>
                    </a:lnL>
                    <a:lnR>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smtClean="0">
                          <a:ln>
                            <a:noFill/>
                          </a:ln>
                          <a:solidFill>
                            <a:schemeClr val="accent2"/>
                          </a:solidFill>
                          <a:effectLst/>
                          <a:latin typeface="Arial" pitchFamily="34" charset="0"/>
                        </a:rPr>
                        <a:t>78%</a:t>
                      </a:r>
                    </a:p>
                  </a:txBody>
                  <a:tcPr marL="73129" marR="73129" marT="36565" marB="36565" anchor="ctr" anchorCtr="1" horzOverflow="overflow">
                    <a:lnL>
                      <a:noFill/>
                    </a:lnL>
                    <a:lnR cap="flat">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solidFill>
                      <a:srgbClr val="C9CDD3"/>
                    </a:solidFill>
                  </a:tcPr>
                </a:tc>
              </a:tr>
              <a:tr h="870897">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400" b="1" i="0" u="none" strike="noStrike" cap="none" normalizeH="0" baseline="0" noProof="0" smtClean="0">
                          <a:ln>
                            <a:noFill/>
                          </a:ln>
                          <a:solidFill>
                            <a:schemeClr val="tx1"/>
                          </a:solidFill>
                          <a:effectLst/>
                          <a:latin typeface="Arial" pitchFamily="34" charset="0"/>
                        </a:rPr>
                        <a:t>Студенти реализирали се в IT бранша благодарение на мрежовите академии</a:t>
                      </a:r>
                    </a:p>
                  </a:txBody>
                  <a:tcPr marL="182880" marR="182880" marT="0" marB="0" anchor="ctr" horzOverflow="overflow">
                    <a:lnL cap="flat">
                      <a:noFill/>
                    </a:lnL>
                    <a:lnR>
                      <a:noFill/>
                    </a:lnR>
                    <a:lnT w="12700" cap="flat" cmpd="sng" algn="ctr">
                      <a:solidFill>
                        <a:srgbClr val="7E7E86"/>
                      </a:solidFill>
                      <a:prstDash val="solid"/>
                      <a:round/>
                      <a:headEnd type="none" w="med" len="med"/>
                      <a:tailEnd type="none" w="med" len="med"/>
                    </a:lnT>
                    <a:lnB w="12700" cap="flat" cmpd="sng" algn="ctr">
                      <a:solidFill>
                        <a:srgbClr val="7E7E86"/>
                      </a:solidFill>
                      <a:prstDash val="solid"/>
                      <a:round/>
                      <a:headEnd type="none" w="med" len="med"/>
                      <a:tailEnd type="none" w="med" len="med"/>
                    </a:lnB>
                    <a:lnTlToBr>
                      <a:noFill/>
                    </a:lnTlToBr>
                    <a:lnBlToTr>
                      <a:noFill/>
                    </a:lnBlToTr>
                    <a:noFill/>
                  </a:tcPr>
                </a:tc>
                <a:tc>
                  <a:txBody>
                    <a:bodyPr/>
                    <a:lstStyle/>
                    <a:p>
                      <a:pPr marL="0" marR="0" lvl="0" indent="0" algn="l" defTabSz="814388" rtl="0" eaLnBrk="0" fontAlgn="base" latinLnBrk="0" hangingPunct="0">
                        <a:lnSpc>
                          <a:spcPct val="90000"/>
                        </a:lnSpc>
                        <a:spcBef>
                          <a:spcPct val="0"/>
                        </a:spcBef>
                        <a:spcAft>
                          <a:spcPct val="0"/>
                        </a:spcAft>
                        <a:buClrTx/>
                        <a:buSzTx/>
                        <a:buFont typeface="Wingdings" pitchFamily="2" charset="2"/>
                        <a:buNone/>
                        <a:tabLst/>
                      </a:pPr>
                      <a:r>
                        <a:rPr kumimoji="0" lang="bg-BG" sz="1600" b="1" i="0" u="none" strike="noStrike" cap="none" normalizeH="0" baseline="0" noProof="0" dirty="0" smtClean="0">
                          <a:ln>
                            <a:noFill/>
                          </a:ln>
                          <a:solidFill>
                            <a:schemeClr val="accent2"/>
                          </a:solidFill>
                          <a:effectLst/>
                          <a:latin typeface="Arial" pitchFamily="34" charset="0"/>
                        </a:rPr>
                        <a:t>50%</a:t>
                      </a:r>
                    </a:p>
                  </a:txBody>
                  <a:tcPr marL="73129" marR="73129" marT="36565" marB="36565" anchor="ctr" anchorCtr="1" horzOverflow="overflow">
                    <a:lnL>
                      <a:noFill/>
                    </a:lnL>
                    <a:lnR cap="flat">
                      <a:noFill/>
                    </a:lnR>
                    <a:lnT w="12700" cap="flat" cmpd="sng" algn="ctr">
                      <a:solidFill>
                        <a:srgbClr val="7E7E86"/>
                      </a:solidFill>
                      <a:prstDash val="solid"/>
                      <a:round/>
                      <a:headEnd type="none" w="med" len="med"/>
                      <a:tailEnd type="none" w="med" len="med"/>
                    </a:lnT>
                    <a:lnB cap="flat">
                      <a:noFill/>
                    </a:lnB>
                    <a:lnTlToBr>
                      <a:noFill/>
                    </a:lnTlToBr>
                    <a:lnBlToTr>
                      <a:noFill/>
                    </a:lnBlToTr>
                    <a:solidFill>
                      <a:srgbClr val="C9CDD3"/>
                    </a:solidFill>
                  </a:tcPr>
                </a:tc>
              </a:tr>
            </a:tbl>
          </a:graphicData>
        </a:graphic>
      </p:graphicFrame>
      <p:sp>
        <p:nvSpPr>
          <p:cNvPr id="10284" name="Text Box 74"/>
          <p:cNvSpPr txBox="1">
            <a:spLocks noChangeArrowheads="1"/>
          </p:cNvSpPr>
          <p:nvPr/>
        </p:nvSpPr>
        <p:spPr bwMode="auto">
          <a:xfrm>
            <a:off x="457200" y="6019800"/>
            <a:ext cx="8378825" cy="609600"/>
          </a:xfrm>
          <a:prstGeom prst="rect">
            <a:avLst/>
          </a:prstGeom>
          <a:solidFill>
            <a:srgbClr val="636466"/>
          </a:solidFill>
          <a:ln w="9525" algn="ctr">
            <a:noFill/>
            <a:miter lim="800000"/>
            <a:headEnd/>
            <a:tailEnd/>
          </a:ln>
        </p:spPr>
        <p:txBody>
          <a:bodyPr lIns="82124" tIns="41061" rIns="82124" bIns="41061"/>
          <a:lstStyle/>
          <a:p>
            <a:pPr defTabSz="814388" eaLnBrk="0" hangingPunct="0">
              <a:lnSpc>
                <a:spcPct val="90000"/>
              </a:lnSpc>
              <a:spcBef>
                <a:spcPct val="50000"/>
              </a:spcBef>
            </a:pPr>
            <a:endParaRPr lang="bg-BG" sz="800" b="1"/>
          </a:p>
        </p:txBody>
      </p:sp>
      <p:pic>
        <p:nvPicPr>
          <p:cNvPr id="1028" name="Picture 4" descr="http://www.cisco.com/web/learning/netacad/academy/images/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501774"/>
            <a:ext cx="8384795" cy="5127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339"/>
                                        </p:tgtEl>
                                        <p:attrNameLst>
                                          <p:attrName>style.visibility</p:attrName>
                                        </p:attrNameLst>
                                      </p:cBhvr>
                                      <p:to>
                                        <p:strVal val="visible"/>
                                      </p:to>
                                    </p:set>
                                    <p:anim calcmode="lin" valueType="num">
                                      <p:cBhvr additive="base">
                                        <p:cTn id="7" dur="500" fill="hold"/>
                                        <p:tgtEl>
                                          <p:spTgt spid="142339"/>
                                        </p:tgtEl>
                                        <p:attrNameLst>
                                          <p:attrName>ppt_x</p:attrName>
                                        </p:attrNameLst>
                                      </p:cBhvr>
                                      <p:tavLst>
                                        <p:tav tm="0">
                                          <p:val>
                                            <p:strVal val="#ppt_x"/>
                                          </p:val>
                                        </p:tav>
                                        <p:tav tm="100000">
                                          <p:val>
                                            <p:strVal val="#ppt_x"/>
                                          </p:val>
                                        </p:tav>
                                      </p:tavLst>
                                    </p:anim>
                                    <p:anim calcmode="lin" valueType="num">
                                      <p:cBhvr additive="base">
                                        <p:cTn id="8" dur="500" fill="hold"/>
                                        <p:tgtEl>
                                          <p:spTgt spid="1423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2381"/>
                                        </p:tgtEl>
                                        <p:attrNameLst>
                                          <p:attrName>style.visibility</p:attrName>
                                        </p:attrNameLst>
                                      </p:cBhvr>
                                      <p:to>
                                        <p:strVal val="visible"/>
                                      </p:to>
                                    </p:set>
                                    <p:anim calcmode="lin" valueType="num">
                                      <p:cBhvr additive="base">
                                        <p:cTn id="11" dur="500" fill="hold"/>
                                        <p:tgtEl>
                                          <p:spTgt spid="142381"/>
                                        </p:tgtEl>
                                        <p:attrNameLst>
                                          <p:attrName>ppt_x</p:attrName>
                                        </p:attrNameLst>
                                      </p:cBhvr>
                                      <p:tavLst>
                                        <p:tav tm="0">
                                          <p:val>
                                            <p:strVal val="#ppt_x"/>
                                          </p:val>
                                        </p:tav>
                                        <p:tav tm="100000">
                                          <p:val>
                                            <p:strVal val="#ppt_x"/>
                                          </p:val>
                                        </p:tav>
                                      </p:tavLst>
                                    </p:anim>
                                    <p:anim calcmode="lin" valueType="num">
                                      <p:cBhvr additive="base">
                                        <p:cTn id="12" dur="500" fill="hold"/>
                                        <p:tgtEl>
                                          <p:spTgt spid="1423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84"/>
                                        </p:tgtEl>
                                        <p:attrNameLst>
                                          <p:attrName>style.visibility</p:attrName>
                                        </p:attrNameLst>
                                      </p:cBhvr>
                                      <p:to>
                                        <p:strVal val="visible"/>
                                      </p:to>
                                    </p:set>
                                    <p:anim calcmode="lin" valueType="num">
                                      <p:cBhvr additive="base">
                                        <p:cTn id="15" dur="500" fill="hold"/>
                                        <p:tgtEl>
                                          <p:spTgt spid="10284"/>
                                        </p:tgtEl>
                                        <p:attrNameLst>
                                          <p:attrName>ppt_x</p:attrName>
                                        </p:attrNameLst>
                                      </p:cBhvr>
                                      <p:tavLst>
                                        <p:tav tm="0">
                                          <p:val>
                                            <p:strVal val="#ppt_x"/>
                                          </p:val>
                                        </p:tav>
                                        <p:tav tm="100000">
                                          <p:val>
                                            <p:strVal val="#ppt_x"/>
                                          </p:val>
                                        </p:tav>
                                      </p:tavLst>
                                    </p:anim>
                                    <p:anim calcmode="lin" valueType="num">
                                      <p:cBhvr additive="base">
                                        <p:cTn id="16" dur="500" fill="hold"/>
                                        <p:tgtEl>
                                          <p:spTgt spid="10284"/>
                                        </p:tgtEl>
                                        <p:attrNameLst>
                                          <p:attrName>ppt_y</p:attrName>
                                        </p:attrNameLst>
                                      </p:cBhvr>
                                      <p:tavLst>
                                        <p:tav tm="0">
                                          <p:val>
                                            <p:strVal val="1+#ppt_h/2"/>
                                          </p:val>
                                        </p:tav>
                                        <p:tav tm="100000">
                                          <p:val>
                                            <p:strVal val="#ppt_y"/>
                                          </p:val>
                                        </p:tav>
                                      </p:tavLst>
                                    </p:anim>
                                  </p:childTnLst>
                                </p:cTn>
                              </p:par>
                              <p:par>
                                <p:cTn id="17" presetID="22" presetClass="exit" presetSubtype="4" fill="hold" nodeType="withEffect">
                                  <p:stCondLst>
                                    <p:cond delay="0"/>
                                  </p:stCondLst>
                                  <p:childTnLst>
                                    <p:animEffect transition="out" filter="wipe(down)">
                                      <p:cBhvr>
                                        <p:cTn id="18" dur="500"/>
                                        <p:tgtEl>
                                          <p:spTgt spid="1028"/>
                                        </p:tgtEl>
                                      </p:cBhvr>
                                    </p:animEffect>
                                    <p:set>
                                      <p:cBhvr>
                                        <p:cTn id="19"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15950" y="1666875"/>
            <a:ext cx="2579688" cy="771525"/>
          </a:xfrm>
          <a:prstGeom prst="rect">
            <a:avLst/>
          </a:prstGeom>
          <a:solidFill>
            <a:srgbClr val="015F85"/>
          </a:solidFill>
          <a:ln w="9525">
            <a:noFill/>
            <a:miter lim="800000"/>
            <a:headEnd/>
            <a:tailEnd/>
          </a:ln>
        </p:spPr>
        <p:txBody>
          <a:bodyPr lIns="73025" tIns="36511" rIns="73025" bIns="36511" anchor="ctr"/>
          <a:lstStyle/>
          <a:p>
            <a:pPr algn="ctr" defTabSz="814388" eaLnBrk="0" hangingPunct="0"/>
            <a:r>
              <a:rPr lang="bg-BG" b="1">
                <a:solidFill>
                  <a:schemeClr val="bg1"/>
                </a:solidFill>
              </a:rPr>
              <a:t>По-голям опит придобит от студентите</a:t>
            </a:r>
            <a:endParaRPr lang="en-US"/>
          </a:p>
        </p:txBody>
      </p:sp>
      <p:sp>
        <p:nvSpPr>
          <p:cNvPr id="12291" name="Rectangle 3"/>
          <p:cNvSpPr>
            <a:spLocks noChangeArrowheads="1"/>
          </p:cNvSpPr>
          <p:nvPr/>
        </p:nvSpPr>
        <p:spPr bwMode="auto">
          <a:xfrm>
            <a:off x="609600" y="2438400"/>
            <a:ext cx="2586038" cy="3962400"/>
          </a:xfrm>
          <a:prstGeom prst="rect">
            <a:avLst/>
          </a:prstGeom>
          <a:solidFill>
            <a:schemeClr val="accent1"/>
          </a:solidFill>
          <a:ln w="9525">
            <a:noFill/>
            <a:miter lim="800000"/>
            <a:headEnd/>
            <a:tailEnd/>
          </a:ln>
        </p:spPr>
        <p:txBody>
          <a:bodyPr wrap="none" lIns="73025" tIns="36511" rIns="73025" bIns="36511" anchor="ctr"/>
          <a:lstStyle/>
          <a:p>
            <a:endParaRPr lang="bg-BG"/>
          </a:p>
        </p:txBody>
      </p:sp>
      <p:sp>
        <p:nvSpPr>
          <p:cNvPr id="12292" name="Rectangle 4"/>
          <p:cNvSpPr>
            <a:spLocks noChangeArrowheads="1"/>
          </p:cNvSpPr>
          <p:nvPr/>
        </p:nvSpPr>
        <p:spPr bwMode="auto">
          <a:xfrm>
            <a:off x="3375025" y="1666875"/>
            <a:ext cx="2581275" cy="771525"/>
          </a:xfrm>
          <a:prstGeom prst="rect">
            <a:avLst/>
          </a:prstGeom>
          <a:solidFill>
            <a:srgbClr val="3E67A4"/>
          </a:solidFill>
          <a:ln w="9525">
            <a:noFill/>
            <a:miter lim="800000"/>
            <a:headEnd/>
            <a:tailEnd/>
          </a:ln>
        </p:spPr>
        <p:txBody>
          <a:bodyPr wrap="none" lIns="73025" tIns="36511" rIns="73025" bIns="36511" anchor="ctr"/>
          <a:lstStyle/>
          <a:p>
            <a:pPr algn="ctr" defTabSz="814388" eaLnBrk="0" hangingPunct="0"/>
            <a:r>
              <a:rPr lang="bg-BG" b="1">
                <a:solidFill>
                  <a:schemeClr val="bg1"/>
                </a:solidFill>
              </a:rPr>
              <a:t>По-високо качество</a:t>
            </a:r>
            <a:endParaRPr lang="en-US"/>
          </a:p>
        </p:txBody>
      </p:sp>
      <p:sp>
        <p:nvSpPr>
          <p:cNvPr id="12293" name="Rectangle 5"/>
          <p:cNvSpPr>
            <a:spLocks noChangeArrowheads="1"/>
          </p:cNvSpPr>
          <p:nvPr/>
        </p:nvSpPr>
        <p:spPr bwMode="auto">
          <a:xfrm>
            <a:off x="3376613" y="2438400"/>
            <a:ext cx="2578100" cy="3962400"/>
          </a:xfrm>
          <a:prstGeom prst="rect">
            <a:avLst/>
          </a:prstGeom>
          <a:solidFill>
            <a:srgbClr val="678DC5"/>
          </a:solidFill>
          <a:ln w="9525">
            <a:noFill/>
            <a:miter lim="800000"/>
            <a:headEnd/>
            <a:tailEnd/>
          </a:ln>
        </p:spPr>
        <p:txBody>
          <a:bodyPr wrap="none" lIns="73025" tIns="36511" rIns="73025" bIns="36511" anchor="ctr"/>
          <a:lstStyle/>
          <a:p>
            <a:endParaRPr lang="bg-BG"/>
          </a:p>
        </p:txBody>
      </p:sp>
      <p:sp>
        <p:nvSpPr>
          <p:cNvPr id="12294" name="Rectangle 6"/>
          <p:cNvSpPr>
            <a:spLocks noChangeArrowheads="1"/>
          </p:cNvSpPr>
          <p:nvPr/>
        </p:nvSpPr>
        <p:spPr bwMode="auto">
          <a:xfrm>
            <a:off x="6108700" y="1666875"/>
            <a:ext cx="2589213" cy="771525"/>
          </a:xfrm>
          <a:prstGeom prst="rect">
            <a:avLst/>
          </a:prstGeom>
          <a:solidFill>
            <a:srgbClr val="697E1C"/>
          </a:solidFill>
          <a:ln w="9525">
            <a:noFill/>
            <a:miter lim="800000"/>
            <a:headEnd/>
            <a:tailEnd/>
          </a:ln>
        </p:spPr>
        <p:txBody>
          <a:bodyPr wrap="none" lIns="73025" tIns="36511" rIns="73025" bIns="36511" anchor="ctr"/>
          <a:lstStyle/>
          <a:p>
            <a:pPr algn="ctr" defTabSz="814388" eaLnBrk="0" hangingPunct="0"/>
            <a:r>
              <a:rPr lang="bg-BG" b="1">
                <a:solidFill>
                  <a:schemeClr val="bg1"/>
                </a:solidFill>
              </a:rPr>
              <a:t>Повишена гъвкавост</a:t>
            </a:r>
            <a:endParaRPr lang="en-US"/>
          </a:p>
        </p:txBody>
      </p:sp>
      <p:sp>
        <p:nvSpPr>
          <p:cNvPr id="12295" name="Rectangle 7"/>
          <p:cNvSpPr>
            <a:spLocks noChangeArrowheads="1"/>
          </p:cNvSpPr>
          <p:nvPr/>
        </p:nvSpPr>
        <p:spPr bwMode="auto">
          <a:xfrm>
            <a:off x="6111875" y="2438400"/>
            <a:ext cx="2586038" cy="3962400"/>
          </a:xfrm>
          <a:prstGeom prst="rect">
            <a:avLst/>
          </a:prstGeom>
          <a:solidFill>
            <a:srgbClr val="89A424"/>
          </a:solidFill>
          <a:ln w="9525">
            <a:noFill/>
            <a:miter lim="800000"/>
            <a:headEnd/>
            <a:tailEnd/>
          </a:ln>
        </p:spPr>
        <p:txBody>
          <a:bodyPr wrap="none" lIns="73025" tIns="36511" rIns="73025" bIns="36511" anchor="ctr"/>
          <a:lstStyle/>
          <a:p>
            <a:endParaRPr lang="bg-BG"/>
          </a:p>
        </p:txBody>
      </p:sp>
      <p:pic>
        <p:nvPicPr>
          <p:cNvPr id="12296" name="Picture 8"/>
          <p:cNvPicPr>
            <a:picLocks noChangeAspect="1" noChangeArrowheads="1"/>
          </p:cNvPicPr>
          <p:nvPr/>
        </p:nvPicPr>
        <p:blipFill>
          <a:blip r:embed="rId3" cstate="print"/>
          <a:srcRect/>
          <a:stretch>
            <a:fillRect/>
          </a:stretch>
        </p:blipFill>
        <p:spPr bwMode="auto">
          <a:xfrm>
            <a:off x="6105525" y="2438400"/>
            <a:ext cx="2587625" cy="1433513"/>
          </a:xfrm>
          <a:prstGeom prst="rect">
            <a:avLst/>
          </a:prstGeom>
          <a:noFill/>
          <a:ln w="9525">
            <a:noFill/>
            <a:miter lim="800000"/>
            <a:headEnd/>
            <a:tailEnd/>
          </a:ln>
        </p:spPr>
      </p:pic>
      <p:pic>
        <p:nvPicPr>
          <p:cNvPr id="12297" name="Picture 9" descr="MAE08562"/>
          <p:cNvPicPr>
            <a:picLocks noChangeAspect="1" noChangeArrowheads="1"/>
          </p:cNvPicPr>
          <p:nvPr/>
        </p:nvPicPr>
        <p:blipFill>
          <a:blip r:embed="rId4" cstate="print"/>
          <a:srcRect/>
          <a:stretch>
            <a:fillRect/>
          </a:stretch>
        </p:blipFill>
        <p:spPr bwMode="auto">
          <a:xfrm>
            <a:off x="3371850" y="2438400"/>
            <a:ext cx="2582863" cy="1447800"/>
          </a:xfrm>
          <a:prstGeom prst="rect">
            <a:avLst/>
          </a:prstGeom>
          <a:noFill/>
          <a:ln w="9525">
            <a:noFill/>
            <a:miter lim="800000"/>
            <a:headEnd/>
            <a:tailEnd/>
          </a:ln>
        </p:spPr>
      </p:pic>
      <p:pic>
        <p:nvPicPr>
          <p:cNvPr id="12298" name="Picture 10" descr="MAE25194"/>
          <p:cNvPicPr>
            <a:picLocks noChangeAspect="1" noChangeArrowheads="1"/>
          </p:cNvPicPr>
          <p:nvPr/>
        </p:nvPicPr>
        <p:blipFill>
          <a:blip r:embed="rId5" cstate="print"/>
          <a:srcRect/>
          <a:stretch>
            <a:fillRect/>
          </a:stretch>
        </p:blipFill>
        <p:spPr bwMode="auto">
          <a:xfrm>
            <a:off x="609600" y="2438400"/>
            <a:ext cx="2578100" cy="1447800"/>
          </a:xfrm>
          <a:prstGeom prst="rect">
            <a:avLst/>
          </a:prstGeom>
          <a:noFill/>
          <a:ln w="9525">
            <a:noFill/>
            <a:miter lim="800000"/>
            <a:headEnd/>
            <a:tailEnd/>
          </a:ln>
        </p:spPr>
      </p:pic>
      <p:sp>
        <p:nvSpPr>
          <p:cNvPr id="12299" name="Rectangle 11"/>
          <p:cNvSpPr>
            <a:spLocks noGrp="1" noChangeArrowheads="1"/>
          </p:cNvSpPr>
          <p:nvPr>
            <p:ph type="title"/>
          </p:nvPr>
        </p:nvSpPr>
        <p:spPr>
          <a:xfrm>
            <a:off x="0" y="685800"/>
            <a:ext cx="9144000" cy="533400"/>
          </a:xfrm>
          <a:noFill/>
        </p:spPr>
        <p:txBody>
          <a:bodyPr anchor="t"/>
          <a:lstStyle/>
          <a:p>
            <a:pPr algn="ctr" eaLnBrk="1" hangingPunct="1"/>
            <a:r>
              <a:rPr lang="bg-BG" dirty="0" smtClean="0"/>
              <a:t>Текущо състояние на</a:t>
            </a:r>
            <a:r>
              <a:rPr lang="en-US" dirty="0" smtClean="0"/>
              <a:t> CCNA </a:t>
            </a:r>
            <a:r>
              <a:rPr lang="bg-BG" dirty="0" smtClean="0"/>
              <a:t>програмата</a:t>
            </a:r>
            <a:r>
              <a:rPr lang="en-US" dirty="0" smtClean="0"/>
              <a:t>  </a:t>
            </a:r>
            <a:endParaRPr lang="en-US" dirty="0" smtClean="0">
              <a:solidFill>
                <a:srgbClr val="0183B7"/>
              </a:solidFill>
            </a:endParaRPr>
          </a:p>
        </p:txBody>
      </p:sp>
      <p:sp>
        <p:nvSpPr>
          <p:cNvPr id="12300" name="Text Box 12"/>
          <p:cNvSpPr txBox="1">
            <a:spLocks noChangeArrowheads="1"/>
          </p:cNvSpPr>
          <p:nvPr/>
        </p:nvSpPr>
        <p:spPr bwMode="gray">
          <a:xfrm>
            <a:off x="622300" y="3962400"/>
            <a:ext cx="2590800" cy="2400300"/>
          </a:xfrm>
          <a:prstGeom prst="rect">
            <a:avLst/>
          </a:prstGeom>
          <a:noFill/>
          <a:ln w="25400">
            <a:noFill/>
            <a:miter lim="800000"/>
            <a:headEnd/>
            <a:tailEnd/>
          </a:ln>
        </p:spPr>
        <p:txBody>
          <a:bodyPr lIns="91411" tIns="45706" rIns="91411" bIns="45706">
            <a:spAutoFit/>
          </a:bodyPr>
          <a:lstStyle/>
          <a:p>
            <a:pPr marL="177800" indent="-177800">
              <a:lnSpc>
                <a:spcPct val="90000"/>
              </a:lnSpc>
              <a:spcBef>
                <a:spcPct val="50000"/>
              </a:spcBef>
              <a:buFontTx/>
              <a:buChar char="•"/>
            </a:pPr>
            <a:r>
              <a:rPr lang="bg-BG" sz="1500" b="1" dirty="0" err="1">
                <a:solidFill>
                  <a:schemeClr val="bg1"/>
                </a:solidFill>
              </a:rPr>
              <a:t>Промотиране</a:t>
            </a:r>
            <a:r>
              <a:rPr lang="bg-BG" sz="1500" b="1" dirty="0">
                <a:solidFill>
                  <a:schemeClr val="bg1"/>
                </a:solidFill>
              </a:rPr>
              <a:t> на работоспособността</a:t>
            </a:r>
            <a:r>
              <a:rPr lang="en-US" sz="1500" b="1" dirty="0">
                <a:solidFill>
                  <a:schemeClr val="bg1"/>
                </a:solidFill>
              </a:rPr>
              <a:t>; </a:t>
            </a:r>
            <a:r>
              <a:rPr lang="bg-BG" sz="1500" b="1" dirty="0">
                <a:solidFill>
                  <a:schemeClr val="bg1"/>
                </a:solidFill>
              </a:rPr>
              <a:t>Съвместимост със студентските интереси и възможности</a:t>
            </a:r>
            <a:endParaRPr lang="en-US" sz="1500" b="1" dirty="0">
              <a:solidFill>
                <a:schemeClr val="bg1"/>
              </a:solidFill>
            </a:endParaRPr>
          </a:p>
          <a:p>
            <a:pPr marL="177800" indent="-177800">
              <a:lnSpc>
                <a:spcPct val="90000"/>
              </a:lnSpc>
              <a:spcBef>
                <a:spcPct val="50000"/>
              </a:spcBef>
              <a:buFontTx/>
              <a:buChar char="•"/>
            </a:pPr>
            <a:r>
              <a:rPr lang="bg-BG" sz="1500" b="1" dirty="0">
                <a:solidFill>
                  <a:schemeClr val="bg1"/>
                </a:solidFill>
              </a:rPr>
              <a:t>Баланс между теория, практика и приложение</a:t>
            </a:r>
            <a:endParaRPr lang="en-US" sz="1500" b="1" dirty="0">
              <a:solidFill>
                <a:schemeClr val="bg1"/>
              </a:solidFill>
            </a:endParaRPr>
          </a:p>
          <a:p>
            <a:pPr marL="177800" indent="-177800">
              <a:lnSpc>
                <a:spcPct val="90000"/>
              </a:lnSpc>
              <a:spcBef>
                <a:spcPct val="50000"/>
              </a:spcBef>
              <a:buFontTx/>
              <a:buChar char="•"/>
            </a:pPr>
            <a:r>
              <a:rPr lang="bg-BG" sz="1500" b="1" dirty="0">
                <a:solidFill>
                  <a:schemeClr val="bg1"/>
                </a:solidFill>
              </a:rPr>
              <a:t>Придобиване на различни нива на знания</a:t>
            </a:r>
            <a:endParaRPr lang="en-US" sz="1500" b="1" dirty="0">
              <a:solidFill>
                <a:schemeClr val="bg1"/>
              </a:solidFill>
            </a:endParaRPr>
          </a:p>
        </p:txBody>
      </p:sp>
      <p:sp>
        <p:nvSpPr>
          <p:cNvPr id="12301" name="Text Box 13"/>
          <p:cNvSpPr txBox="1">
            <a:spLocks noChangeArrowheads="1"/>
          </p:cNvSpPr>
          <p:nvPr/>
        </p:nvSpPr>
        <p:spPr bwMode="gray">
          <a:xfrm>
            <a:off x="3365500" y="3962400"/>
            <a:ext cx="2590800" cy="2192338"/>
          </a:xfrm>
          <a:prstGeom prst="rect">
            <a:avLst/>
          </a:prstGeom>
          <a:noFill/>
          <a:ln w="25400">
            <a:noFill/>
            <a:miter lim="800000"/>
            <a:headEnd/>
            <a:tailEnd/>
          </a:ln>
        </p:spPr>
        <p:txBody>
          <a:bodyPr lIns="91411" tIns="45706" rIns="91411" bIns="45706">
            <a:spAutoFit/>
          </a:bodyPr>
          <a:lstStyle/>
          <a:p>
            <a:pPr marL="177800" indent="-177800">
              <a:lnSpc>
                <a:spcPct val="90000"/>
              </a:lnSpc>
              <a:spcBef>
                <a:spcPct val="50000"/>
              </a:spcBef>
              <a:buFontTx/>
              <a:buChar char="•"/>
            </a:pPr>
            <a:r>
              <a:rPr lang="bg-BG" sz="1500" b="1">
                <a:solidFill>
                  <a:schemeClr val="bg1"/>
                </a:solidFill>
              </a:rPr>
              <a:t>Подобрена актуалност на лекционните материали</a:t>
            </a:r>
            <a:endParaRPr lang="en-US" sz="1500" b="1">
              <a:solidFill>
                <a:schemeClr val="bg1"/>
              </a:solidFill>
            </a:endParaRPr>
          </a:p>
          <a:p>
            <a:pPr marL="177800" indent="-177800">
              <a:lnSpc>
                <a:spcPct val="90000"/>
              </a:lnSpc>
              <a:spcBef>
                <a:spcPct val="50000"/>
              </a:spcBef>
              <a:buFontTx/>
              <a:buChar char="•"/>
            </a:pPr>
            <a:r>
              <a:rPr lang="bg-BG" sz="1500" b="1">
                <a:solidFill>
                  <a:schemeClr val="bg1"/>
                </a:solidFill>
              </a:rPr>
              <a:t>Гаранция за насоченост и качество на материалите</a:t>
            </a:r>
            <a:endParaRPr lang="en-US" sz="1500" b="1">
              <a:solidFill>
                <a:schemeClr val="bg1"/>
              </a:solidFill>
            </a:endParaRPr>
          </a:p>
          <a:p>
            <a:pPr marL="177800" indent="-177800">
              <a:lnSpc>
                <a:spcPct val="90000"/>
              </a:lnSpc>
              <a:spcBef>
                <a:spcPct val="50000"/>
              </a:spcBef>
              <a:buFontTx/>
              <a:buChar char="•"/>
            </a:pPr>
            <a:r>
              <a:rPr lang="bg-BG" sz="1500" b="1">
                <a:solidFill>
                  <a:schemeClr val="bg1"/>
                </a:solidFill>
              </a:rPr>
              <a:t>Обвързаност с нови и съвременни технологии</a:t>
            </a:r>
            <a:endParaRPr lang="en-US" sz="1500" b="1">
              <a:solidFill>
                <a:schemeClr val="bg1"/>
              </a:solidFill>
            </a:endParaRPr>
          </a:p>
        </p:txBody>
      </p:sp>
      <p:sp>
        <p:nvSpPr>
          <p:cNvPr id="12302" name="Text Box 14"/>
          <p:cNvSpPr txBox="1">
            <a:spLocks noChangeArrowheads="1"/>
          </p:cNvSpPr>
          <p:nvPr/>
        </p:nvSpPr>
        <p:spPr bwMode="gray">
          <a:xfrm>
            <a:off x="6108700" y="3962400"/>
            <a:ext cx="2590800" cy="2400300"/>
          </a:xfrm>
          <a:prstGeom prst="rect">
            <a:avLst/>
          </a:prstGeom>
          <a:noFill/>
          <a:ln w="25400" algn="ctr">
            <a:noFill/>
            <a:miter lim="800000"/>
            <a:headEnd/>
            <a:tailEnd/>
          </a:ln>
        </p:spPr>
        <p:txBody>
          <a:bodyPr lIns="91411" tIns="45706" rIns="91411" bIns="45706">
            <a:spAutoFit/>
          </a:bodyPr>
          <a:lstStyle/>
          <a:p>
            <a:pPr marL="177800" indent="-177800">
              <a:lnSpc>
                <a:spcPct val="90000"/>
              </a:lnSpc>
              <a:spcBef>
                <a:spcPct val="50000"/>
              </a:spcBef>
              <a:buFontTx/>
              <a:buChar char="•"/>
            </a:pPr>
            <a:r>
              <a:rPr lang="bg-BG" sz="1500" b="1">
                <a:solidFill>
                  <a:schemeClr val="bg1"/>
                </a:solidFill>
              </a:rPr>
              <a:t>Повишена достъпност до лекционните материали</a:t>
            </a:r>
            <a:endParaRPr lang="en-US" sz="1500" b="1">
              <a:solidFill>
                <a:schemeClr val="bg1"/>
              </a:solidFill>
            </a:endParaRPr>
          </a:p>
          <a:p>
            <a:pPr marL="177800" indent="-177800">
              <a:lnSpc>
                <a:spcPct val="90000"/>
              </a:lnSpc>
              <a:spcBef>
                <a:spcPct val="50000"/>
              </a:spcBef>
              <a:buFontTx/>
              <a:buChar char="•"/>
            </a:pPr>
            <a:r>
              <a:rPr lang="bg-BG" sz="1500" b="1">
                <a:solidFill>
                  <a:schemeClr val="bg1"/>
                </a:solidFill>
              </a:rPr>
              <a:t>Единна платформа за обучение, симулация и практически упражнения</a:t>
            </a:r>
            <a:endParaRPr lang="en-US" sz="1500" b="1">
              <a:solidFill>
                <a:schemeClr val="bg1"/>
              </a:solidFill>
            </a:endParaRPr>
          </a:p>
          <a:p>
            <a:pPr marL="177800" indent="-177800">
              <a:lnSpc>
                <a:spcPct val="90000"/>
              </a:lnSpc>
              <a:spcBef>
                <a:spcPct val="50000"/>
              </a:spcBef>
              <a:buFontTx/>
              <a:buChar char="•"/>
            </a:pPr>
            <a:r>
              <a:rPr lang="bg-BG" sz="1500" b="1">
                <a:solidFill>
                  <a:schemeClr val="bg1"/>
                </a:solidFill>
              </a:rPr>
              <a:t>Предоставяне на възможности за отдалечено обучение</a:t>
            </a:r>
            <a:endParaRPr lang="en-US" sz="1500" b="1">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09600"/>
            <a:ext cx="9144000" cy="457200"/>
          </a:xfrm>
        </p:spPr>
        <p:txBody>
          <a:bodyPr/>
          <a:lstStyle/>
          <a:p>
            <a:pPr algn="ctr" eaLnBrk="1" hangingPunct="1"/>
            <a:r>
              <a:rPr lang="bg-BG" sz="2800" dirty="0" smtClean="0"/>
              <a:t>Образователни материали от </a:t>
            </a:r>
            <a:r>
              <a:rPr lang="en-US" sz="2800" dirty="0" smtClean="0"/>
              <a:t>Cisco</a:t>
            </a:r>
          </a:p>
        </p:txBody>
      </p:sp>
      <p:sp>
        <p:nvSpPr>
          <p:cNvPr id="13315" name="Rectangle 3"/>
          <p:cNvSpPr>
            <a:spLocks noGrp="1" noChangeArrowheads="1"/>
          </p:cNvSpPr>
          <p:nvPr>
            <p:ph type="body" idx="1"/>
          </p:nvPr>
        </p:nvSpPr>
        <p:spPr>
          <a:xfrm>
            <a:off x="655638" y="1524000"/>
            <a:ext cx="7940675" cy="1311275"/>
          </a:xfrm>
          <a:solidFill>
            <a:schemeClr val="tx2"/>
          </a:solidFill>
          <a:ln w="3175" cap="flat">
            <a:solidFill>
              <a:schemeClr val="tx1"/>
            </a:solidFill>
          </a:ln>
        </p:spPr>
        <p:txBody>
          <a:bodyPr/>
          <a:lstStyle/>
          <a:p>
            <a:pPr eaLnBrk="1" hangingPunct="1">
              <a:lnSpc>
                <a:spcPct val="85000"/>
              </a:lnSpc>
              <a:buClr>
                <a:schemeClr val="bg1"/>
              </a:buClr>
            </a:pPr>
            <a:r>
              <a:rPr lang="bg-BG" sz="2000" b="1" smtClean="0">
                <a:solidFill>
                  <a:schemeClr val="bg1"/>
                </a:solidFill>
              </a:rPr>
              <a:t>Интерактивни материали</a:t>
            </a:r>
            <a:endParaRPr lang="en-US" sz="2000" b="1" smtClean="0">
              <a:solidFill>
                <a:schemeClr val="bg1"/>
              </a:solidFill>
            </a:endParaRPr>
          </a:p>
          <a:p>
            <a:pPr lvl="1" indent="0" eaLnBrk="1" hangingPunct="1">
              <a:lnSpc>
                <a:spcPct val="85000"/>
              </a:lnSpc>
              <a:buClr>
                <a:schemeClr val="bg1"/>
              </a:buClr>
            </a:pPr>
            <a:r>
              <a:rPr lang="bg-BG" sz="1600" smtClean="0">
                <a:solidFill>
                  <a:schemeClr val="bg1"/>
                </a:solidFill>
              </a:rPr>
              <a:t>Материали обвързани с обучение и практика</a:t>
            </a:r>
            <a:endParaRPr lang="en-US" sz="1600" smtClean="0">
              <a:solidFill>
                <a:schemeClr val="bg1"/>
              </a:solidFill>
            </a:endParaRPr>
          </a:p>
          <a:p>
            <a:pPr lvl="1" indent="0" eaLnBrk="1" hangingPunct="1">
              <a:lnSpc>
                <a:spcPct val="85000"/>
              </a:lnSpc>
              <a:buClr>
                <a:schemeClr val="bg1"/>
              </a:buClr>
            </a:pPr>
            <a:r>
              <a:rPr lang="bg-BG" sz="1600" smtClean="0">
                <a:solidFill>
                  <a:schemeClr val="bg1"/>
                </a:solidFill>
              </a:rPr>
              <a:t>Идеи за провеждане на дейности, дискусии, практикуми и специализации</a:t>
            </a:r>
            <a:endParaRPr lang="en-US" sz="1600" smtClean="0">
              <a:solidFill>
                <a:schemeClr val="bg1"/>
              </a:solidFill>
            </a:endParaRPr>
          </a:p>
          <a:p>
            <a:pPr lvl="1" indent="0" eaLnBrk="1" hangingPunct="1">
              <a:lnSpc>
                <a:spcPct val="85000"/>
              </a:lnSpc>
              <a:buClr>
                <a:schemeClr val="bg1"/>
              </a:buClr>
            </a:pPr>
            <a:r>
              <a:rPr lang="bg-BG" sz="1600" smtClean="0">
                <a:solidFill>
                  <a:schemeClr val="bg1"/>
                </a:solidFill>
              </a:rPr>
              <a:t>Основни концепции, образователни цели, практикуми и пособия</a:t>
            </a:r>
            <a:endParaRPr lang="en-US" sz="1600" smtClean="0">
              <a:solidFill>
                <a:schemeClr val="bg1"/>
              </a:solidFill>
            </a:endParaRPr>
          </a:p>
        </p:txBody>
      </p:sp>
      <p:sp>
        <p:nvSpPr>
          <p:cNvPr id="13316" name="Rectangle 4"/>
          <p:cNvSpPr>
            <a:spLocks noChangeArrowheads="1"/>
          </p:cNvSpPr>
          <p:nvPr/>
        </p:nvSpPr>
        <p:spPr bwMode="auto">
          <a:xfrm>
            <a:off x="2590800" y="3063875"/>
            <a:ext cx="5334000" cy="422275"/>
          </a:xfrm>
          <a:prstGeom prst="rect">
            <a:avLst/>
          </a:prstGeom>
          <a:noFill/>
          <a:ln w="9525">
            <a:noFill/>
            <a:miter lim="800000"/>
            <a:headEnd/>
            <a:tailEnd/>
          </a:ln>
        </p:spPr>
        <p:txBody>
          <a:bodyPr>
            <a:spAutoFit/>
          </a:bodyPr>
          <a:lstStyle/>
          <a:p>
            <a:pPr>
              <a:lnSpc>
                <a:spcPct val="120000"/>
              </a:lnSpc>
            </a:pPr>
            <a:r>
              <a:rPr lang="en-US"/>
              <a:t> </a:t>
            </a:r>
            <a:endParaRPr lang="en-US" b="1"/>
          </a:p>
        </p:txBody>
      </p:sp>
      <p:sp>
        <p:nvSpPr>
          <p:cNvPr id="99333" name="Rectangle 5"/>
          <p:cNvSpPr>
            <a:spLocks noChangeArrowheads="1"/>
          </p:cNvSpPr>
          <p:nvPr/>
        </p:nvSpPr>
        <p:spPr bwMode="auto">
          <a:xfrm>
            <a:off x="655638" y="3032125"/>
            <a:ext cx="7940675" cy="1019175"/>
          </a:xfrm>
          <a:prstGeom prst="rect">
            <a:avLst/>
          </a:prstGeom>
          <a:solidFill>
            <a:schemeClr val="hlink"/>
          </a:solidFill>
          <a:ln w="9525" algn="ctr">
            <a:solidFill>
              <a:schemeClr val="tx1"/>
            </a:solidFill>
            <a:miter lim="800000"/>
            <a:headEnd/>
            <a:tailEnd/>
          </a:ln>
        </p:spPr>
        <p:txBody>
          <a:bodyPr lIns="82124" tIns="41061" rIns="82124" bIns="41061"/>
          <a:lstStyle/>
          <a:p>
            <a:pPr marL="236538" indent="-236538" defTabSz="814388">
              <a:lnSpc>
                <a:spcPct val="85000"/>
              </a:lnSpc>
              <a:spcBef>
                <a:spcPct val="50000"/>
              </a:spcBef>
              <a:buClr>
                <a:schemeClr val="bg1"/>
              </a:buClr>
              <a:buFont typeface="Wingdings" pitchFamily="2" charset="2"/>
              <a:buChar char="§"/>
            </a:pPr>
            <a:r>
              <a:rPr lang="bg-BG" sz="2000" b="1">
                <a:solidFill>
                  <a:schemeClr val="bg1"/>
                </a:solidFill>
              </a:rPr>
              <a:t>Висококвалифицирани професионални инструктори</a:t>
            </a:r>
            <a:endParaRPr lang="en-US" sz="2000">
              <a:solidFill>
                <a:schemeClr val="bg1"/>
              </a:solidFill>
            </a:endParaRPr>
          </a:p>
          <a:p>
            <a:pPr marL="574675" lvl="1" defTabSz="814388">
              <a:lnSpc>
                <a:spcPct val="85000"/>
              </a:lnSpc>
              <a:spcBef>
                <a:spcPct val="35000"/>
              </a:spcBef>
              <a:buClr>
                <a:schemeClr val="bg1"/>
              </a:buClr>
            </a:pPr>
            <a:r>
              <a:rPr lang="bg-BG" sz="1600">
                <a:solidFill>
                  <a:schemeClr val="bg1"/>
                </a:solidFill>
              </a:rPr>
              <a:t>Предоставяне на допълнителни материали и помощ</a:t>
            </a:r>
            <a:endParaRPr lang="en-US" sz="1600">
              <a:solidFill>
                <a:schemeClr val="bg1"/>
              </a:solidFill>
            </a:endParaRPr>
          </a:p>
          <a:p>
            <a:pPr marL="574675" lvl="1" defTabSz="814388">
              <a:lnSpc>
                <a:spcPct val="85000"/>
              </a:lnSpc>
              <a:spcBef>
                <a:spcPct val="35000"/>
              </a:spcBef>
              <a:buClr>
                <a:schemeClr val="bg1"/>
              </a:buClr>
            </a:pPr>
            <a:r>
              <a:rPr lang="bg-BG" sz="1600">
                <a:solidFill>
                  <a:schemeClr val="bg1"/>
                </a:solidFill>
              </a:rPr>
              <a:t>Заинтересованост спрямо студентите и техните идеи и желания </a:t>
            </a:r>
            <a:endParaRPr lang="en-US" sz="1600">
              <a:solidFill>
                <a:schemeClr val="bg1"/>
              </a:solidFill>
            </a:endParaRPr>
          </a:p>
        </p:txBody>
      </p:sp>
      <p:sp>
        <p:nvSpPr>
          <p:cNvPr id="99334" name="Rectangle 6"/>
          <p:cNvSpPr>
            <a:spLocks noChangeArrowheads="1"/>
          </p:cNvSpPr>
          <p:nvPr/>
        </p:nvSpPr>
        <p:spPr bwMode="auto">
          <a:xfrm>
            <a:off x="669925" y="4216400"/>
            <a:ext cx="7940675" cy="1590675"/>
          </a:xfrm>
          <a:prstGeom prst="rect">
            <a:avLst/>
          </a:prstGeom>
          <a:solidFill>
            <a:srgbClr val="009999"/>
          </a:solidFill>
          <a:ln w="9525" algn="ctr">
            <a:solidFill>
              <a:schemeClr val="tx1"/>
            </a:solidFill>
            <a:miter lim="800000"/>
            <a:headEnd/>
            <a:tailEnd/>
          </a:ln>
        </p:spPr>
        <p:txBody>
          <a:bodyPr lIns="82124" tIns="41061" rIns="82124" bIns="41061"/>
          <a:lstStyle/>
          <a:p>
            <a:pPr marL="236538" indent="-236538" defTabSz="814388">
              <a:lnSpc>
                <a:spcPct val="85000"/>
              </a:lnSpc>
              <a:spcBef>
                <a:spcPct val="50000"/>
              </a:spcBef>
              <a:buClr>
                <a:schemeClr val="bg1"/>
              </a:buClr>
              <a:buFont typeface="Wingdings" pitchFamily="2" charset="2"/>
              <a:buChar char="§"/>
            </a:pPr>
            <a:r>
              <a:rPr lang="en-US" sz="2000" b="1">
                <a:solidFill>
                  <a:schemeClr val="bg1"/>
                </a:solidFill>
              </a:rPr>
              <a:t>PowerPoint </a:t>
            </a:r>
            <a:r>
              <a:rPr lang="bg-BG" sz="2000" b="1">
                <a:solidFill>
                  <a:schemeClr val="bg1"/>
                </a:solidFill>
              </a:rPr>
              <a:t>Презентации</a:t>
            </a:r>
            <a:endParaRPr lang="en-US" sz="2000" b="1">
              <a:solidFill>
                <a:schemeClr val="bg1"/>
              </a:solidFill>
            </a:endParaRPr>
          </a:p>
          <a:p>
            <a:pPr marL="574675" lvl="1" defTabSz="814388">
              <a:lnSpc>
                <a:spcPct val="85000"/>
              </a:lnSpc>
              <a:spcBef>
                <a:spcPct val="35000"/>
              </a:spcBef>
              <a:buClr>
                <a:srgbClr val="708CA1"/>
              </a:buClr>
            </a:pPr>
            <a:r>
              <a:rPr lang="bg-BG" altLang="ko-KR" sz="1600">
                <a:solidFill>
                  <a:schemeClr val="bg1"/>
                </a:solidFill>
                <a:ea typeface="굴림" pitchFamily="34" charset="-127"/>
              </a:rPr>
              <a:t>Представяне на лекционните материали. Модифициране на материалите спрямо нуждите на студентите. </a:t>
            </a:r>
            <a:endParaRPr lang="en-US" altLang="ko-KR" sz="1600">
              <a:solidFill>
                <a:schemeClr val="bg1"/>
              </a:solidFill>
              <a:ea typeface="굴림" pitchFamily="34" charset="-127"/>
            </a:endParaRPr>
          </a:p>
          <a:p>
            <a:pPr marL="574675" lvl="1" defTabSz="814388">
              <a:lnSpc>
                <a:spcPct val="85000"/>
              </a:lnSpc>
              <a:spcBef>
                <a:spcPct val="35000"/>
              </a:spcBef>
              <a:buClr>
                <a:srgbClr val="708CA1"/>
              </a:buClr>
            </a:pPr>
            <a:r>
              <a:rPr lang="bg-BG" altLang="ko-KR" sz="1600">
                <a:solidFill>
                  <a:schemeClr val="bg1"/>
                </a:solidFill>
                <a:ea typeface="굴림" pitchFamily="34" charset="-127"/>
              </a:rPr>
              <a:t>Представяне на целите на всяка лекция, обсъждане на материалите, графично представяне и дискутиране на материалите. </a:t>
            </a:r>
            <a:endParaRPr lang="en-US" sz="16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wipe(up)">
                                      <p:cBhvr>
                                        <p:cTn id="7" dur="500"/>
                                        <p:tgtEl>
                                          <p:spTgt spid="993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wipe(up)">
                                      <p:cBhvr>
                                        <p:cTn id="12"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netec.com.mx/Content/Images/uploaded/CISCO_pa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79536"/>
            <a:ext cx="8991600" cy="62989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6248400"/>
            <a:ext cx="8991600" cy="226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Rectangle 3"/>
          <p:cNvSpPr/>
          <p:nvPr/>
        </p:nvSpPr>
        <p:spPr>
          <a:xfrm>
            <a:off x="76200" y="457200"/>
            <a:ext cx="8991600" cy="904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Title 1"/>
          <p:cNvSpPr txBox="1">
            <a:spLocks/>
          </p:cNvSpPr>
          <p:nvPr/>
        </p:nvSpPr>
        <p:spPr>
          <a:xfrm>
            <a:off x="270989" y="381000"/>
            <a:ext cx="8588861" cy="838200"/>
          </a:xfrm>
          <a:prstGeom prst="rect">
            <a:avLst/>
          </a:prstGeom>
        </p:spPr>
        <p:txBody>
          <a:bodyPr>
            <a:normAutofit fontScale="92500" lnSpcReduction="10000"/>
          </a:bodyPr>
          <a:lst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pitchFamily="34" charset="0"/>
              </a:defRPr>
            </a:lvl2pPr>
            <a:lvl3pPr algn="l" defTabSz="814388" rtl="0" eaLnBrk="0" fontAlgn="base" hangingPunct="0">
              <a:lnSpc>
                <a:spcPct val="90000"/>
              </a:lnSpc>
              <a:spcBef>
                <a:spcPct val="0"/>
              </a:spcBef>
              <a:spcAft>
                <a:spcPct val="0"/>
              </a:spcAft>
              <a:defRPr sz="3200" b="1">
                <a:solidFill>
                  <a:srgbClr val="708CA1"/>
                </a:solidFill>
                <a:latin typeface="Arial" pitchFamily="34" charset="0"/>
              </a:defRPr>
            </a:lvl3pPr>
            <a:lvl4pPr algn="l" defTabSz="814388" rtl="0" eaLnBrk="0" fontAlgn="base" hangingPunct="0">
              <a:lnSpc>
                <a:spcPct val="90000"/>
              </a:lnSpc>
              <a:spcBef>
                <a:spcPct val="0"/>
              </a:spcBef>
              <a:spcAft>
                <a:spcPct val="0"/>
              </a:spcAft>
              <a:defRPr sz="3200" b="1">
                <a:solidFill>
                  <a:srgbClr val="708CA1"/>
                </a:solidFill>
                <a:latin typeface="Arial" pitchFamily="34" charset="0"/>
              </a:defRPr>
            </a:lvl4pPr>
            <a:lvl5pPr algn="l" defTabSz="814388" rtl="0" eaLnBrk="0" fontAlgn="base" hangingPunct="0">
              <a:lnSpc>
                <a:spcPct val="90000"/>
              </a:lnSpc>
              <a:spcBef>
                <a:spcPct val="0"/>
              </a:spcBef>
              <a:spcAft>
                <a:spcPct val="0"/>
              </a:spcAft>
              <a:defRPr sz="3200" b="1">
                <a:solidFill>
                  <a:srgbClr val="708CA1"/>
                </a:solidFill>
                <a:latin typeface="Arial" pitchFamily="34" charset="0"/>
              </a:defRPr>
            </a:lvl5pPr>
            <a:lvl6pPr marL="457200" algn="l" defTabSz="814388" rtl="0" fontAlgn="base">
              <a:lnSpc>
                <a:spcPct val="90000"/>
              </a:lnSpc>
              <a:spcBef>
                <a:spcPct val="0"/>
              </a:spcBef>
              <a:spcAft>
                <a:spcPct val="0"/>
              </a:spcAft>
              <a:defRPr sz="3200" b="1">
                <a:solidFill>
                  <a:srgbClr val="708CA1"/>
                </a:solidFill>
                <a:latin typeface="Arial" pitchFamily="34" charset="0"/>
              </a:defRPr>
            </a:lvl6pPr>
            <a:lvl7pPr marL="914400" algn="l" defTabSz="814388" rtl="0" fontAlgn="base">
              <a:lnSpc>
                <a:spcPct val="90000"/>
              </a:lnSpc>
              <a:spcBef>
                <a:spcPct val="0"/>
              </a:spcBef>
              <a:spcAft>
                <a:spcPct val="0"/>
              </a:spcAft>
              <a:defRPr sz="3200" b="1">
                <a:solidFill>
                  <a:srgbClr val="708CA1"/>
                </a:solidFill>
                <a:latin typeface="Arial" pitchFamily="34" charset="0"/>
              </a:defRPr>
            </a:lvl7pPr>
            <a:lvl8pPr marL="1371600" algn="l" defTabSz="814388" rtl="0" fontAlgn="base">
              <a:lnSpc>
                <a:spcPct val="90000"/>
              </a:lnSpc>
              <a:spcBef>
                <a:spcPct val="0"/>
              </a:spcBef>
              <a:spcAft>
                <a:spcPct val="0"/>
              </a:spcAft>
              <a:defRPr sz="3200" b="1">
                <a:solidFill>
                  <a:srgbClr val="708CA1"/>
                </a:solidFill>
                <a:latin typeface="Arial" pitchFamily="34" charset="0"/>
              </a:defRPr>
            </a:lvl8pPr>
            <a:lvl9pPr marL="1828800" algn="l" defTabSz="814388" rtl="0" fontAlgn="base">
              <a:lnSpc>
                <a:spcPct val="90000"/>
              </a:lnSpc>
              <a:spcBef>
                <a:spcPct val="0"/>
              </a:spcBef>
              <a:spcAft>
                <a:spcPct val="0"/>
              </a:spcAft>
              <a:defRPr sz="3200" b="1">
                <a:solidFill>
                  <a:srgbClr val="708CA1"/>
                </a:solidFill>
                <a:latin typeface="Arial" pitchFamily="34" charset="0"/>
              </a:defRPr>
            </a:lvl9pPr>
          </a:lstStyle>
          <a:p>
            <a:pPr algn="ctr"/>
            <a:r>
              <a:rPr lang="bg-BG" dirty="0" smtClean="0"/>
              <a:t>Професионални нива и съответстващите им </a:t>
            </a:r>
            <a:r>
              <a:rPr lang="bg-BG" dirty="0" err="1" smtClean="0"/>
              <a:t>сертификации</a:t>
            </a:r>
            <a:r>
              <a:rPr lang="bg-BG" dirty="0" smtClean="0"/>
              <a:t> при </a:t>
            </a:r>
            <a:r>
              <a:rPr lang="en-US" dirty="0" smtClean="0"/>
              <a:t>CISCO</a:t>
            </a:r>
            <a:endParaRPr lang="en-US" dirty="0"/>
          </a:p>
        </p:txBody>
      </p:sp>
    </p:spTree>
    <p:extLst>
      <p:ext uri="{BB962C8B-B14F-4D97-AF65-F5344CB8AC3E}">
        <p14:creationId xmlns:p14="http://schemas.microsoft.com/office/powerpoint/2010/main" val="6713408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270989" y="304800"/>
            <a:ext cx="8588861" cy="838200"/>
          </a:xfrm>
          <a:prstGeom prst="rect">
            <a:avLst/>
          </a:prstGeom>
        </p:spPr>
        <p:txBody>
          <a:bodyPr>
            <a:normAutofit fontScale="92500" lnSpcReduction="10000"/>
          </a:bodyPr>
          <a:lst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pitchFamily="34" charset="0"/>
              </a:defRPr>
            </a:lvl2pPr>
            <a:lvl3pPr algn="l" defTabSz="814388" rtl="0" eaLnBrk="0" fontAlgn="base" hangingPunct="0">
              <a:lnSpc>
                <a:spcPct val="90000"/>
              </a:lnSpc>
              <a:spcBef>
                <a:spcPct val="0"/>
              </a:spcBef>
              <a:spcAft>
                <a:spcPct val="0"/>
              </a:spcAft>
              <a:defRPr sz="3200" b="1">
                <a:solidFill>
                  <a:srgbClr val="708CA1"/>
                </a:solidFill>
                <a:latin typeface="Arial" pitchFamily="34" charset="0"/>
              </a:defRPr>
            </a:lvl3pPr>
            <a:lvl4pPr algn="l" defTabSz="814388" rtl="0" eaLnBrk="0" fontAlgn="base" hangingPunct="0">
              <a:lnSpc>
                <a:spcPct val="90000"/>
              </a:lnSpc>
              <a:spcBef>
                <a:spcPct val="0"/>
              </a:spcBef>
              <a:spcAft>
                <a:spcPct val="0"/>
              </a:spcAft>
              <a:defRPr sz="3200" b="1">
                <a:solidFill>
                  <a:srgbClr val="708CA1"/>
                </a:solidFill>
                <a:latin typeface="Arial" pitchFamily="34" charset="0"/>
              </a:defRPr>
            </a:lvl4pPr>
            <a:lvl5pPr algn="l" defTabSz="814388" rtl="0" eaLnBrk="0" fontAlgn="base" hangingPunct="0">
              <a:lnSpc>
                <a:spcPct val="90000"/>
              </a:lnSpc>
              <a:spcBef>
                <a:spcPct val="0"/>
              </a:spcBef>
              <a:spcAft>
                <a:spcPct val="0"/>
              </a:spcAft>
              <a:defRPr sz="3200" b="1">
                <a:solidFill>
                  <a:srgbClr val="708CA1"/>
                </a:solidFill>
                <a:latin typeface="Arial" pitchFamily="34" charset="0"/>
              </a:defRPr>
            </a:lvl5pPr>
            <a:lvl6pPr marL="457200" algn="l" defTabSz="814388" rtl="0" fontAlgn="base">
              <a:lnSpc>
                <a:spcPct val="90000"/>
              </a:lnSpc>
              <a:spcBef>
                <a:spcPct val="0"/>
              </a:spcBef>
              <a:spcAft>
                <a:spcPct val="0"/>
              </a:spcAft>
              <a:defRPr sz="3200" b="1">
                <a:solidFill>
                  <a:srgbClr val="708CA1"/>
                </a:solidFill>
                <a:latin typeface="Arial" pitchFamily="34" charset="0"/>
              </a:defRPr>
            </a:lvl6pPr>
            <a:lvl7pPr marL="914400" algn="l" defTabSz="814388" rtl="0" fontAlgn="base">
              <a:lnSpc>
                <a:spcPct val="90000"/>
              </a:lnSpc>
              <a:spcBef>
                <a:spcPct val="0"/>
              </a:spcBef>
              <a:spcAft>
                <a:spcPct val="0"/>
              </a:spcAft>
              <a:defRPr sz="3200" b="1">
                <a:solidFill>
                  <a:srgbClr val="708CA1"/>
                </a:solidFill>
                <a:latin typeface="Arial" pitchFamily="34" charset="0"/>
              </a:defRPr>
            </a:lvl7pPr>
            <a:lvl8pPr marL="1371600" algn="l" defTabSz="814388" rtl="0" fontAlgn="base">
              <a:lnSpc>
                <a:spcPct val="90000"/>
              </a:lnSpc>
              <a:spcBef>
                <a:spcPct val="0"/>
              </a:spcBef>
              <a:spcAft>
                <a:spcPct val="0"/>
              </a:spcAft>
              <a:defRPr sz="3200" b="1">
                <a:solidFill>
                  <a:srgbClr val="708CA1"/>
                </a:solidFill>
                <a:latin typeface="Arial" pitchFamily="34" charset="0"/>
              </a:defRPr>
            </a:lvl8pPr>
            <a:lvl9pPr marL="1828800" algn="l" defTabSz="814388" rtl="0" fontAlgn="base">
              <a:lnSpc>
                <a:spcPct val="90000"/>
              </a:lnSpc>
              <a:spcBef>
                <a:spcPct val="0"/>
              </a:spcBef>
              <a:spcAft>
                <a:spcPct val="0"/>
              </a:spcAft>
              <a:defRPr sz="3200" b="1">
                <a:solidFill>
                  <a:srgbClr val="708CA1"/>
                </a:solidFill>
                <a:latin typeface="Arial" pitchFamily="34" charset="0"/>
              </a:defRPr>
            </a:lvl9pPr>
          </a:lstStyle>
          <a:p>
            <a:pPr algn="ctr"/>
            <a:r>
              <a:rPr lang="en-US" dirty="0" smtClean="0"/>
              <a:t>CCNA </a:t>
            </a:r>
            <a:r>
              <a:rPr lang="bg-BG" dirty="0" err="1" smtClean="0"/>
              <a:t>Маршрутизиране</a:t>
            </a:r>
            <a:r>
              <a:rPr lang="bg-BG" dirty="0" smtClean="0"/>
              <a:t> и комутация</a:t>
            </a:r>
          </a:p>
          <a:p>
            <a:pPr algn="ctr"/>
            <a:r>
              <a:rPr lang="en-US" dirty="0" smtClean="0"/>
              <a:t>CCNA Routing and Switching</a:t>
            </a:r>
            <a:endParaRPr lang="en-US" dirty="0"/>
          </a:p>
        </p:txBody>
      </p:sp>
      <p:sp>
        <p:nvSpPr>
          <p:cNvPr id="18" name="Rectangle 3"/>
          <p:cNvSpPr txBox="1">
            <a:spLocks noChangeArrowheads="1"/>
          </p:cNvSpPr>
          <p:nvPr/>
        </p:nvSpPr>
        <p:spPr>
          <a:xfrm>
            <a:off x="4953000" y="1330034"/>
            <a:ext cx="4130039" cy="4765966"/>
          </a:xfrm>
          <a:prstGeom prst="rect">
            <a:avLst/>
          </a:prstGeom>
        </p:spPr>
        <p:txBody>
          <a:bodyPr vert="horz" lIns="91440" tIns="45720" rIns="91440" bIns="45720" rtlCol="0">
            <a:noAutofit/>
          </a:bodyPr>
          <a:lstStyle>
            <a:lvl1pPr marL="228600" indent="-228600">
              <a:lnSpc>
                <a:spcPct val="95000"/>
              </a:lnSpc>
              <a:spcBef>
                <a:spcPts val="1440"/>
              </a:spcBef>
              <a:buClr>
                <a:srgbClr val="493B93"/>
              </a:buClr>
              <a:buSzPct val="90000"/>
              <a:buFont typeface="Arial" pitchFamily="34" charset="0"/>
              <a:buChar char="•"/>
              <a:tabLst/>
              <a:defRPr lang="en-US" sz="2200" dirty="0" smtClean="0">
                <a:solidFill>
                  <a:srgbClr val="435153"/>
                </a:solidFill>
                <a:latin typeface="+mj-lt"/>
              </a:defRPr>
            </a:lvl1pPr>
            <a:lvl2pPr marL="406400" indent="0">
              <a:lnSpc>
                <a:spcPct val="95000"/>
              </a:lnSpc>
              <a:spcBef>
                <a:spcPts val="840"/>
              </a:spcBef>
              <a:buClr>
                <a:schemeClr val="tx2"/>
              </a:buClr>
              <a:buFontTx/>
              <a:buNone/>
              <a:defRPr lang="en-US" dirty="0" smtClean="0">
                <a:solidFill>
                  <a:srgbClr val="435153"/>
                </a:solidFill>
                <a:latin typeface="+mj-lt"/>
              </a:defRPr>
            </a:lvl2pPr>
            <a:lvl3pPr marL="571500" indent="-1588">
              <a:lnSpc>
                <a:spcPct val="95000"/>
              </a:lnSpc>
              <a:spcBef>
                <a:spcPts val="840"/>
              </a:spcBef>
              <a:buFont typeface="Arial" pitchFamily="34" charset="0"/>
              <a:buNone/>
              <a:defRPr lang="en-US" sz="1600" dirty="0" smtClean="0">
                <a:solidFill>
                  <a:srgbClr val="435153"/>
                </a:solidFill>
                <a:latin typeface="+mj-lt"/>
              </a:defRPr>
            </a:lvl3pPr>
            <a:lvl4pPr marL="688975" indent="0">
              <a:lnSpc>
                <a:spcPct val="95000"/>
              </a:lnSpc>
              <a:spcBef>
                <a:spcPts val="840"/>
              </a:spcBef>
              <a:buFont typeface="Arial" pitchFamily="34" charset="0"/>
              <a:buNone/>
              <a:defRPr lang="en-US" sz="1400" dirty="0" smtClean="0">
                <a:solidFill>
                  <a:srgbClr val="435153"/>
                </a:solidFill>
                <a:latin typeface="+mj-lt"/>
              </a:defRPr>
            </a:lvl4pPr>
            <a:lvl5pPr marL="801688" indent="0">
              <a:lnSpc>
                <a:spcPct val="95000"/>
              </a:lnSpc>
              <a:spcBef>
                <a:spcPts val="840"/>
              </a:spcBef>
              <a:buFont typeface="Arial" pitchFamily="34" charset="0"/>
              <a:buNone/>
              <a:defRPr lang="en-US" sz="1400" dirty="0">
                <a:solidFill>
                  <a:srgbClr val="435153"/>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just"/>
            <a:r>
              <a:rPr lang="bg-BG" sz="2000" dirty="0" smtClean="0"/>
              <a:t>Набор от </a:t>
            </a:r>
            <a:r>
              <a:rPr lang="en-US" sz="2000" dirty="0" smtClean="0"/>
              <a:t>7 </a:t>
            </a:r>
            <a:r>
              <a:rPr lang="bg-BG" sz="2000" dirty="0" smtClean="0"/>
              <a:t>курса</a:t>
            </a:r>
            <a:r>
              <a:rPr lang="en-US" sz="2000" dirty="0" smtClean="0"/>
              <a:t> </a:t>
            </a:r>
            <a:endParaRPr lang="en-US" sz="2000" dirty="0"/>
          </a:p>
          <a:p>
            <a:pPr algn="just"/>
            <a:r>
              <a:rPr lang="bg-BG" sz="2000" dirty="0" smtClean="0"/>
              <a:t>Учебния материал съответства на изискванията за </a:t>
            </a:r>
            <a:r>
              <a:rPr lang="en-US" sz="2000" dirty="0" smtClean="0"/>
              <a:t>CCENT </a:t>
            </a:r>
            <a:r>
              <a:rPr lang="bg-BG" sz="2000" dirty="0" smtClean="0"/>
              <a:t>и</a:t>
            </a:r>
            <a:r>
              <a:rPr lang="en-US" sz="2000" dirty="0" smtClean="0"/>
              <a:t> </a:t>
            </a:r>
            <a:r>
              <a:rPr lang="en-US" sz="2000" dirty="0"/>
              <a:t>CCNA Routing and </a:t>
            </a:r>
            <a:r>
              <a:rPr lang="en-US" sz="2000" dirty="0" smtClean="0"/>
              <a:t>Switching </a:t>
            </a:r>
            <a:r>
              <a:rPr lang="bg-BG" sz="2000" dirty="0" smtClean="0"/>
              <a:t>сертифициране</a:t>
            </a:r>
            <a:endParaRPr lang="en-US" sz="2000" dirty="0"/>
          </a:p>
          <a:p>
            <a:pPr algn="just"/>
            <a:r>
              <a:rPr lang="bg-BG" sz="2000" dirty="0" smtClean="0"/>
              <a:t>Изцяло нови теми и упражнения, които отговарят на технологичните промени</a:t>
            </a:r>
            <a:endParaRPr lang="en-US" sz="2000" dirty="0"/>
          </a:p>
          <a:p>
            <a:pPr algn="just"/>
            <a:r>
              <a:rPr lang="bg-BG" sz="2000" dirty="0" smtClean="0"/>
              <a:t>Подобрен дизайн</a:t>
            </a:r>
            <a:endParaRPr lang="en-US" sz="2000" dirty="0" smtClean="0"/>
          </a:p>
          <a:p>
            <a:pPr algn="just"/>
            <a:r>
              <a:rPr lang="bg-BG" sz="2000" dirty="0" smtClean="0"/>
              <a:t>Използване на съвременно оборудване</a:t>
            </a:r>
            <a:endParaRPr lang="en-US" sz="2000" dirty="0" smtClean="0"/>
          </a:p>
          <a:p>
            <a:pPr algn="just"/>
            <a:r>
              <a:rPr lang="bg-BG" sz="2000" dirty="0" smtClean="0"/>
              <a:t>Гъвкавост чрез предоставяне на различни възможности за преподаване и обучение</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330034"/>
            <a:ext cx="49339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81000"/>
            <a:ext cx="9144000" cy="533400"/>
          </a:xfrm>
        </p:spPr>
        <p:txBody>
          <a:bodyPr/>
          <a:lstStyle/>
          <a:p>
            <a:pPr algn="ctr" eaLnBrk="1" hangingPunct="1"/>
            <a:r>
              <a:rPr lang="bg-BG" dirty="0" smtClean="0"/>
              <a:t>Възможности за реализация</a:t>
            </a:r>
            <a:endParaRPr lang="en-US" dirty="0" smtClean="0"/>
          </a:p>
        </p:txBody>
      </p:sp>
      <p:graphicFrame>
        <p:nvGraphicFramePr>
          <p:cNvPr id="132099" name="Group 3"/>
          <p:cNvGraphicFramePr>
            <a:graphicFrameLocks noGrp="1"/>
          </p:cNvGraphicFramePr>
          <p:nvPr>
            <p:ph idx="1"/>
          </p:nvPr>
        </p:nvGraphicFramePr>
        <p:xfrm>
          <a:off x="255588" y="1176338"/>
          <a:ext cx="8645525" cy="5406804"/>
        </p:xfrm>
        <a:graphic>
          <a:graphicData uri="http://schemas.openxmlformats.org/drawingml/2006/table">
            <a:tbl>
              <a:tblPr/>
              <a:tblGrid>
                <a:gridCol w="1392237"/>
                <a:gridCol w="2457450"/>
                <a:gridCol w="2405063"/>
                <a:gridCol w="2390775"/>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82124" marR="82124" marT="41061" marB="410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600" b="1" i="0" u="none" strike="noStrike" cap="none" normalizeH="0" baseline="0" dirty="0" smtClean="0">
                          <a:ln>
                            <a:noFill/>
                          </a:ln>
                          <a:solidFill>
                            <a:schemeClr val="tx1"/>
                          </a:solidFill>
                          <a:effectLst/>
                          <a:latin typeface="Arial" pitchFamily="34" charset="0"/>
                        </a:rPr>
                        <a:t>Придобити умения</a:t>
                      </a:r>
                      <a:endParaRPr kumimoji="0" lang="en-US" sz="1600" b="1" i="0" u="none" strike="noStrike" cap="none" normalizeH="0" baseline="0" dirty="0" smtClean="0">
                        <a:ln>
                          <a:noFill/>
                        </a:ln>
                        <a:solidFill>
                          <a:schemeClr val="tx1"/>
                        </a:solidFill>
                        <a:effectLst/>
                        <a:latin typeface="Arial" pitchFamily="34"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600" b="1" i="0" u="none" strike="noStrike" cap="none" normalizeH="0" baseline="0" dirty="0" smtClean="0">
                          <a:ln>
                            <a:noFill/>
                          </a:ln>
                          <a:solidFill>
                            <a:schemeClr val="tx1"/>
                          </a:solidFill>
                          <a:effectLst/>
                          <a:latin typeface="Arial" pitchFamily="34" charset="0"/>
                        </a:rPr>
                        <a:t>Длъжностни характеристики</a:t>
                      </a:r>
                      <a:endParaRPr kumimoji="0" lang="en-US" sz="1600" b="1" i="0" u="none" strike="noStrike" cap="none" normalizeH="0" baseline="0" dirty="0" smtClean="0">
                        <a:ln>
                          <a:noFill/>
                        </a:ln>
                        <a:solidFill>
                          <a:schemeClr val="tx1"/>
                        </a:solidFill>
                        <a:effectLst/>
                        <a:latin typeface="Arial" pitchFamily="34" charset="0"/>
                      </a:endParaRPr>
                    </a:p>
                  </a:txBody>
                  <a:tcPr marL="82124" marR="82124" marT="41061" marB="410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600" b="1" i="0" u="none" strike="noStrike" cap="none" normalizeH="0" baseline="0" dirty="0" smtClean="0">
                          <a:ln>
                            <a:noFill/>
                          </a:ln>
                          <a:solidFill>
                            <a:schemeClr val="tx1"/>
                          </a:solidFill>
                          <a:effectLst/>
                          <a:latin typeface="Arial" pitchFamily="34" charset="0"/>
                        </a:rPr>
                        <a:t>Длъжности</a:t>
                      </a:r>
                      <a:endParaRPr kumimoji="0" lang="en-US" sz="1600" b="1" i="0" u="none" strike="noStrike" cap="none" normalizeH="0" baseline="0" dirty="0" smtClean="0">
                        <a:ln>
                          <a:noFill/>
                        </a:ln>
                        <a:solidFill>
                          <a:schemeClr val="tx1"/>
                        </a:solidFill>
                        <a:effectLst/>
                        <a:latin typeface="Arial" pitchFamily="34" charset="0"/>
                      </a:endParaRPr>
                    </a:p>
                  </a:txBody>
                  <a:tcPr marL="82124" marR="82124" marT="41061" marB="410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764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CCNA</a:t>
                      </a:r>
                    </a:p>
                  </a:txBody>
                  <a:tcPr marL="82124" marR="82124" marT="41061" marB="410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Инсталиране</a:t>
                      </a:r>
                      <a:r>
                        <a:rPr kumimoji="0" lang="en-US" altLang="en-US" sz="1300" b="0" i="0" u="none" strike="noStrike" cap="none" normalizeH="0" baseline="0" dirty="0" smtClean="0">
                          <a:ln>
                            <a:noFill/>
                          </a:ln>
                          <a:solidFill>
                            <a:schemeClr val="tx1"/>
                          </a:solidFill>
                          <a:effectLst/>
                          <a:latin typeface="Arial" pitchFamily="34" charset="0"/>
                        </a:rPr>
                        <a:t>, </a:t>
                      </a:r>
                      <a:r>
                        <a:rPr kumimoji="0" lang="bg-BG" altLang="en-US" sz="1300" b="0" i="0" u="none" strike="noStrike" cap="none" normalizeH="0" baseline="0" dirty="0" smtClean="0">
                          <a:ln>
                            <a:noFill/>
                          </a:ln>
                          <a:solidFill>
                            <a:schemeClr val="tx1"/>
                          </a:solidFill>
                          <a:effectLst/>
                          <a:latin typeface="Arial" pitchFamily="34" charset="0"/>
                        </a:rPr>
                        <a:t>управление и отстраняване на проблеми в малки мрежи</a:t>
                      </a:r>
                      <a:endParaRPr kumimoji="0" lang="en-US"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Основно оптимизиране на мрежи</a:t>
                      </a:r>
                      <a:endParaRPr kumimoji="0" lang="en-US"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Свързване към други мрежи </a:t>
                      </a:r>
                      <a:r>
                        <a:rPr kumimoji="0" lang="en-US" altLang="en-US" sz="1300" b="0" i="0" u="none" strike="noStrike" cap="none" normalizeH="0" baseline="0" dirty="0" smtClean="0">
                          <a:ln>
                            <a:noFill/>
                          </a:ln>
                          <a:solidFill>
                            <a:schemeClr val="tx1"/>
                          </a:solidFill>
                          <a:effectLst/>
                          <a:latin typeface="Arial" pitchFamily="34" charset="0"/>
                        </a:rPr>
                        <a:t>(LAN</a:t>
                      </a:r>
                      <a:r>
                        <a:rPr kumimoji="0" lang="bg-BG" altLang="en-US" sz="1300" b="0" i="0" u="none" strike="noStrike" cap="none" normalizeH="0" baseline="0" dirty="0" smtClean="0">
                          <a:ln>
                            <a:noFill/>
                          </a:ln>
                          <a:solidFill>
                            <a:schemeClr val="tx1"/>
                          </a:solidFill>
                          <a:effectLst/>
                          <a:latin typeface="Arial" pitchFamily="34" charset="0"/>
                        </a:rPr>
                        <a:t> и</a:t>
                      </a:r>
                      <a:r>
                        <a:rPr kumimoji="0" lang="en-US" altLang="en-US" sz="1300" b="0" i="0" u="none" strike="noStrike" cap="none" normalizeH="0" baseline="0" dirty="0" smtClean="0">
                          <a:ln>
                            <a:noFill/>
                          </a:ln>
                          <a:solidFill>
                            <a:schemeClr val="tx1"/>
                          </a:solidFill>
                          <a:effectLst/>
                          <a:latin typeface="Arial" pitchFamily="34" charset="0"/>
                        </a:rPr>
                        <a:t> WAN) </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Разгръщане на малки безжични мрежи</a:t>
                      </a:r>
                      <a:endParaRPr kumimoji="0" lang="en-US"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Определяне на основни заплахи за сигурността на мрежите</a:t>
                      </a:r>
                      <a:endParaRPr kumimoji="0" lang="en-GB"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Инсталиране, управление и отстраняване на проблеми в големи мрежи</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Прилагане и работа с различни мрежови протоколи, адресни схеми, механизми за балансиране на натоварването и технологии за сигурност в мрежите</a:t>
                      </a:r>
                      <a:endParaRPr kumimoji="0" lang="en-US"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Осъществяване на връзка с доставчици на услуги</a:t>
                      </a:r>
                      <a:endParaRPr kumimoji="0" lang="en-US" altLang="en-US" sz="1300" b="0" i="0" u="none" strike="noStrike" cap="none" normalizeH="0" baseline="0" dirty="0" smtClean="0">
                        <a:ln>
                          <a:noFill/>
                        </a:ln>
                        <a:solidFill>
                          <a:schemeClr val="tx1"/>
                        </a:solidFill>
                        <a:effectLst/>
                        <a:latin typeface="Arial" pitchFamily="34" charset="0"/>
                      </a:endParaRPr>
                    </a:p>
                  </a:txBody>
                  <a:tcPr marL="82124" marR="82124" marT="41061" marB="410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Сглобяване, инсталиране и поддръжка на компютри</a:t>
                      </a:r>
                      <a:r>
                        <a:rPr kumimoji="0" lang="en-US" altLang="en-US" sz="1300" b="0" i="0" u="none" strike="noStrike" cap="none" normalizeH="0" baseline="0" dirty="0" smtClean="0">
                          <a:ln>
                            <a:noFill/>
                          </a:ln>
                          <a:solidFill>
                            <a:schemeClr val="tx1"/>
                          </a:solidFill>
                          <a:effectLst/>
                          <a:latin typeface="Arial" pitchFamily="34" charset="0"/>
                        </a:rPr>
                        <a:t>, </a:t>
                      </a:r>
                      <a:r>
                        <a:rPr kumimoji="0" lang="bg-BG" altLang="en-US" sz="1300" b="0" i="0" u="none" strike="noStrike" cap="none" normalizeH="0" baseline="0" dirty="0" smtClean="0">
                          <a:ln>
                            <a:noFill/>
                          </a:ln>
                          <a:solidFill>
                            <a:schemeClr val="tx1"/>
                          </a:solidFill>
                          <a:effectLst/>
                          <a:latin typeface="Arial" pitchFamily="34" charset="0"/>
                        </a:rPr>
                        <a:t>сървъри. Окабеляване на мрежи</a:t>
                      </a:r>
                      <a:endParaRPr kumimoji="0" lang="en-US"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Работа с персонал</a:t>
                      </a:r>
                      <a:endParaRPr kumimoji="0" lang="en-GB"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Помагане на други техници</a:t>
                      </a:r>
                      <a:endParaRPr kumimoji="0" lang="en-GB"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Работа в </a:t>
                      </a:r>
                      <a:r>
                        <a:rPr kumimoji="0" lang="en-GB" altLang="en-US" sz="1300" b="0" i="0" u="none" strike="noStrike" cap="none" normalizeH="0" baseline="0" dirty="0" smtClean="0">
                          <a:ln>
                            <a:noFill/>
                          </a:ln>
                          <a:solidFill>
                            <a:schemeClr val="tx1"/>
                          </a:solidFill>
                          <a:effectLst/>
                          <a:latin typeface="Arial" pitchFamily="34" charset="0"/>
                        </a:rPr>
                        <a:t>help desk, </a:t>
                      </a:r>
                      <a:r>
                        <a:rPr kumimoji="0" lang="bg-BG" altLang="en-US" sz="1300" b="0" i="0" u="none" strike="noStrike" cap="none" normalizeH="0" baseline="0" dirty="0" smtClean="0">
                          <a:ln>
                            <a:noFill/>
                          </a:ln>
                          <a:solidFill>
                            <a:schemeClr val="tx1"/>
                          </a:solidFill>
                          <a:effectLst/>
                          <a:latin typeface="Arial" pitchFamily="34" charset="0"/>
                        </a:rPr>
                        <a:t>приемане на обаждания и определяне на проблеми</a:t>
                      </a:r>
                      <a:endParaRPr kumimoji="0" lang="en-GB"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sz="1300" b="0" i="0" u="none" strike="noStrike" cap="none" normalizeH="0" baseline="0" dirty="0" smtClean="0">
                          <a:ln>
                            <a:noFill/>
                          </a:ln>
                          <a:solidFill>
                            <a:schemeClr val="tx1"/>
                          </a:solidFill>
                          <a:effectLst/>
                          <a:latin typeface="Arial" pitchFamily="34" charset="0"/>
                        </a:rPr>
                        <a:t>Употреба на софтуер за управление на мрежи</a:t>
                      </a:r>
                      <a:endParaRPr kumimoji="0" 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Дизайн, инсталация, конфигурация и поддръжка на големи мрежи</a:t>
                      </a:r>
                      <a:endParaRPr kumimoji="0" lang="en-GB"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altLang="en-US" sz="1300" b="0" i="0" u="none" strike="noStrike" cap="none" normalizeH="0" baseline="0" dirty="0" smtClean="0">
                          <a:ln>
                            <a:noFill/>
                          </a:ln>
                          <a:solidFill>
                            <a:schemeClr val="tx1"/>
                          </a:solidFill>
                          <a:effectLst/>
                          <a:latin typeface="Arial" pitchFamily="34" charset="0"/>
                        </a:rPr>
                        <a:t>Определяне на проблеми в мрежата</a:t>
                      </a:r>
                      <a:endParaRPr kumimoji="0" lang="en-US" alt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sz="1300" b="0" i="0" u="none" strike="noStrike" cap="none" normalizeH="0" baseline="0" dirty="0" smtClean="0">
                          <a:ln>
                            <a:noFill/>
                          </a:ln>
                          <a:solidFill>
                            <a:schemeClr val="tx1"/>
                          </a:solidFill>
                          <a:effectLst/>
                          <a:latin typeface="Arial" pitchFamily="34" charset="0"/>
                        </a:rPr>
                        <a:t>Употреба на пособия на управление и наблюдение на мрежи и мрежови процеси</a:t>
                      </a:r>
                      <a:endParaRPr kumimoji="0" lang="en-US" sz="1300" b="0" i="0" u="none" strike="noStrike" cap="none" normalizeH="0" baseline="0" dirty="0" smtClean="0">
                        <a:ln>
                          <a:noFill/>
                        </a:ln>
                        <a:solidFill>
                          <a:schemeClr val="tx1"/>
                        </a:solidFill>
                        <a:effectLst/>
                        <a:latin typeface="Arial" pitchFamily="34" charset="0"/>
                      </a:endParaRPr>
                    </a:p>
                  </a:txBody>
                  <a:tcPr marL="82124" marR="82124" marT="41061" marB="410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Arial" pitchFamily="34" charset="0"/>
                        </a:rPr>
                        <a:t>Help Desk </a:t>
                      </a:r>
                      <a:r>
                        <a:rPr kumimoji="0" lang="bg-BG" sz="1300" b="0" i="0" u="none" strike="noStrike" cap="none" normalizeH="0" baseline="0" dirty="0" smtClean="0">
                          <a:ln>
                            <a:noFill/>
                          </a:ln>
                          <a:solidFill>
                            <a:schemeClr val="tx1"/>
                          </a:solidFill>
                          <a:effectLst/>
                          <a:latin typeface="Arial" pitchFamily="34" charset="0"/>
                        </a:rPr>
                        <a:t>техник</a:t>
                      </a:r>
                    </a:p>
                    <a:p>
                      <a:pPr marL="114300" marR="0" lvl="0" indent="-114300" algn="l" defTabSz="914400" rtl="0" eaLnBrk="1" fontAlgn="base" latinLnBrk="0" hangingPunct="1">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sz="1300" b="0" i="0" u="none" strike="noStrike" cap="none" normalizeH="0" baseline="0" dirty="0" smtClean="0">
                          <a:ln>
                            <a:noFill/>
                          </a:ln>
                          <a:solidFill>
                            <a:schemeClr val="tx1"/>
                          </a:solidFill>
                          <a:effectLst/>
                          <a:latin typeface="Arial" pitchFamily="34" charset="0"/>
                        </a:rPr>
                        <a:t>Специалист поддръжка на мрежи</a:t>
                      </a:r>
                    </a:p>
                    <a:p>
                      <a:pPr marL="114300" marR="0" lvl="0" indent="-114300" algn="l" defTabSz="914400" rtl="0" eaLnBrk="1" fontAlgn="base" latinLnBrk="0" hangingPunct="1">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Arial" pitchFamily="34" charset="0"/>
                        </a:rPr>
                        <a:t>IT </a:t>
                      </a:r>
                      <a:r>
                        <a:rPr kumimoji="0" lang="bg-BG" sz="1300" b="0" i="0" u="none" strike="noStrike" cap="none" normalizeH="0" baseline="0" dirty="0" smtClean="0">
                          <a:ln>
                            <a:noFill/>
                          </a:ln>
                          <a:solidFill>
                            <a:schemeClr val="tx1"/>
                          </a:solidFill>
                          <a:effectLst/>
                          <a:latin typeface="Arial" pitchFamily="34" charset="0"/>
                        </a:rPr>
                        <a:t>системен координатор</a:t>
                      </a:r>
                    </a:p>
                    <a:p>
                      <a:pPr marL="114300" marR="0" lvl="0" indent="-114300" algn="l" defTabSz="914400" rtl="0" eaLnBrk="1" fontAlgn="base" latinLnBrk="0" hangingPunct="1">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Arial" pitchFamily="34" charset="0"/>
                        </a:rPr>
                        <a:t>Help Desk </a:t>
                      </a:r>
                      <a:r>
                        <a:rPr kumimoji="0" lang="bg-BG" sz="1300" b="0" i="0" u="none" strike="noStrike" cap="none" normalizeH="0" baseline="0" dirty="0" smtClean="0">
                          <a:ln>
                            <a:noFill/>
                          </a:ln>
                          <a:solidFill>
                            <a:schemeClr val="tx1"/>
                          </a:solidFill>
                          <a:effectLst/>
                          <a:latin typeface="Arial" pitchFamily="34" charset="0"/>
                        </a:rPr>
                        <a:t>специалист</a:t>
                      </a:r>
                    </a:p>
                    <a:p>
                      <a:pPr marL="114300" marR="0" lvl="0" indent="-114300" algn="l" defTabSz="914400" rtl="0" eaLnBrk="1" fontAlgn="base" latinLnBrk="0" hangingPunct="1">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sz="1300" b="0" i="0" u="none" strike="noStrike" cap="none" normalizeH="0" baseline="0" dirty="0" smtClean="0">
                          <a:ln>
                            <a:noFill/>
                          </a:ln>
                          <a:solidFill>
                            <a:schemeClr val="tx1"/>
                          </a:solidFill>
                          <a:effectLst/>
                          <a:latin typeface="Arial" pitchFamily="34" charset="0"/>
                        </a:rPr>
                        <a:t>Мрежови техник</a:t>
                      </a:r>
                    </a:p>
                    <a:p>
                      <a:pPr marL="114300" marR="0" lvl="0" indent="-114300" algn="l" defTabSz="914400" rtl="0" eaLnBrk="1" fontAlgn="base" latinLnBrk="0" hangingPunct="1">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sz="1300" b="0" i="0" u="none" strike="noStrike" cap="none" normalizeH="0" baseline="0" dirty="0" smtClean="0">
                          <a:ln>
                            <a:noFill/>
                          </a:ln>
                          <a:solidFill>
                            <a:schemeClr val="tx1"/>
                          </a:solidFill>
                          <a:effectLst/>
                          <a:latin typeface="Arial" pitchFamily="34" charset="0"/>
                        </a:rPr>
                        <a:t>Мрежови специалист</a:t>
                      </a:r>
                    </a:p>
                    <a:p>
                      <a:pPr marL="114300" marR="0" lvl="0" indent="-114300" algn="l" defTabSz="914400" rtl="0" eaLnBrk="1" fontAlgn="base" latinLnBrk="0" hangingPunct="1">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sz="1300" b="0" i="0" u="none" strike="noStrike" cap="none" normalizeH="0" baseline="0" dirty="0" smtClean="0">
                          <a:ln>
                            <a:noFill/>
                          </a:ln>
                          <a:solidFill>
                            <a:schemeClr val="tx1"/>
                          </a:solidFill>
                          <a:effectLst/>
                          <a:latin typeface="Arial" pitchFamily="34" charset="0"/>
                        </a:rPr>
                        <a:t>Мрежови администратор</a:t>
                      </a:r>
                    </a:p>
                    <a:p>
                      <a:pPr marL="114300" marR="0" lvl="0" indent="-114300" algn="l" defTabSz="914400" rtl="0" eaLnBrk="1" fontAlgn="base" latinLnBrk="0" hangingPunct="1">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rial" pitchFamily="34" charset="0"/>
                      </a:endParaRP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bg-BG" sz="1300" b="0" i="0" u="none" strike="noStrike" cap="none" normalizeH="0" baseline="0" dirty="0" smtClean="0">
                          <a:ln>
                            <a:noFill/>
                          </a:ln>
                          <a:solidFill>
                            <a:schemeClr val="tx1"/>
                          </a:solidFill>
                          <a:effectLst/>
                          <a:latin typeface="Arial" pitchFamily="34" charset="0"/>
                        </a:rPr>
                        <a:t>Мрежови аналитик</a:t>
                      </a:r>
                      <a:endParaRPr kumimoji="0" lang="en-US" sz="1300" b="0" i="0" u="none" strike="noStrike" cap="none" normalizeH="0" baseline="0" dirty="0" smtClean="0">
                        <a:ln>
                          <a:noFill/>
                        </a:ln>
                        <a:solidFill>
                          <a:schemeClr val="tx1"/>
                        </a:solidFill>
                        <a:effectLst/>
                        <a:latin typeface="Arial" pitchFamily="34" charset="0"/>
                      </a:endParaRPr>
                    </a:p>
                  </a:txBody>
                  <a:tcPr marL="82124" marR="82124" marT="41061" marB="410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ct_2006_Cisco White Template">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ct_2006_Cisco White Template">
  <a:themeElements>
    <a:clrScheme name="1_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1_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ct_2006_Cisco White Template">
  <a:themeElements>
    <a:clrScheme name="2_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2_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1534</Words>
  <Application>Microsoft Office PowerPoint</Application>
  <PresentationFormat>On-screen Show (4:3)</PresentationFormat>
  <Paragraphs>293</Paragraphs>
  <Slides>26</Slides>
  <Notes>12</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Oct_2006_Cisco White Template</vt:lpstr>
      <vt:lpstr>1_Oct_2006_Cisco White Template</vt:lpstr>
      <vt:lpstr>2_Oct_2006_Cisco White Template</vt:lpstr>
      <vt:lpstr>Cisco мрежова академия, VMware IT академия и сертификационен център на Pearson Vue към  Русенски Университет  “Ангел Кънчев”</vt:lpstr>
      <vt:lpstr>PowerPoint Presentation</vt:lpstr>
      <vt:lpstr>Cisco Мрежова Академия Партньорство с бизнеса и публичния сектор</vt:lpstr>
      <vt:lpstr>Мрежовата академия на Cisco днес</vt:lpstr>
      <vt:lpstr>Текущо състояние на CCNA програмата  </vt:lpstr>
      <vt:lpstr>Образователни материали от Cisco</vt:lpstr>
      <vt:lpstr>PowerPoint Presentation</vt:lpstr>
      <vt:lpstr>PowerPoint Presentation</vt:lpstr>
      <vt:lpstr>Възможности за реализация</vt:lpstr>
      <vt:lpstr>Мрежова академия на CISCO към РУ “Ангел Кънчев”</vt:lpstr>
      <vt:lpstr>CISCO мрежова академия към РУ</vt:lpstr>
      <vt:lpstr>CISCO мрежова академия към РУ</vt:lpstr>
      <vt:lpstr>CISCO мрежова академия към РУ</vt:lpstr>
      <vt:lpstr>CISCO мрежова академия към РУ</vt:lpstr>
      <vt:lpstr>Предимства и ползи</vt:lpstr>
      <vt:lpstr>Предимства и ползи</vt:lpstr>
      <vt:lpstr>VMware IT академия към  РУ “Ангел Кънчев”</vt:lpstr>
      <vt:lpstr>Защо е важна виртуализацията и какво е VMware IT академията</vt:lpstr>
      <vt:lpstr>Къде и от кого се използва виртуализацията?</vt:lpstr>
      <vt:lpstr>Академичната програма на VMware IT</vt:lpstr>
      <vt:lpstr>VMware IT Академията в РУ</vt:lpstr>
      <vt:lpstr>Сертификационен център на PEARSON VUE към  РУ “Ангел Кънчев”</vt:lpstr>
      <vt:lpstr>Най-голямата мрежа от сертификационни центрове в света</vt:lpstr>
      <vt:lpstr>PowerPoint Presentation</vt:lpstr>
      <vt:lpstr>PowerPoint Presentation</vt:lpstr>
      <vt:lpstr>Cisco мрежова академия, VMware IT академия и Сертификационен център на Pearson Vue към  Русенски Университет  “Ангел Кънчев”</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Networking Academy New CCNA Curricula</dc:title>
  <dc:creator>Cisco Systems, Inc.</dc:creator>
  <cp:lastModifiedBy>PZahariev</cp:lastModifiedBy>
  <cp:revision>156</cp:revision>
  <dcterms:created xsi:type="dcterms:W3CDTF">2007-12-14T22:08:42Z</dcterms:created>
  <dcterms:modified xsi:type="dcterms:W3CDTF">2013-09-27T10:08:33Z</dcterms:modified>
</cp:coreProperties>
</file>