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83" r:id="rId2"/>
    <p:sldMasterId id="2147483684" r:id="rId3"/>
  </p:sldMasterIdLst>
  <p:notesMasterIdLst>
    <p:notesMasterId r:id="rId46"/>
  </p:notesMasterIdLst>
  <p:handoutMasterIdLst>
    <p:handoutMasterId r:id="rId47"/>
  </p:handoutMasterIdLst>
  <p:sldIdLst>
    <p:sldId id="309" r:id="rId4"/>
    <p:sldId id="377" r:id="rId5"/>
    <p:sldId id="390" r:id="rId6"/>
    <p:sldId id="258" r:id="rId7"/>
    <p:sldId id="351" r:id="rId8"/>
    <p:sldId id="349" r:id="rId9"/>
    <p:sldId id="269" r:id="rId10"/>
    <p:sldId id="261" r:id="rId11"/>
    <p:sldId id="265" r:id="rId12"/>
    <p:sldId id="266" r:id="rId13"/>
    <p:sldId id="350" r:id="rId14"/>
    <p:sldId id="271" r:id="rId15"/>
    <p:sldId id="272" r:id="rId16"/>
    <p:sldId id="274" r:id="rId17"/>
    <p:sldId id="275" r:id="rId18"/>
    <p:sldId id="278" r:id="rId19"/>
    <p:sldId id="281" r:id="rId20"/>
    <p:sldId id="292" r:id="rId21"/>
    <p:sldId id="282" r:id="rId22"/>
    <p:sldId id="283" r:id="rId23"/>
    <p:sldId id="364" r:id="rId24"/>
    <p:sldId id="285" r:id="rId25"/>
    <p:sldId id="286" r:id="rId26"/>
    <p:sldId id="371" r:id="rId27"/>
    <p:sldId id="370" r:id="rId28"/>
    <p:sldId id="366" r:id="rId29"/>
    <p:sldId id="320" r:id="rId30"/>
    <p:sldId id="397" r:id="rId31"/>
    <p:sldId id="398" r:id="rId32"/>
    <p:sldId id="399" r:id="rId33"/>
    <p:sldId id="325" r:id="rId34"/>
    <p:sldId id="310" r:id="rId35"/>
    <p:sldId id="311" r:id="rId36"/>
    <p:sldId id="312" r:id="rId37"/>
    <p:sldId id="313" r:id="rId38"/>
    <p:sldId id="314" r:id="rId39"/>
    <p:sldId id="315" r:id="rId40"/>
    <p:sldId id="367" r:id="rId41"/>
    <p:sldId id="368" r:id="rId42"/>
    <p:sldId id="369" r:id="rId43"/>
    <p:sldId id="302" r:id="rId44"/>
    <p:sldId id="307" r:id="rId45"/>
  </p:sldIdLst>
  <p:sldSz cx="9144000" cy="6858000" type="screen4x3"/>
  <p:notesSz cx="6815138" cy="99425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A50021"/>
    <a:srgbClr val="993300"/>
    <a:srgbClr val="CC3300"/>
    <a:srgbClr val="EAEAEA"/>
    <a:srgbClr val="DDDDDD"/>
    <a:srgbClr val="5F5F5F"/>
    <a:srgbClr val="99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549" autoAdjust="0"/>
    <p:restoredTop sz="95187" autoAdjust="0"/>
  </p:normalViewPr>
  <p:slideViewPr>
    <p:cSldViewPr>
      <p:cViewPr>
        <p:scale>
          <a:sx n="75" d="100"/>
          <a:sy n="75" d="100"/>
        </p:scale>
        <p:origin x="-78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presProps" Target="presProps.xml"/><Relationship Id="rId8" Type="http://schemas.openxmlformats.org/officeDocument/2006/relationships/slide" Target="slides/slide5.xml"/><Relationship Id="rId51" Type="http://schemas.openxmlformats.org/officeDocument/2006/relationships/tableStyles" Target="tableStyle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2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527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2027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60800" y="0"/>
            <a:ext cx="29527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fld id="{88F0A4AE-9778-4DA6-B49A-4A735970FAD2}" type="datetimeFigureOut">
              <a:rPr lang="et-EE"/>
              <a:pPr>
                <a:defRPr/>
              </a:pPr>
              <a:t>27.05.2013</a:t>
            </a:fld>
            <a:endParaRPr lang="et-EE"/>
          </a:p>
        </p:txBody>
      </p:sp>
      <p:sp>
        <p:nvSpPr>
          <p:cNvPr id="2027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4038"/>
            <a:ext cx="295275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2027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60800" y="9444038"/>
            <a:ext cx="295275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fld id="{DB81A9C9-C424-4341-823F-298E45EF02DF}" type="slidenum">
              <a:rPr lang="et-EE"/>
              <a:pPr>
                <a:defRPr/>
              </a:pPr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4209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Header Placeholder 125953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527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60800" y="0"/>
            <a:ext cx="2952750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fld id="{CE98C273-0F0B-4E82-8173-6EAA55B5F025}" type="datetimeFigureOut">
              <a:rPr lang="en-US"/>
              <a:pPr>
                <a:defRPr/>
              </a:pPr>
              <a:t>5/27/2013</a:t>
            </a:fld>
            <a:endParaRPr lang="en-US"/>
          </a:p>
        </p:txBody>
      </p:sp>
      <p:sp>
        <p:nvSpPr>
          <p:cNvPr id="66564" name="Rectangle 125955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923925" y="746125"/>
            <a:ext cx="4970463" cy="3727450"/>
          </a:xfrm>
          <a:prstGeom prst="rect">
            <a:avLst/>
          </a:prstGeom>
          <a:noFill/>
          <a:ln w="12700" algn="ctr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1038" y="4722813"/>
            <a:ext cx="5453062" cy="44735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  <a:endParaRPr lang="ru-RU" noProof="0" smtClean="0"/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25958" name="Footer Placeholder 125957"/>
          <p:cNvSpPr>
            <a:spLocks noGrp="1"/>
          </p:cNvSpPr>
          <p:nvPr>
            <p:ph type="ftr" sz="quarter" idx="4"/>
          </p:nvPr>
        </p:nvSpPr>
        <p:spPr bwMode="auto">
          <a:xfrm>
            <a:off x="0" y="9444038"/>
            <a:ext cx="295275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60800" y="9444038"/>
            <a:ext cx="295275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fld id="{1E4FE5F8-71B2-492E-81FF-2CB6B7DB5E64}" type="slidenum">
              <a:rPr lang="ru-RU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37514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E30FE00-389C-40BA-AD0D-44D1926F57DD}" type="slidenum">
              <a:rPr lang="ru-RU" smtClean="0"/>
              <a:pPr>
                <a:defRPr/>
              </a:pPr>
              <a:t>27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7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924050" cy="141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13"/>
          <p:cNvSpPr txBox="1">
            <a:spLocks noChangeArrowheads="1"/>
          </p:cNvSpPr>
          <p:nvPr userDrawn="1"/>
        </p:nvSpPr>
        <p:spPr bwMode="auto">
          <a:xfrm>
            <a:off x="107950" y="1196975"/>
            <a:ext cx="41036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t-EE" sz="2400" b="1">
                <a:solidFill>
                  <a:srgbClr val="990033"/>
                </a:solidFill>
                <a:latin typeface="Times New Roman" pitchFamily="18" charset="0"/>
                <a:cs typeface="+mn-cs"/>
              </a:rPr>
              <a:t>TUT VIRUMAA COLLEGE </a:t>
            </a:r>
          </a:p>
        </p:txBody>
      </p:sp>
      <p:pic>
        <p:nvPicPr>
          <p:cNvPr id="6" name="Picture 14" descr="pil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813" y="0"/>
            <a:ext cx="7380287" cy="119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1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9075" y="0"/>
            <a:ext cx="1112838" cy="1125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rtlCol="0"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 rtlCol="0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ru-RU"/>
          </a:p>
        </p:txBody>
      </p:sp>
      <p:sp>
        <p:nvSpPr>
          <p:cNvPr id="8" name="Rectangl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38B121-4DD6-4FEC-9F26-205834A2E7DE}" type="datetime1">
              <a:rPr lang="et-EE"/>
              <a:pPr>
                <a:defRPr/>
              </a:pPr>
              <a:t>27.05.2013</a:t>
            </a:fld>
            <a:endParaRPr lang="en-US"/>
          </a:p>
        </p:txBody>
      </p:sp>
      <p:sp>
        <p:nvSpPr>
          <p:cNvPr id="9" name="Rectangl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651EE3-6E03-4E3E-ABCA-9B8368D54C35}" type="slidenum">
              <a:rPr lang="en-US"/>
              <a:pPr>
                <a:defRPr/>
              </a:pPr>
              <a:t>‹#›</a:t>
            </a:fld>
            <a:endParaRPr lang="en-US"/>
          </a:p>
          <a:p>
            <a:pPr>
              <a:defRPr/>
            </a:pPr>
            <a:endParaRPr lang="en-US"/>
          </a:p>
        </p:txBody>
      </p:sp>
    </p:spTree>
  </p:cSld>
  <p:clrMapOvr>
    <a:masterClrMapping/>
  </p:clrMapOvr>
  <p:transition spd="med">
    <p:zo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8A5C18-739D-4518-A4C8-D7885B2FDA7F}" type="datetime1">
              <a:rPr lang="et-EE"/>
              <a:pPr>
                <a:defRPr/>
              </a:pPr>
              <a:t>27.05.2013</a:t>
            </a:fld>
            <a:endParaRPr lang="et-E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B3BC8B-8DF0-4B5F-A260-808806BF6549}" type="slidenum">
              <a:rPr lang="et-EE"/>
              <a:pPr>
                <a:defRPr/>
              </a:pPr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69666B-1834-4B47-9247-03AD3686A13C}" type="datetime1">
              <a:rPr lang="et-EE"/>
              <a:pPr>
                <a:defRPr/>
              </a:pPr>
              <a:t>27.05.2013</a:t>
            </a:fld>
            <a:endParaRPr lang="et-E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4A1CFF-F3BE-45DA-B210-699A711B83F9}" type="slidenum">
              <a:rPr lang="et-EE"/>
              <a:pPr>
                <a:defRPr/>
              </a:pPr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105604-FEEA-486C-8F01-875A0113BF0C}" type="datetime1">
              <a:rPr lang="et-EE"/>
              <a:pPr>
                <a:defRPr/>
              </a:pPr>
              <a:t>27.05.2013</a:t>
            </a:fld>
            <a:endParaRPr lang="et-E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455062-7FBF-4F9B-BBE7-EF3022A7AA54}" type="slidenum">
              <a:rPr lang="et-EE"/>
              <a:pPr>
                <a:defRPr/>
              </a:pPr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0A3DBE-263F-49C5-8009-57DF10A06CED}" type="datetime1">
              <a:rPr lang="et-EE"/>
              <a:pPr>
                <a:defRPr/>
              </a:pPr>
              <a:t>27.05.2013</a:t>
            </a:fld>
            <a:endParaRPr lang="et-EE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36B730-55DD-4588-AEFF-6BFE6C7CA11B}" type="slidenum">
              <a:rPr lang="et-EE"/>
              <a:pPr>
                <a:defRPr/>
              </a:pPr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973136-6C5C-47F9-B38B-24849F01B778}" type="datetime1">
              <a:rPr lang="et-EE"/>
              <a:pPr>
                <a:defRPr/>
              </a:pPr>
              <a:t>27.05.2013</a:t>
            </a:fld>
            <a:endParaRPr lang="et-E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093227-011A-49A7-BD80-CD24A9F17273}" type="slidenum">
              <a:rPr lang="et-EE"/>
              <a:pPr>
                <a:defRPr/>
              </a:pPr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E99B1F-4FF5-4807-BBA3-94AC289FC212}" type="datetime1">
              <a:rPr lang="et-EE"/>
              <a:pPr>
                <a:defRPr/>
              </a:pPr>
              <a:t>27.05.2013</a:t>
            </a:fld>
            <a:endParaRPr lang="et-EE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6B14FB-FFF8-449E-A8F0-91E946A021B9}" type="slidenum">
              <a:rPr lang="et-EE"/>
              <a:pPr>
                <a:defRPr/>
              </a:pPr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02A446-01AC-41B2-B306-13FD58FCF422}" type="datetime1">
              <a:rPr lang="et-EE"/>
              <a:pPr>
                <a:defRPr/>
              </a:pPr>
              <a:t>27.05.2013</a:t>
            </a:fld>
            <a:endParaRPr lang="et-E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00852E-6F67-4E18-A043-3DCD1D507528}" type="slidenum">
              <a:rPr lang="et-EE"/>
              <a:pPr>
                <a:defRPr/>
              </a:pPr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A4244F-837D-4E96-9CBC-C9D641633454}" type="datetime1">
              <a:rPr lang="et-EE"/>
              <a:pPr>
                <a:defRPr/>
              </a:pPr>
              <a:t>27.05.2013</a:t>
            </a:fld>
            <a:endParaRPr lang="et-E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BB4AFD-C2FC-4BF7-B5A9-FABF53D3BBB5}" type="slidenum">
              <a:rPr lang="et-EE"/>
              <a:pPr>
                <a:defRPr/>
              </a:pPr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BA0784-C80F-46E2-9A71-031615465B98}" type="datetime1">
              <a:rPr lang="et-EE"/>
              <a:pPr>
                <a:defRPr/>
              </a:pPr>
              <a:t>27.05.2013</a:t>
            </a:fld>
            <a:endParaRPr lang="et-E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37EE5D-C051-4A02-B452-DD09261F4C09}" type="slidenum">
              <a:rPr lang="et-EE"/>
              <a:pPr>
                <a:defRPr/>
              </a:pPr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3B1CEA-1D9B-47D9-8382-3B5A3779640A}" type="datetime1">
              <a:rPr lang="et-EE"/>
              <a:pPr>
                <a:defRPr/>
              </a:pPr>
              <a:t>27.05.2013</a:t>
            </a:fld>
            <a:endParaRPr lang="et-E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B53175-DB6D-4388-BBE0-8D15260DC1F0}" type="slidenum">
              <a:rPr lang="et-EE"/>
              <a:pPr>
                <a:defRPr/>
              </a:pPr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rtlCol="0"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rtlCol="0"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ru-RU"/>
          </a:p>
        </p:txBody>
      </p:sp>
      <p:sp>
        <p:nvSpPr>
          <p:cNvPr id="4" name="Rectangl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F8B93A-3CF3-4037-9476-052795C43192}" type="datetime1">
              <a:rPr lang="et-EE"/>
              <a:pPr>
                <a:defRPr/>
              </a:pPr>
              <a:t>27.05.2013</a:t>
            </a:fld>
            <a:endParaRPr lang="en-US"/>
          </a:p>
        </p:txBody>
      </p:sp>
      <p:sp>
        <p:nvSpPr>
          <p:cNvPr id="5" name="Rectangl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F241B5-D86F-46B2-BDC4-28E955B7819D}" type="slidenum">
              <a:rPr lang="ru-RU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strips dir="rd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270DAB-C92C-48A8-8D13-D13EDDFE96ED}" type="datetime1">
              <a:rPr lang="et-EE"/>
              <a:pPr>
                <a:defRPr/>
              </a:pPr>
              <a:t>27.05.2013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16573F-C053-45E0-B744-D58721EEC03C}" type="slidenum">
              <a:rPr lang="et-EE"/>
              <a:pPr>
                <a:defRPr/>
              </a:pPr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72FFC3-A79E-49E6-BC5E-08F54F815438}" type="datetime1">
              <a:rPr lang="et-EE"/>
              <a:pPr>
                <a:defRPr/>
              </a:pPr>
              <a:t>27.05.2013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0F4DF9-8AC7-426B-8FF8-BD209760DB64}" type="slidenum">
              <a:rPr lang="et-EE"/>
              <a:pPr>
                <a:defRPr/>
              </a:pPr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2C73EE-A418-47D6-ADA6-26F576DADD6E}" type="datetime1">
              <a:rPr lang="et-EE"/>
              <a:pPr>
                <a:defRPr/>
              </a:pPr>
              <a:t>27.05.2013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9504F1-B89D-4A9F-B526-C4513D1E6553}" type="slidenum">
              <a:rPr lang="et-EE"/>
              <a:pPr>
                <a:defRPr/>
              </a:pPr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AF524B-BD94-4EC7-8F62-FFC13856D54D}" type="datetime1">
              <a:rPr lang="et-EE"/>
              <a:pPr>
                <a:defRPr/>
              </a:pPr>
              <a:t>27.05.2013</a:t>
            </a:fld>
            <a:endParaRPr lang="et-EE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C3BE2B-11ED-40DE-BCA0-C158F6567946}" type="slidenum">
              <a:rPr lang="et-EE"/>
              <a:pPr>
                <a:defRPr/>
              </a:pPr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370E41-90F7-4337-9934-776C4C2E091E}" type="datetime1">
              <a:rPr lang="et-EE"/>
              <a:pPr>
                <a:defRPr/>
              </a:pPr>
              <a:t>27.05.2013</a:t>
            </a:fld>
            <a:endParaRPr lang="et-EE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1CC1C6-8278-4B83-80BA-23D1D5B1E9D9}" type="slidenum">
              <a:rPr lang="et-EE"/>
              <a:pPr>
                <a:defRPr/>
              </a:pPr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30D48C-3F79-4D50-95DF-6FBDF161DFE9}" type="datetime1">
              <a:rPr lang="et-EE"/>
              <a:pPr>
                <a:defRPr/>
              </a:pPr>
              <a:t>27.05.2013</a:t>
            </a:fld>
            <a:endParaRPr lang="et-EE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43088D-CBE4-4993-8CD9-EA0685CA5FD3}" type="slidenum">
              <a:rPr lang="et-EE"/>
              <a:pPr>
                <a:defRPr/>
              </a:pPr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B87F54-8522-49AE-939F-616FE946E114}" type="datetime1">
              <a:rPr lang="et-EE"/>
              <a:pPr>
                <a:defRPr/>
              </a:pPr>
              <a:t>27.05.2013</a:t>
            </a:fld>
            <a:endParaRPr lang="et-EE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D9B9BE-B193-4E68-822B-57D4C05FC037}" type="slidenum">
              <a:rPr lang="et-EE"/>
              <a:pPr>
                <a:defRPr/>
              </a:pPr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666A7D-F86F-4DF4-B9A9-A27F0EF195B0}" type="datetime1">
              <a:rPr lang="et-EE"/>
              <a:pPr>
                <a:defRPr/>
              </a:pPr>
              <a:t>27.05.2013</a:t>
            </a:fld>
            <a:endParaRPr lang="et-EE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A51C17-DE53-4BC3-BB94-9792DBF223D9}" type="slidenum">
              <a:rPr lang="et-EE"/>
              <a:pPr>
                <a:defRPr/>
              </a:pPr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ACCC2F-7B4A-4D58-8609-DF178A0EB9CC}" type="datetime1">
              <a:rPr lang="et-EE"/>
              <a:pPr>
                <a:defRPr/>
              </a:pPr>
              <a:t>27.05.2013</a:t>
            </a:fld>
            <a:endParaRPr lang="et-EE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FB346F-A4AB-4B35-B4E8-88B75B36D2A7}" type="slidenum">
              <a:rPr lang="et-EE"/>
              <a:pPr>
                <a:defRPr/>
              </a:pPr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F084FF-EF8C-4F6D-A9CE-3EA5824523BF}" type="datetime1">
              <a:rPr lang="et-EE"/>
              <a:pPr>
                <a:defRPr/>
              </a:pPr>
              <a:t>27.05.2013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704B16-868F-4069-BA12-A494AADF6EA5}" type="slidenum">
              <a:rPr lang="et-EE"/>
              <a:pPr>
                <a:defRPr/>
              </a:pPr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 rtlCol="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ru-RU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 rtlCol="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ru-RU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2B33CB-BCD9-4E09-AEB1-AF13EBC61788}" type="datetime1">
              <a:rPr lang="et-EE"/>
              <a:pPr>
                <a:defRPr/>
              </a:pPr>
              <a:t>27.05.2013</a:t>
            </a:fld>
            <a:endParaRPr lang="en-US"/>
          </a:p>
        </p:txBody>
      </p:sp>
      <p:sp>
        <p:nvSpPr>
          <p:cNvPr id="6" name="Rectangl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B28344-A451-44F6-AA75-0FE398831815}" type="slidenum">
              <a:rPr lang="ru-RU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strips dir="rd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BC069F-D38E-4E08-B7CE-37CCBF89A630}" type="datetime1">
              <a:rPr lang="et-EE"/>
              <a:pPr>
                <a:defRPr/>
              </a:pPr>
              <a:t>27.05.2013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018A23-99F2-45D4-B695-7C1BC3D1E4CF}" type="slidenum">
              <a:rPr lang="et-EE"/>
              <a:pPr>
                <a:defRPr/>
              </a:pPr>
              <a:t>‹#›</a:t>
            </a:fld>
            <a:endParaRPr lang="et-E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ru-RU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ru-RU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ru-RU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E8F305-B241-429D-BBFA-19F64A351D0B}" type="datetime1">
              <a:rPr lang="et-EE"/>
              <a:pPr>
                <a:defRPr/>
              </a:pPr>
              <a:t>27.05.2013</a:t>
            </a:fld>
            <a:endParaRPr lang="en-US"/>
          </a:p>
        </p:txBody>
      </p:sp>
      <p:sp>
        <p:nvSpPr>
          <p:cNvPr id="8" name="Rectangl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5F9F09-E609-47F7-A74A-3877576FC89F}" type="slidenum">
              <a:rPr lang="ru-RU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strips dir="r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Rectangl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39054E-5A91-4CCB-AD83-8734E6037057}" type="datetime1">
              <a:rPr lang="et-EE"/>
              <a:pPr>
                <a:defRPr/>
              </a:pPr>
              <a:t>27.05.2013</a:t>
            </a:fld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975E52-B6F8-4973-92B7-0430D6D41A20}" type="slidenum">
              <a:rPr lang="ru-RU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strips dir="r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34A923-5DDE-4B53-82F3-B8D40FB61D72}" type="datetime1">
              <a:rPr lang="et-EE"/>
              <a:pPr>
                <a:defRPr/>
              </a:pPr>
              <a:t>27.05.2013</a:t>
            </a:fld>
            <a:endParaRPr lang="en-US"/>
          </a:p>
        </p:txBody>
      </p:sp>
      <p:sp>
        <p:nvSpPr>
          <p:cNvPr id="3" name="Rectangl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21774C-81F7-48C6-B999-482F929170A0}" type="slidenum">
              <a:rPr lang="ru-RU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strips dir="r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rtlCol="0"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 rtlCol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ru-RU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 rtlCol="0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ru-RU"/>
          </a:p>
        </p:txBody>
      </p:sp>
      <p:sp>
        <p:nvSpPr>
          <p:cNvPr id="5" name="Rectangl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C659D7-408E-4AE1-89F4-B24EBA8CB0E1}" type="datetime1">
              <a:rPr lang="et-EE"/>
              <a:pPr>
                <a:defRPr/>
              </a:pPr>
              <a:t>27.05.2013</a:t>
            </a:fld>
            <a:endParaRPr lang="en-US"/>
          </a:p>
        </p:txBody>
      </p:sp>
      <p:sp>
        <p:nvSpPr>
          <p:cNvPr id="6" name="Rectangl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0B63D1-007C-4036-B4AA-2AB6059AF99A}" type="slidenum">
              <a:rPr lang="ru-RU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strips dir="r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rtlCol="0"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 rtlCol="0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ru-RU"/>
          </a:p>
        </p:txBody>
      </p:sp>
      <p:sp>
        <p:nvSpPr>
          <p:cNvPr id="5" name="Rectangl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A18502-A2D7-4C5C-BD07-72E906B7F8DA}" type="datetime1">
              <a:rPr lang="et-EE"/>
              <a:pPr>
                <a:defRPr/>
              </a:pPr>
              <a:t>27.05.2013</a:t>
            </a:fld>
            <a:endParaRPr lang="en-US"/>
          </a:p>
        </p:txBody>
      </p:sp>
      <p:sp>
        <p:nvSpPr>
          <p:cNvPr id="6" name="Rectangl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E1F860-CDB7-4BF3-8001-4D4E0F409ECF}" type="slidenum">
              <a:rPr lang="ru-RU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strips dir="r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9426BB-A6BB-4EB5-9990-34FCC6A76404}" type="datetime1">
              <a:rPr lang="et-EE"/>
              <a:pPr>
                <a:defRPr/>
              </a:pPr>
              <a:t>27.05.2013</a:t>
            </a:fld>
            <a:endParaRPr lang="et-E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2456CA-72B3-4872-B6EC-F438A03378D0}" type="slidenum">
              <a:rPr lang="et-EE"/>
              <a:pPr>
                <a:defRPr/>
              </a:pPr>
              <a:t>‹#›</a:t>
            </a:fld>
            <a:endParaRPr lang="et-E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0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Placeholder 1025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6147" name="Text Placeholder 102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Date Placeholder 102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cs typeface="+mn-cs"/>
              </a:defRPr>
            </a:lvl1pPr>
          </a:lstStyle>
          <a:p>
            <a:pPr>
              <a:defRPr/>
            </a:pPr>
            <a:fld id="{8F7A820F-D00A-4E7C-88F7-3FF48FED8EE1}" type="datetime1">
              <a:rPr lang="et-EE"/>
              <a:pPr>
                <a:defRPr/>
              </a:pPr>
              <a:t>27.05.2013</a:t>
            </a:fld>
            <a:endParaRPr lang="ru-RU"/>
          </a:p>
        </p:txBody>
      </p:sp>
      <p:sp>
        <p:nvSpPr>
          <p:cNvPr id="1029" name="Footer Placeholder 102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Slide Number Placeholder 102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>
              <a:defRPr/>
            </a:pPr>
            <a:fld id="{E7AD7948-3708-477C-B27E-4EE188B490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64" r:id="rId1"/>
    <p:sldLayoutId id="2147484665" r:id="rId2"/>
    <p:sldLayoutId id="2147484666" r:id="rId3"/>
    <p:sldLayoutId id="2147484667" r:id="rId4"/>
    <p:sldLayoutId id="2147484668" r:id="rId5"/>
    <p:sldLayoutId id="2147484669" r:id="rId6"/>
    <p:sldLayoutId id="2147484670" r:id="rId7"/>
    <p:sldLayoutId id="2147484671" r:id="rId8"/>
  </p:sldLayoutIdLst>
  <p:transition spd="med">
    <p:zoom/>
  </p:transition>
  <p:hf hdr="0" ftr="0"/>
  <p:txStyles>
    <p:titleStyle>
      <a:lvl1pPr marL="342900" indent="-342900" algn="ctr" defTabSz="-1387316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marL="342900" indent="-342900" algn="ctr" defTabSz="-1387316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/>
        </a:defRPr>
      </a:lvl2pPr>
      <a:lvl3pPr marL="342900" indent="-342900" algn="ctr" defTabSz="-1387316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/>
        </a:defRPr>
      </a:lvl3pPr>
      <a:lvl4pPr marL="342900" indent="-342900" algn="ctr" defTabSz="-1387316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/>
        </a:defRPr>
      </a:lvl4pPr>
      <a:lvl5pPr marL="342900" indent="-342900" algn="ctr" defTabSz="-1387316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/>
        </a:defRPr>
      </a:lvl5pPr>
      <a:lvl6pPr marL="457200" algn="ctr" fontAlgn="base">
        <a:spcBef>
          <a:spcPct val="0"/>
        </a:spcBef>
        <a:spcAft>
          <a:spcPct val="0"/>
        </a:spcAft>
        <a:defRPr sz="4400">
          <a:solidFill>
            <a:schemeClr val="tx2">
              <a:alpha val="100000"/>
            </a:schemeClr>
          </a:solidFill>
          <a:latin typeface="Arial"/>
        </a:defRPr>
      </a:lvl6pPr>
      <a:lvl7pPr marL="914400" algn="ctr" fontAlgn="base">
        <a:spcBef>
          <a:spcPct val="0"/>
        </a:spcBef>
        <a:spcAft>
          <a:spcPct val="0"/>
        </a:spcAft>
        <a:defRPr sz="4400">
          <a:solidFill>
            <a:schemeClr val="tx2">
              <a:alpha val="100000"/>
            </a:schemeClr>
          </a:solidFill>
          <a:latin typeface="Arial"/>
        </a:defRPr>
      </a:lvl7pPr>
      <a:lvl8pPr marL="1371600" algn="ctr" fontAlgn="base">
        <a:spcBef>
          <a:spcPct val="0"/>
        </a:spcBef>
        <a:spcAft>
          <a:spcPct val="0"/>
        </a:spcAft>
        <a:defRPr sz="4400">
          <a:solidFill>
            <a:schemeClr val="tx2">
              <a:alpha val="100000"/>
            </a:schemeClr>
          </a:solidFill>
          <a:latin typeface="Arial"/>
        </a:defRPr>
      </a:lvl8pPr>
      <a:lvl9pPr marL="1828800" algn="ctr" fontAlgn="base">
        <a:spcBef>
          <a:spcPct val="0"/>
        </a:spcBef>
        <a:spcAft>
          <a:spcPct val="0"/>
        </a:spcAft>
        <a:defRPr sz="4400">
          <a:solidFill>
            <a:schemeClr val="tx2">
              <a:alpha val="100000"/>
            </a:schemeClr>
          </a:solidFill>
          <a:latin typeface="Arial"/>
        </a:defRPr>
      </a:lvl9pPr>
    </p:titleStyle>
    <p:bodyStyle>
      <a:lvl1pPr marL="342900" indent="-342900" algn="l" defTabSz="-13873163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-13873163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defTabSz="-13873163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defTabSz="-13873163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defTabSz="-13873163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fontAlgn="base">
        <a:spcBef>
          <a:spcPct val="20000"/>
        </a:spcBef>
        <a:spcAft>
          <a:spcPct val="0"/>
        </a:spcAft>
        <a:buChar char="»"/>
        <a:defRPr sz="2000">
          <a:solidFill>
            <a:schemeClr val="tx1">
              <a:alpha val="100000"/>
            </a:schemeClr>
          </a:solidFill>
          <a:latin typeface="+mn-lt"/>
        </a:defRPr>
      </a:lvl6pPr>
      <a:lvl7pPr marL="2971800" indent="-228600" algn="l" fontAlgn="base">
        <a:spcBef>
          <a:spcPct val="20000"/>
        </a:spcBef>
        <a:spcAft>
          <a:spcPct val="0"/>
        </a:spcAft>
        <a:buChar char="»"/>
        <a:defRPr sz="2000">
          <a:solidFill>
            <a:schemeClr val="tx1">
              <a:alpha val="100000"/>
            </a:schemeClr>
          </a:solidFill>
          <a:latin typeface="+mn-lt"/>
        </a:defRPr>
      </a:lvl7pPr>
      <a:lvl8pPr marL="3429000" indent="-228600" algn="l" fontAlgn="base">
        <a:spcBef>
          <a:spcPct val="20000"/>
        </a:spcBef>
        <a:spcAft>
          <a:spcPct val="0"/>
        </a:spcAft>
        <a:buChar char="»"/>
        <a:defRPr sz="2000">
          <a:solidFill>
            <a:schemeClr val="tx1">
              <a:alpha val="100000"/>
            </a:schemeClr>
          </a:solidFill>
          <a:latin typeface="+mn-lt"/>
        </a:defRPr>
      </a:lvl8pPr>
      <a:lvl9pPr marL="3886200" indent="-228600" algn="l" fontAlgn="base">
        <a:spcBef>
          <a:spcPct val="20000"/>
        </a:spcBef>
        <a:spcAft>
          <a:spcPct val="0"/>
        </a:spcAft>
        <a:buChar char="»"/>
        <a:defRPr sz="2000">
          <a:solidFill>
            <a:schemeClr val="tx1">
              <a:alpha val="100000"/>
            </a:schemeClr>
          </a:solidFill>
          <a:latin typeface="+mn-lt"/>
        </a:defRPr>
      </a:lvl9pPr>
    </p:bodyStyle>
    <p:otherStyle>
      <a:lvl1pPr algn="l" eaLnBrk="0" fontAlgn="base" hangingPunct="0">
        <a:spcBef>
          <a:spcPct val="0"/>
        </a:spcBef>
        <a:spcAft>
          <a:spcPct val="0"/>
        </a:spcAft>
        <a:defRPr>
          <a:solidFill>
            <a:schemeClr val="tx1">
              <a:alpha val="100000"/>
            </a:schemeClr>
          </a:solidFill>
          <a:latin typeface="Arial"/>
        </a:defRPr>
      </a:lvl1pPr>
      <a:lvl2pPr marL="457200" algn="l" eaLnBrk="0" fontAlgn="base" hangingPunct="0">
        <a:spcBef>
          <a:spcPct val="0"/>
        </a:spcBef>
        <a:spcAft>
          <a:spcPct val="0"/>
        </a:spcAft>
        <a:defRPr>
          <a:solidFill>
            <a:schemeClr val="tx1">
              <a:alpha val="100000"/>
            </a:schemeClr>
          </a:solidFill>
          <a:latin typeface="Arial"/>
        </a:defRPr>
      </a:lvl2pPr>
      <a:lvl3pPr marL="914400" algn="l" eaLnBrk="0" fontAlgn="base" hangingPunct="0">
        <a:spcBef>
          <a:spcPct val="0"/>
        </a:spcBef>
        <a:spcAft>
          <a:spcPct val="0"/>
        </a:spcAft>
        <a:defRPr>
          <a:solidFill>
            <a:schemeClr val="tx1">
              <a:alpha val="100000"/>
            </a:schemeClr>
          </a:solidFill>
          <a:latin typeface="Arial"/>
        </a:defRPr>
      </a:lvl3pPr>
      <a:lvl4pPr marL="1371600" algn="l" eaLnBrk="0" fontAlgn="base" hangingPunct="0">
        <a:spcBef>
          <a:spcPct val="0"/>
        </a:spcBef>
        <a:spcAft>
          <a:spcPct val="0"/>
        </a:spcAft>
        <a:defRPr>
          <a:solidFill>
            <a:schemeClr val="tx1">
              <a:alpha val="100000"/>
            </a:schemeClr>
          </a:solidFill>
          <a:latin typeface="Arial"/>
        </a:defRPr>
      </a:lvl4pPr>
      <a:lvl5pPr marL="1828800" algn="l" eaLnBrk="0" fontAlgn="base" hangingPunct="0">
        <a:spcBef>
          <a:spcPct val="0"/>
        </a:spcBef>
        <a:spcAft>
          <a:spcPct val="0"/>
        </a:spcAft>
        <a:defRPr>
          <a:solidFill>
            <a:schemeClr val="tx1">
              <a:alpha val="100000"/>
            </a:schemeClr>
          </a:solidFill>
          <a:latin typeface="Arial"/>
        </a:defRPr>
      </a:lvl5pPr>
      <a:lvl6pPr marL="2286000" algn="l" eaLnBrk="0" fontAlgn="base" hangingPunct="0">
        <a:spcBef>
          <a:spcPct val="0"/>
        </a:spcBef>
        <a:spcAft>
          <a:spcPct val="0"/>
        </a:spcAft>
        <a:defRPr>
          <a:solidFill>
            <a:schemeClr val="tx1">
              <a:alpha val="100000"/>
            </a:schemeClr>
          </a:solidFill>
          <a:latin typeface="Arial"/>
        </a:defRPr>
      </a:lvl6pPr>
      <a:lvl7pPr marL="2743200" algn="l" eaLnBrk="0" fontAlgn="base" hangingPunct="0">
        <a:spcBef>
          <a:spcPct val="0"/>
        </a:spcBef>
        <a:spcAft>
          <a:spcPct val="0"/>
        </a:spcAft>
        <a:defRPr>
          <a:solidFill>
            <a:schemeClr val="tx1">
              <a:alpha val="100000"/>
            </a:schemeClr>
          </a:solidFill>
          <a:latin typeface="Arial"/>
        </a:defRPr>
      </a:lvl7pPr>
      <a:lvl8pPr marL="3200400" algn="l" eaLnBrk="0" fontAlgn="base" hangingPunct="0">
        <a:spcBef>
          <a:spcPct val="0"/>
        </a:spcBef>
        <a:spcAft>
          <a:spcPct val="0"/>
        </a:spcAft>
        <a:defRPr>
          <a:solidFill>
            <a:schemeClr val="tx1">
              <a:alpha val="100000"/>
            </a:schemeClr>
          </a:solidFill>
          <a:latin typeface="Arial"/>
        </a:defRPr>
      </a:lvl8pPr>
      <a:lvl9pPr marL="3657600" algn="l" eaLnBrk="0" fontAlgn="base" hangingPunct="0">
        <a:spcBef>
          <a:spcPct val="0"/>
        </a:spcBef>
        <a:spcAft>
          <a:spcPct val="0"/>
        </a:spcAft>
        <a:defRPr>
          <a:solidFill>
            <a:schemeClr val="tx1">
              <a:alpha val="100000"/>
            </a:schemeClr>
          </a:solidFill>
          <a:latin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t-EE" smtClean="0"/>
              <a:t>Click to edit Master title style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t-EE" smtClean="0"/>
              <a:t>Click to edit Master text styles</a:t>
            </a:r>
          </a:p>
          <a:p>
            <a:pPr lvl="1"/>
            <a:r>
              <a:rPr lang="et-EE" smtClean="0"/>
              <a:t>Second level</a:t>
            </a:r>
          </a:p>
          <a:p>
            <a:pPr lvl="2"/>
            <a:r>
              <a:rPr lang="et-EE" smtClean="0"/>
              <a:t>Third level</a:t>
            </a:r>
          </a:p>
          <a:p>
            <a:pPr lvl="3"/>
            <a:r>
              <a:rPr lang="et-EE" smtClean="0"/>
              <a:t>Fourth level</a:t>
            </a:r>
          </a:p>
          <a:p>
            <a:pPr lvl="4"/>
            <a:r>
              <a:rPr lang="et-EE" smtClean="0"/>
              <a:t>Fifth level</a:t>
            </a:r>
          </a:p>
        </p:txBody>
      </p:sp>
      <p:sp>
        <p:nvSpPr>
          <p:cNvPr id="819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cs typeface="+mn-cs"/>
              </a:defRPr>
            </a:lvl1pPr>
          </a:lstStyle>
          <a:p>
            <a:pPr>
              <a:defRPr/>
            </a:pPr>
            <a:fld id="{29DD830F-D4AA-4118-80D2-68B235F87109}" type="datetime1">
              <a:rPr lang="et-EE"/>
              <a:pPr>
                <a:defRPr/>
              </a:pPr>
              <a:t>27.05.2013</a:t>
            </a:fld>
            <a:endParaRPr lang="et-EE"/>
          </a:p>
        </p:txBody>
      </p:sp>
      <p:sp>
        <p:nvSpPr>
          <p:cNvPr id="819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cs typeface="+mn-cs"/>
              </a:defRPr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819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cs typeface="+mn-cs"/>
              </a:defRPr>
            </a:lvl1pPr>
          </a:lstStyle>
          <a:p>
            <a:pPr>
              <a:defRPr/>
            </a:pPr>
            <a:fld id="{70F3DF10-A2CB-426A-B7C7-F2EF4C4B4DCE}" type="slidenum">
              <a:rPr lang="et-EE"/>
              <a:pPr>
                <a:defRPr/>
              </a:pPr>
              <a:t>‹#›</a:t>
            </a:fld>
            <a:endParaRPr lang="et-E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09" r:id="rId1"/>
    <p:sldLayoutId id="2147484610" r:id="rId2"/>
    <p:sldLayoutId id="2147484611" r:id="rId3"/>
    <p:sldLayoutId id="2147484612" r:id="rId4"/>
    <p:sldLayoutId id="2147484613" r:id="rId5"/>
    <p:sldLayoutId id="2147484614" r:id="rId6"/>
    <p:sldLayoutId id="2147484615" r:id="rId7"/>
    <p:sldLayoutId id="2147484616" r:id="rId8"/>
    <p:sldLayoutId id="2147484617" r:id="rId9"/>
    <p:sldLayoutId id="2147484618" r:id="rId10"/>
    <p:sldLayoutId id="2147484619" r:id="rId11"/>
  </p:sldLayoutIdLst>
  <p:transition spd="med">
    <p:zoom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t-EE" smtClean="0"/>
          </a:p>
        </p:txBody>
      </p:sp>
      <p:sp>
        <p:nvSpPr>
          <p:cNvPr id="819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t-EE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A36F4F3-EC54-4BB0-95CF-EDBDC1316EB5}" type="datetime1">
              <a:rPr lang="et-EE"/>
              <a:pPr>
                <a:defRPr/>
              </a:pPr>
              <a:t>27.05.2013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E045326-BB99-44AE-A52F-D319D98CE545}" type="slidenum">
              <a:rPr lang="et-EE"/>
              <a:pPr>
                <a:defRPr/>
              </a:pPr>
              <a:t>‹#›</a:t>
            </a:fld>
            <a:endParaRPr lang="et-E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20" r:id="rId1"/>
    <p:sldLayoutId id="2147484621" r:id="rId2"/>
    <p:sldLayoutId id="2147484622" r:id="rId3"/>
    <p:sldLayoutId id="2147484623" r:id="rId4"/>
    <p:sldLayoutId id="2147484624" r:id="rId5"/>
    <p:sldLayoutId id="2147484625" r:id="rId6"/>
    <p:sldLayoutId id="2147484626" r:id="rId7"/>
    <p:sldLayoutId id="2147484627" r:id="rId8"/>
    <p:sldLayoutId id="2147484628" r:id="rId9"/>
    <p:sldLayoutId id="2147484629" r:id="rId10"/>
    <p:sldLayoutId id="2147484630" r:id="rId11"/>
  </p:sldLayoutIdLst>
  <p:transition spd="med">
    <p:zoom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7.emf"/><Relationship Id="rId5" Type="http://schemas.openxmlformats.org/officeDocument/2006/relationships/oleObject" Target="../embeddings/Microsoft_Excel_97-2003_Worksheet1.xls"/><Relationship Id="rId4" Type="http://schemas.openxmlformats.org/officeDocument/2006/relationships/oleObject" Target="../embeddings/oleObject1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9.emf"/><Relationship Id="rId4" Type="http://schemas.openxmlformats.org/officeDocument/2006/relationships/oleObject" Target="../embeddings/oleObject2.bin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32.e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33.emf"/><Relationship Id="rId4" Type="http://schemas.openxmlformats.org/officeDocument/2006/relationships/oleObject" Target="../embeddings/Microsoft_Excel_97-2003_Worksheet2.xls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8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7" Type="http://schemas.openxmlformats.org/officeDocument/2006/relationships/image" Target="../media/image44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7" Type="http://schemas.openxmlformats.org/officeDocument/2006/relationships/image" Target="../media/image55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4.jpeg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7" Type="http://schemas.openxmlformats.org/officeDocument/2006/relationships/image" Target="../media/image61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0.jpeg"/><Relationship Id="rId5" Type="http://schemas.openxmlformats.org/officeDocument/2006/relationships/image" Target="../media/image59.jpeg"/><Relationship Id="rId4" Type="http://schemas.openxmlformats.org/officeDocument/2006/relationships/image" Target="../media/image58.jpe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jpeg"/><Relationship Id="rId3" Type="http://schemas.openxmlformats.org/officeDocument/2006/relationships/image" Target="../media/image63.jpeg"/><Relationship Id="rId7" Type="http://schemas.openxmlformats.org/officeDocument/2006/relationships/image" Target="../media/image67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6.jpeg"/><Relationship Id="rId5" Type="http://schemas.openxmlformats.org/officeDocument/2006/relationships/image" Target="../media/image65.jpeg"/><Relationship Id="rId4" Type="http://schemas.openxmlformats.org/officeDocument/2006/relationships/image" Target="../media/image64.jpe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jpeg"/><Relationship Id="rId3" Type="http://schemas.openxmlformats.org/officeDocument/2006/relationships/image" Target="../media/image70.jpeg"/><Relationship Id="rId7" Type="http://schemas.openxmlformats.org/officeDocument/2006/relationships/image" Target="../media/image74.jpe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3.jpeg"/><Relationship Id="rId5" Type="http://schemas.openxmlformats.org/officeDocument/2006/relationships/image" Target="../media/image72.jpeg"/><Relationship Id="rId4" Type="http://schemas.openxmlformats.org/officeDocument/2006/relationships/image" Target="../media/image71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jpeg"/><Relationship Id="rId3" Type="http://schemas.openxmlformats.org/officeDocument/2006/relationships/image" Target="../media/image79.jpeg"/><Relationship Id="rId7" Type="http://schemas.openxmlformats.org/officeDocument/2006/relationships/image" Target="../media/image83.jpeg"/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2.jpeg"/><Relationship Id="rId5" Type="http://schemas.openxmlformats.org/officeDocument/2006/relationships/image" Target="../media/image81.jpeg"/><Relationship Id="rId4" Type="http://schemas.openxmlformats.org/officeDocument/2006/relationships/image" Target="../media/image80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jpeg"/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7.jpe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6F839CFA-8BA6-4159-9BFF-FB27DFFB84AA}" type="datetime1">
              <a:rPr lang="et-EE" smtClean="0"/>
              <a:pPr>
                <a:defRPr/>
              </a:pPr>
              <a:t>27.05.2013</a:t>
            </a:fld>
            <a:endParaRPr lang="en-US" smtClean="0"/>
          </a:p>
        </p:txBody>
      </p:sp>
      <p:sp>
        <p:nvSpPr>
          <p:cNvPr id="21507" name="Rectangl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fld id="{68C09AA6-6D77-4951-B7E0-5975F73C22F9}" type="slidenum">
              <a:rPr lang="en-US" smtClean="0"/>
              <a:pPr>
                <a:defRPr/>
              </a:pPr>
              <a:t>1</a:t>
            </a:fld>
            <a:endParaRPr lang="en-US" smtClean="0"/>
          </a:p>
          <a:p>
            <a:pPr>
              <a:defRPr/>
            </a:pPr>
            <a:endParaRPr lang="en-US" smtClean="0"/>
          </a:p>
        </p:txBody>
      </p:sp>
      <p:sp>
        <p:nvSpPr>
          <p:cNvPr id="20484" name="Text Box 3"/>
          <p:cNvSpPr txBox="1">
            <a:spLocks noChangeArrowheads="1"/>
          </p:cNvSpPr>
          <p:nvPr/>
        </p:nvSpPr>
        <p:spPr bwMode="auto">
          <a:xfrm>
            <a:off x="539750" y="4652963"/>
            <a:ext cx="3240088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Natalja Denissova</a:t>
            </a:r>
          </a:p>
          <a:p>
            <a:r>
              <a:rPr lang="en-US"/>
              <a:t>Department </a:t>
            </a:r>
            <a:r>
              <a:rPr lang="et-EE"/>
              <a:t>for Development</a:t>
            </a:r>
            <a:endParaRPr lang="en-US"/>
          </a:p>
          <a:p>
            <a:r>
              <a:rPr lang="en-US"/>
              <a:t>Virumaa College of TUT</a:t>
            </a:r>
          </a:p>
          <a:p>
            <a:endParaRPr lang="en-US"/>
          </a:p>
        </p:txBody>
      </p:sp>
      <p:pic>
        <p:nvPicPr>
          <p:cNvPr id="2048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35488" y="6308725"/>
            <a:ext cx="323850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6" name="Text Box 8"/>
          <p:cNvSpPr txBox="1">
            <a:spLocks noChangeArrowheads="1"/>
          </p:cNvSpPr>
          <p:nvPr/>
        </p:nvSpPr>
        <p:spPr bwMode="auto">
          <a:xfrm>
            <a:off x="214282" y="2349500"/>
            <a:ext cx="8786874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dirty="0" smtClean="0">
                <a:solidFill>
                  <a:srgbClr val="990033"/>
                </a:solidFill>
              </a:rPr>
              <a:t>Erasmus mobility at </a:t>
            </a:r>
            <a:r>
              <a:rPr lang="et-EE" sz="3200" dirty="0" smtClean="0">
                <a:solidFill>
                  <a:srgbClr val="990033"/>
                </a:solidFill>
              </a:rPr>
              <a:t>Virumaa </a:t>
            </a:r>
            <a:r>
              <a:rPr lang="et-EE" sz="3200" dirty="0" err="1" smtClean="0">
                <a:solidFill>
                  <a:srgbClr val="990033"/>
                </a:solidFill>
              </a:rPr>
              <a:t>College</a:t>
            </a:r>
            <a:r>
              <a:rPr lang="et-EE" sz="3200" dirty="0" smtClean="0">
                <a:solidFill>
                  <a:srgbClr val="990033"/>
                </a:solidFill>
              </a:rPr>
              <a:t> </a:t>
            </a:r>
            <a:r>
              <a:rPr lang="en-US" sz="3200" dirty="0" smtClean="0">
                <a:solidFill>
                  <a:srgbClr val="990033"/>
                </a:solidFill>
              </a:rPr>
              <a:t>of </a:t>
            </a:r>
            <a:r>
              <a:rPr lang="et-EE" sz="3200" dirty="0" smtClean="0">
                <a:solidFill>
                  <a:srgbClr val="990033"/>
                </a:solidFill>
              </a:rPr>
              <a:t>TUT</a:t>
            </a:r>
            <a:r>
              <a:rPr lang="en-US" sz="3200" dirty="0" smtClean="0">
                <a:solidFill>
                  <a:srgbClr val="990033"/>
                </a:solidFill>
              </a:rPr>
              <a:t> - </a:t>
            </a:r>
            <a:endParaRPr lang="et-EE" sz="3200" dirty="0" smtClean="0">
              <a:solidFill>
                <a:srgbClr val="990033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en-US" sz="3200" dirty="0" smtClean="0">
                <a:solidFill>
                  <a:srgbClr val="990033"/>
                </a:solidFill>
              </a:rPr>
              <a:t> good practices and problems </a:t>
            </a:r>
            <a:endParaRPr lang="et-EE" sz="3200" dirty="0">
              <a:solidFill>
                <a:srgbClr val="990033"/>
              </a:solidFill>
            </a:endParaRPr>
          </a:p>
        </p:txBody>
      </p:sp>
      <p:sp>
        <p:nvSpPr>
          <p:cNvPr id="20487" name="Rectangle 27"/>
          <p:cNvSpPr>
            <a:spLocks noChangeArrowheads="1"/>
          </p:cNvSpPr>
          <p:nvPr/>
        </p:nvSpPr>
        <p:spPr bwMode="auto">
          <a:xfrm>
            <a:off x="2085975" y="2924175"/>
            <a:ext cx="24860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t-EE"/>
          </a:p>
        </p:txBody>
      </p:sp>
      <p:sp>
        <p:nvSpPr>
          <p:cNvPr id="20488" name="Rectangle 29"/>
          <p:cNvSpPr>
            <a:spLocks noChangeArrowheads="1"/>
          </p:cNvSpPr>
          <p:nvPr/>
        </p:nvSpPr>
        <p:spPr bwMode="auto">
          <a:xfrm>
            <a:off x="2085975" y="2924175"/>
            <a:ext cx="248602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t-EE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346C159E-526B-47D2-8393-6271CAFD4BB1}" type="datetime1">
              <a:rPr lang="et-EE" smtClean="0"/>
              <a:pPr>
                <a:defRPr/>
              </a:pPr>
              <a:t>27.05.2013</a:t>
            </a:fld>
            <a:endParaRPr lang="en-US" smtClean="0"/>
          </a:p>
        </p:txBody>
      </p:sp>
      <p:sp>
        <p:nvSpPr>
          <p:cNvPr id="37891" name="Rectangl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fld id="{5CE04E08-1ECF-4AAD-878A-8B6B21F48B61}" type="slidenum">
              <a:rPr lang="en-US" smtClean="0"/>
              <a:pPr>
                <a:defRPr/>
              </a:pPr>
              <a:t>10</a:t>
            </a:fld>
            <a:endParaRPr lang="en-US" smtClean="0"/>
          </a:p>
          <a:p>
            <a:pPr>
              <a:defRPr/>
            </a:pPr>
            <a:endParaRPr lang="en-US" smtClean="0"/>
          </a:p>
        </p:txBody>
      </p:sp>
      <p:pic>
        <p:nvPicPr>
          <p:cNvPr id="33796" name="Picture 3" descr="081005SygisNJ 12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2000">
    <p:zo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9829D8F7-9A35-4480-8C2E-DC2CA6CC4F5C}" type="datetime1">
              <a:rPr lang="et-EE" smtClean="0"/>
              <a:pPr>
                <a:defRPr/>
              </a:pPr>
              <a:t>27.05.2013</a:t>
            </a:fld>
            <a:endParaRPr lang="en-US" smtClean="0"/>
          </a:p>
        </p:txBody>
      </p:sp>
      <p:sp>
        <p:nvSpPr>
          <p:cNvPr id="39939" name="Rectangl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fld id="{3AE9F24F-0344-4525-BF08-9FFD60FE9C60}" type="slidenum">
              <a:rPr lang="en-US" smtClean="0"/>
              <a:pPr>
                <a:defRPr/>
              </a:pPr>
              <a:t>11</a:t>
            </a:fld>
            <a:endParaRPr lang="en-US" smtClean="0"/>
          </a:p>
          <a:p>
            <a:pPr>
              <a:defRPr/>
            </a:pPr>
            <a:endParaRPr lang="en-US" smtClean="0"/>
          </a:p>
        </p:txBody>
      </p:sp>
      <p:pic>
        <p:nvPicPr>
          <p:cNvPr id="34820" name="Picture 4" descr="Naisteklubi290407 02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513" y="-144463"/>
            <a:ext cx="9467851" cy="7102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B978EBBE-98AF-4A41-BE4C-4626F946F535}" type="datetime1">
              <a:rPr lang="et-EE" smtClean="0"/>
              <a:pPr>
                <a:defRPr/>
              </a:pPr>
              <a:t>27.05.2013</a:t>
            </a:fld>
            <a:endParaRPr lang="en-US" smtClean="0"/>
          </a:p>
        </p:txBody>
      </p:sp>
      <p:sp>
        <p:nvSpPr>
          <p:cNvPr id="40963" name="Rectangl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fld id="{5198DD76-E2AE-440D-9D40-9B72F648C937}" type="slidenum">
              <a:rPr lang="en-US" smtClean="0"/>
              <a:pPr>
                <a:defRPr/>
              </a:pPr>
              <a:t>12</a:t>
            </a:fld>
            <a:endParaRPr lang="en-US" smtClean="0"/>
          </a:p>
          <a:p>
            <a:pPr>
              <a:defRPr/>
            </a:pPr>
            <a:endParaRPr lang="en-US" smtClean="0"/>
          </a:p>
        </p:txBody>
      </p:sp>
      <p:sp>
        <p:nvSpPr>
          <p:cNvPr id="3584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1628775"/>
            <a:ext cx="8229600" cy="566738"/>
          </a:xfrm>
        </p:spPr>
        <p:txBody>
          <a:bodyPr/>
          <a:lstStyle/>
          <a:p>
            <a:endParaRPr lang="ru-RU" smtClean="0"/>
          </a:p>
        </p:txBody>
      </p:sp>
      <p:sp>
        <p:nvSpPr>
          <p:cNvPr id="3584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68313" y="2305050"/>
            <a:ext cx="8229600" cy="3849688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35846" name="Picture 4" descr="ep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2000">
    <p:zo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FDC699F4-2C55-4A6E-974A-26ABE54228F2}" type="datetime1">
              <a:rPr lang="et-EE" smtClean="0"/>
              <a:pPr>
                <a:defRPr/>
              </a:pPr>
              <a:t>27.05.2013</a:t>
            </a:fld>
            <a:endParaRPr lang="en-US" smtClean="0"/>
          </a:p>
        </p:txBody>
      </p:sp>
      <p:sp>
        <p:nvSpPr>
          <p:cNvPr id="41987" name="Rectangl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fld id="{85FE0D63-F1B7-4718-A5EC-032D96A0F6D8}" type="slidenum">
              <a:rPr lang="en-US" smtClean="0"/>
              <a:pPr>
                <a:defRPr/>
              </a:pPr>
              <a:t>13</a:t>
            </a:fld>
            <a:endParaRPr lang="en-US" smtClean="0"/>
          </a:p>
          <a:p>
            <a:pPr>
              <a:defRPr/>
            </a:pPr>
            <a:endParaRPr lang="en-US" smtClean="0"/>
          </a:p>
        </p:txBody>
      </p:sp>
      <p:sp>
        <p:nvSpPr>
          <p:cNvPr id="3686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1628775"/>
            <a:ext cx="8229600" cy="566738"/>
          </a:xfrm>
        </p:spPr>
        <p:txBody>
          <a:bodyPr/>
          <a:lstStyle/>
          <a:p>
            <a:endParaRPr lang="ru-RU" smtClean="0"/>
          </a:p>
        </p:txBody>
      </p:sp>
      <p:sp>
        <p:nvSpPr>
          <p:cNvPr id="3686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68313" y="2305050"/>
            <a:ext cx="8229600" cy="3849688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36870" name="Picture 4" descr="ep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16375" y="0"/>
            <a:ext cx="5164138" cy="688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1" name="Picture 5" descr="ep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438150" y="0"/>
            <a:ext cx="51435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2000">
    <p:zo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9EF2D8BB-3196-4A2E-BB76-6E2EC5EFE7AC}" type="datetime1">
              <a:rPr lang="et-EE" smtClean="0"/>
              <a:pPr>
                <a:defRPr/>
              </a:pPr>
              <a:t>27.05.2013</a:t>
            </a:fld>
            <a:endParaRPr lang="en-US" smtClean="0"/>
          </a:p>
        </p:txBody>
      </p:sp>
      <p:sp>
        <p:nvSpPr>
          <p:cNvPr id="44035" name="Rectangl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fld id="{DA627B10-CFFF-49BE-A255-E1DCCD5949B2}" type="slidenum">
              <a:rPr lang="en-US" smtClean="0"/>
              <a:pPr>
                <a:defRPr/>
              </a:pPr>
              <a:t>14</a:t>
            </a:fld>
            <a:endParaRPr lang="en-US" smtClean="0"/>
          </a:p>
          <a:p>
            <a:pPr>
              <a:defRPr/>
            </a:pPr>
            <a:endParaRPr lang="en-US" smtClean="0"/>
          </a:p>
        </p:txBody>
      </p:sp>
      <p:sp>
        <p:nvSpPr>
          <p:cNvPr id="3789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1628775"/>
            <a:ext cx="8229600" cy="566738"/>
          </a:xfrm>
        </p:spPr>
        <p:txBody>
          <a:bodyPr/>
          <a:lstStyle/>
          <a:p>
            <a:endParaRPr lang="ru-RU" smtClean="0"/>
          </a:p>
        </p:txBody>
      </p:sp>
      <p:sp>
        <p:nvSpPr>
          <p:cNvPr id="3789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68313" y="2305050"/>
            <a:ext cx="8229600" cy="3849688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37894" name="Picture 4" descr="vk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324975" cy="685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2000">
    <p:zo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56194EB8-157E-48F6-A7D2-BA17E22A9996}" type="datetime1">
              <a:rPr lang="et-EE" smtClean="0"/>
              <a:pPr>
                <a:defRPr/>
              </a:pPr>
              <a:t>27.05.2013</a:t>
            </a:fld>
            <a:endParaRPr lang="en-US" smtClean="0"/>
          </a:p>
        </p:txBody>
      </p:sp>
      <p:sp>
        <p:nvSpPr>
          <p:cNvPr id="45059" name="Rectangl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fld id="{7558D328-6D83-45B5-805F-F0CB1C9EF4EB}" type="slidenum">
              <a:rPr lang="en-US" smtClean="0"/>
              <a:pPr>
                <a:defRPr/>
              </a:pPr>
              <a:t>15</a:t>
            </a:fld>
            <a:endParaRPr lang="en-US" smtClean="0"/>
          </a:p>
          <a:p>
            <a:pPr>
              <a:defRPr/>
            </a:pPr>
            <a:endParaRPr lang="en-US" smtClean="0"/>
          </a:p>
        </p:txBody>
      </p:sp>
      <p:sp>
        <p:nvSpPr>
          <p:cNvPr id="3891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1628775"/>
            <a:ext cx="8229600" cy="566738"/>
          </a:xfrm>
        </p:spPr>
        <p:txBody>
          <a:bodyPr/>
          <a:lstStyle/>
          <a:p>
            <a:endParaRPr lang="ru-RU" smtClean="0"/>
          </a:p>
        </p:txBody>
      </p:sp>
      <p:sp>
        <p:nvSpPr>
          <p:cNvPr id="3891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68313" y="2305050"/>
            <a:ext cx="8229600" cy="3849688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38918" name="Picture 4" descr="vkg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350" y="0"/>
            <a:ext cx="91503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2000">
    <p:zo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11B93643-3F21-4579-ADC3-C0E9E0EF6FD1}" type="datetime1">
              <a:rPr lang="et-EE" smtClean="0"/>
              <a:pPr>
                <a:defRPr/>
              </a:pPr>
              <a:t>27.05.2013</a:t>
            </a:fld>
            <a:endParaRPr lang="en-US" smtClean="0"/>
          </a:p>
        </p:txBody>
      </p:sp>
      <p:sp>
        <p:nvSpPr>
          <p:cNvPr id="48131" name="Rectangl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fld id="{2FBFFA30-A5EE-4307-B483-D4AB813324BA}" type="slidenum">
              <a:rPr lang="en-US" smtClean="0"/>
              <a:pPr>
                <a:defRPr/>
              </a:pPr>
              <a:t>16</a:t>
            </a:fld>
            <a:endParaRPr lang="en-US" smtClean="0"/>
          </a:p>
          <a:p>
            <a:pPr>
              <a:defRPr/>
            </a:pPr>
            <a:endParaRPr lang="en-US" smtClean="0"/>
          </a:p>
        </p:txBody>
      </p:sp>
      <p:sp>
        <p:nvSpPr>
          <p:cNvPr id="3994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1628775"/>
            <a:ext cx="8229600" cy="566738"/>
          </a:xfrm>
        </p:spPr>
        <p:txBody>
          <a:bodyPr/>
          <a:lstStyle/>
          <a:p>
            <a:endParaRPr lang="ru-RU" smtClean="0"/>
          </a:p>
        </p:txBody>
      </p:sp>
      <p:sp>
        <p:nvSpPr>
          <p:cNvPr id="3994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68313" y="2305050"/>
            <a:ext cx="8229600" cy="3849688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39942" name="Picture 4" descr="ej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2000">
    <p:zo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2AA07AF3-46F2-44C4-9961-44D917CEE058}" type="datetime1">
              <a:rPr lang="et-EE" smtClean="0"/>
              <a:pPr>
                <a:defRPr/>
              </a:pPr>
              <a:t>27.05.2013</a:t>
            </a:fld>
            <a:endParaRPr lang="en-US" smtClean="0"/>
          </a:p>
        </p:txBody>
      </p:sp>
      <p:sp>
        <p:nvSpPr>
          <p:cNvPr id="51203" name="Rectangl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fld id="{3F1FDAFE-EA22-440D-BE51-4B1262BC732F}" type="slidenum">
              <a:rPr lang="en-US" smtClean="0"/>
              <a:pPr>
                <a:defRPr/>
              </a:pPr>
              <a:t>17</a:t>
            </a:fld>
            <a:endParaRPr lang="en-US" smtClean="0"/>
          </a:p>
          <a:p>
            <a:pPr>
              <a:defRPr/>
            </a:pPr>
            <a:endParaRPr lang="en-US" smtClean="0"/>
          </a:p>
        </p:txBody>
      </p:sp>
      <p:pic>
        <p:nvPicPr>
          <p:cNvPr id="41988" name="Picture 2" descr="maja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864725" cy="737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9" name="Rectangle 4"/>
          <p:cNvSpPr>
            <a:spLocks noGrp="1" noChangeArrowheads="1"/>
          </p:cNvSpPr>
          <p:nvPr>
            <p:ph type="body" idx="4294967295"/>
          </p:nvPr>
        </p:nvSpPr>
        <p:spPr>
          <a:xfrm>
            <a:off x="142844" y="2492375"/>
            <a:ext cx="8786874" cy="3557588"/>
          </a:xfrm>
        </p:spPr>
        <p:txBody>
          <a:bodyPr/>
          <a:lstStyle/>
          <a:p>
            <a:pPr>
              <a:lnSpc>
                <a:spcPct val="150000"/>
              </a:lnSpc>
              <a:buNone/>
            </a:pPr>
            <a:r>
              <a:rPr lang="en-US" sz="2800" dirty="0" err="1" smtClean="0">
                <a:solidFill>
                  <a:srgbClr val="990033"/>
                </a:solidFill>
                <a:cs typeface="Times New Roman" pitchFamily="18" charset="0"/>
              </a:rPr>
              <a:t>Virumaa</a:t>
            </a:r>
            <a:r>
              <a:rPr lang="en-US" sz="2800" dirty="0" smtClean="0">
                <a:solidFill>
                  <a:srgbClr val="990033"/>
                </a:solidFill>
                <a:cs typeface="Times New Roman" pitchFamily="18" charset="0"/>
              </a:rPr>
              <a:t> College</a:t>
            </a:r>
            <a:r>
              <a:rPr lang="et-EE" sz="2800" dirty="0" smtClean="0">
                <a:solidFill>
                  <a:srgbClr val="990033"/>
                </a:solidFill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rgbClr val="990033"/>
                </a:solidFill>
                <a:cs typeface="Times New Roman" pitchFamily="18" charset="0"/>
              </a:rPr>
              <a:t>of TUT was established in 2000 year</a:t>
            </a:r>
            <a:endParaRPr lang="en-US" sz="2800" dirty="0" smtClean="0"/>
          </a:p>
          <a:p>
            <a:pPr>
              <a:lnSpc>
                <a:spcPct val="150000"/>
              </a:lnSpc>
            </a:pPr>
            <a:r>
              <a:rPr lang="et-EE" sz="2800" dirty="0" err="1" smtClean="0"/>
              <a:t>Intake</a:t>
            </a:r>
            <a:r>
              <a:rPr lang="et-EE" sz="2800" dirty="0" smtClean="0"/>
              <a:t> </a:t>
            </a:r>
            <a:r>
              <a:rPr lang="et-EE" sz="2800" dirty="0" err="1" smtClean="0"/>
              <a:t>in</a:t>
            </a:r>
            <a:r>
              <a:rPr lang="et-EE" sz="2800" dirty="0" smtClean="0"/>
              <a:t> 2012 ~</a:t>
            </a:r>
            <a:r>
              <a:rPr lang="en-US" sz="2800" dirty="0" smtClean="0"/>
              <a:t> </a:t>
            </a:r>
            <a:r>
              <a:rPr lang="et-EE" sz="2800" dirty="0" smtClean="0"/>
              <a:t>242 </a:t>
            </a:r>
            <a:r>
              <a:rPr lang="et-EE" sz="2800" dirty="0" err="1" smtClean="0"/>
              <a:t>student</a:t>
            </a:r>
            <a:r>
              <a:rPr lang="en-US" sz="2800" dirty="0" smtClean="0"/>
              <a:t>s</a:t>
            </a:r>
            <a:endParaRPr lang="et-EE" sz="2800" dirty="0" smtClean="0"/>
          </a:p>
          <a:p>
            <a:pPr>
              <a:lnSpc>
                <a:spcPct val="150000"/>
              </a:lnSpc>
            </a:pPr>
            <a:r>
              <a:rPr lang="et-EE" sz="2800" dirty="0" smtClean="0"/>
              <a:t>Number </a:t>
            </a:r>
            <a:r>
              <a:rPr lang="et-EE" sz="2800" err="1" smtClean="0"/>
              <a:t>of</a:t>
            </a:r>
            <a:r>
              <a:rPr lang="et-EE" sz="2800" smtClean="0"/>
              <a:t> students</a:t>
            </a:r>
            <a:r>
              <a:rPr lang="en-US" sz="2800" smtClean="0"/>
              <a:t> </a:t>
            </a:r>
            <a:r>
              <a:rPr lang="et-EE" sz="2800" smtClean="0"/>
              <a:t> </a:t>
            </a:r>
            <a:r>
              <a:rPr lang="en-US" sz="2800" dirty="0" smtClean="0"/>
              <a:t>as on </a:t>
            </a:r>
            <a:r>
              <a:rPr lang="et-EE" sz="2800" dirty="0" smtClean="0"/>
              <a:t> 31.08.2012 - 660</a:t>
            </a:r>
          </a:p>
          <a:p>
            <a:pPr>
              <a:lnSpc>
                <a:spcPct val="150000"/>
              </a:lnSpc>
            </a:pPr>
            <a:r>
              <a:rPr lang="et-EE" sz="2800" dirty="0" err="1" smtClean="0"/>
              <a:t>Staff</a:t>
            </a:r>
            <a:r>
              <a:rPr lang="et-EE" sz="2800" dirty="0" smtClean="0"/>
              <a:t> 101, a</a:t>
            </a:r>
            <a:r>
              <a:rPr lang="en-GB" sz="2800" dirty="0" err="1" smtClean="0"/>
              <a:t>cademic</a:t>
            </a:r>
            <a:r>
              <a:rPr lang="en-GB" sz="2800" dirty="0" smtClean="0"/>
              <a:t> staff</a:t>
            </a:r>
            <a:r>
              <a:rPr lang="et-EE" sz="2800" dirty="0" smtClean="0"/>
              <a:t> </a:t>
            </a:r>
            <a:r>
              <a:rPr lang="en-US" sz="2800" dirty="0" smtClean="0"/>
              <a:t>3</a:t>
            </a:r>
            <a:r>
              <a:rPr lang="et-EE" sz="2800" dirty="0" smtClean="0"/>
              <a:t>4</a:t>
            </a:r>
          </a:p>
        </p:txBody>
      </p:sp>
      <p:sp>
        <p:nvSpPr>
          <p:cNvPr id="41990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395288" y="1714488"/>
            <a:ext cx="8229600" cy="642942"/>
          </a:xfrm>
        </p:spPr>
        <p:txBody>
          <a:bodyPr/>
          <a:lstStyle/>
          <a:p>
            <a:r>
              <a:rPr lang="en-US" sz="4000" dirty="0" smtClean="0">
                <a:solidFill>
                  <a:srgbClr val="990033"/>
                </a:solidFill>
                <a:cs typeface="Times New Roman" pitchFamily="18" charset="0"/>
              </a:rPr>
              <a:t/>
            </a:r>
            <a:br>
              <a:rPr lang="en-US" sz="4000" dirty="0" smtClean="0">
                <a:solidFill>
                  <a:srgbClr val="990033"/>
                </a:solidFill>
                <a:cs typeface="Times New Roman" pitchFamily="18" charset="0"/>
              </a:rPr>
            </a:br>
            <a:r>
              <a:rPr lang="et-EE" sz="4000" dirty="0" smtClean="0">
                <a:solidFill>
                  <a:srgbClr val="990033"/>
                </a:solidFill>
                <a:cs typeface="Times New Roman" pitchFamily="18" charset="0"/>
              </a:rPr>
              <a:t>General</a:t>
            </a:r>
            <a:r>
              <a:rPr lang="en-US" sz="4000" dirty="0" smtClean="0">
                <a:solidFill>
                  <a:srgbClr val="990033"/>
                </a:solidFill>
                <a:cs typeface="Times New Roman" pitchFamily="18" charset="0"/>
              </a:rPr>
              <a:t/>
            </a:r>
            <a:br>
              <a:rPr lang="en-US" sz="4000" dirty="0" smtClean="0">
                <a:solidFill>
                  <a:srgbClr val="990033"/>
                </a:solidFill>
                <a:cs typeface="Times New Roman" pitchFamily="18" charset="0"/>
              </a:rPr>
            </a:br>
            <a:endParaRPr lang="et-EE" sz="3200" dirty="0" smtClean="0">
              <a:solidFill>
                <a:srgbClr val="990033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B335DC9D-4A12-491D-A33B-1171F934B8B7}" type="datetime1">
              <a:rPr lang="et-EE" smtClean="0"/>
              <a:pPr>
                <a:defRPr/>
              </a:pPr>
              <a:t>27.05.2013</a:t>
            </a:fld>
            <a:endParaRPr lang="en-US" smtClean="0"/>
          </a:p>
        </p:txBody>
      </p:sp>
      <p:sp>
        <p:nvSpPr>
          <p:cNvPr id="59395" name="Rectangl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fld id="{39EA016B-DA83-40D3-8601-37BC9CB1EB2D}" type="slidenum">
              <a:rPr lang="en-US" smtClean="0"/>
              <a:pPr>
                <a:defRPr/>
              </a:pPr>
              <a:t>18</a:t>
            </a:fld>
            <a:endParaRPr lang="en-US" smtClean="0"/>
          </a:p>
          <a:p>
            <a:pPr>
              <a:defRPr/>
            </a:pPr>
            <a:endParaRPr lang="en-US" smtClean="0"/>
          </a:p>
        </p:txBody>
      </p:sp>
      <p:pic>
        <p:nvPicPr>
          <p:cNvPr id="49156" name="Picture 13" descr="080528kolledzh 0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25" y="2433638"/>
            <a:ext cx="6335713" cy="4740275"/>
          </a:xfrm>
          <a:prstGeom prst="rect">
            <a:avLst/>
          </a:prstGeom>
          <a:noFill/>
          <a:ln w="50800" algn="ctr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49157" name="Text Box 4"/>
          <p:cNvSpPr txBox="1">
            <a:spLocks noChangeArrowheads="1"/>
          </p:cNvSpPr>
          <p:nvPr/>
        </p:nvSpPr>
        <p:spPr bwMode="auto">
          <a:xfrm>
            <a:off x="611188" y="1609725"/>
            <a:ext cx="34194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650" tIns="41326" rIns="82650" bIns="41326">
            <a:spAutoFit/>
          </a:bodyPr>
          <a:lstStyle/>
          <a:p>
            <a:pPr defTabSz="830263">
              <a:spcBef>
                <a:spcPct val="50000"/>
              </a:spcBef>
            </a:pPr>
            <a:r>
              <a:rPr lang="et-EE" sz="2900" i="1">
                <a:latin typeface="Times New Roman" pitchFamily="18" charset="0"/>
              </a:rPr>
              <a:t>Premises ~ 1,8 ha</a:t>
            </a:r>
          </a:p>
        </p:txBody>
      </p:sp>
      <p:sp>
        <p:nvSpPr>
          <p:cNvPr id="49158" name="Text Box 6"/>
          <p:cNvSpPr txBox="1">
            <a:spLocks noChangeArrowheads="1"/>
          </p:cNvSpPr>
          <p:nvPr/>
        </p:nvSpPr>
        <p:spPr bwMode="auto">
          <a:xfrm>
            <a:off x="5580063" y="1341438"/>
            <a:ext cx="228123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650" tIns="41326" rIns="82650" bIns="41326">
            <a:spAutoFit/>
          </a:bodyPr>
          <a:lstStyle/>
          <a:p>
            <a:pPr defTabSz="830263">
              <a:spcBef>
                <a:spcPct val="50000"/>
              </a:spcBef>
            </a:pPr>
            <a:r>
              <a:rPr lang="et-EE" sz="2900" i="1">
                <a:latin typeface="Times New Roman" pitchFamily="18" charset="0"/>
              </a:rPr>
              <a:t>Student hostel</a:t>
            </a:r>
          </a:p>
        </p:txBody>
      </p:sp>
      <p:pic>
        <p:nvPicPr>
          <p:cNvPr id="49159" name="Picture 11" descr="DSC_0166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724525" y="1916113"/>
            <a:ext cx="3287713" cy="4895850"/>
          </a:xfrm>
          <a:ln w="50800" cap="flat" algn="ctr">
            <a:solidFill>
              <a:schemeClr val="bg1"/>
            </a:solidFill>
          </a:ln>
        </p:spPr>
      </p:pic>
      <p:sp>
        <p:nvSpPr>
          <p:cNvPr id="49160" name="Text Box 5"/>
          <p:cNvSpPr txBox="1">
            <a:spLocks noChangeArrowheads="1"/>
          </p:cNvSpPr>
          <p:nvPr/>
        </p:nvSpPr>
        <p:spPr bwMode="auto">
          <a:xfrm>
            <a:off x="3348038" y="1844675"/>
            <a:ext cx="237331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650" tIns="41326" rIns="82650" bIns="41326">
            <a:spAutoFit/>
          </a:bodyPr>
          <a:lstStyle/>
          <a:p>
            <a:pPr defTabSz="830263">
              <a:spcBef>
                <a:spcPct val="50000"/>
              </a:spcBef>
            </a:pPr>
            <a:r>
              <a:rPr lang="et-EE" sz="2900" i="1">
                <a:latin typeface="Times New Roman" pitchFamily="18" charset="0"/>
              </a:rPr>
              <a:t>Study building</a:t>
            </a: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3698E69A-E1D2-4CA2-B92D-D688C941510B}" type="datetime1">
              <a:rPr lang="et-EE" smtClean="0"/>
              <a:pPr>
                <a:defRPr/>
              </a:pPr>
              <a:t>27.05.2013</a:t>
            </a:fld>
            <a:endParaRPr lang="en-US" smtClean="0"/>
          </a:p>
        </p:txBody>
      </p:sp>
      <p:sp>
        <p:nvSpPr>
          <p:cNvPr id="1028" name="Rectangl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fld id="{7761F496-AACE-413C-AA52-FE078158A720}" type="slidenum">
              <a:rPr lang="en-US" smtClean="0"/>
              <a:pPr>
                <a:defRPr/>
              </a:pPr>
              <a:t>19</a:t>
            </a:fld>
            <a:endParaRPr lang="en-US" smtClean="0"/>
          </a:p>
          <a:p>
            <a:pPr>
              <a:defRPr/>
            </a:pPr>
            <a:endParaRPr lang="en-US" smtClean="0"/>
          </a:p>
        </p:txBody>
      </p:sp>
      <p:sp>
        <p:nvSpPr>
          <p:cNvPr id="1029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1484313"/>
            <a:ext cx="8229600" cy="1143000"/>
          </a:xfrm>
        </p:spPr>
        <p:txBody>
          <a:bodyPr/>
          <a:lstStyle/>
          <a:p>
            <a:r>
              <a:rPr lang="et-EE" sz="4000" smtClean="0">
                <a:solidFill>
                  <a:srgbClr val="990033"/>
                </a:solidFill>
                <a:cs typeface="Times New Roman" pitchFamily="18" charset="0"/>
              </a:rPr>
              <a:t>Number of students </a:t>
            </a:r>
            <a:r>
              <a:rPr lang="en-US" sz="4000" smtClean="0">
                <a:solidFill>
                  <a:srgbClr val="990033"/>
                </a:solidFill>
                <a:cs typeface="Times New Roman" pitchFamily="18" charset="0"/>
              </a:rPr>
              <a:t>for</a:t>
            </a:r>
            <a:r>
              <a:rPr lang="et-EE" sz="4000" smtClean="0">
                <a:solidFill>
                  <a:srgbClr val="990033"/>
                </a:solidFill>
                <a:cs typeface="Times New Roman" pitchFamily="18" charset="0"/>
              </a:rPr>
              <a:t> 2000-201</a:t>
            </a:r>
            <a:r>
              <a:rPr lang="en-US" sz="4000" smtClean="0">
                <a:solidFill>
                  <a:srgbClr val="990033"/>
                </a:solidFill>
                <a:cs typeface="Times New Roman" pitchFamily="18" charset="0"/>
              </a:rPr>
              <a:t>2</a:t>
            </a:r>
            <a:endParaRPr lang="et-EE" sz="4000" smtClean="0">
              <a:solidFill>
                <a:srgbClr val="990033"/>
              </a:solidFill>
              <a:cs typeface="Times New Roman" pitchFamily="18" charset="0"/>
            </a:endParaRPr>
          </a:p>
        </p:txBody>
      </p:sp>
      <p:pic>
        <p:nvPicPr>
          <p:cNvPr id="1030" name="Picture 5" descr="lopet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969963" y="76200"/>
            <a:ext cx="11087101" cy="832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26" name="Object 7"/>
          <p:cNvGraphicFramePr>
            <a:graphicFrameLocks noChangeAspect="1"/>
          </p:cNvGraphicFramePr>
          <p:nvPr/>
        </p:nvGraphicFramePr>
        <p:xfrm>
          <a:off x="254000" y="2273300"/>
          <a:ext cx="8763000" cy="427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Worksheet" r:id="rId5" imgW="7915489" imgH="3866983" progId="Excel.Sheet.8">
                  <p:embed/>
                </p:oleObj>
              </mc:Choice>
              <mc:Fallback>
                <p:oleObj name="Worksheet" r:id="rId5" imgW="7915489" imgH="3866983" progId="Excel.Sheet.8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4000" y="2273300"/>
                        <a:ext cx="8763000" cy="427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C889CE5C-59C4-4968-80E8-DEFFDA347E95}" type="slidenum">
              <a:rPr lang="et-EE"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</a:t>
            </a:fld>
            <a:endParaRPr lang="et-EE" sz="120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21507" name="Rectangle 3"/>
          <p:cNvSpPr txBox="1">
            <a:spLocks noGrp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fld id="{148E47D1-8E57-48BD-8840-AC498609140D}" type="datetime1">
              <a:rPr lang="et-EE" sz="1400"/>
              <a:pPr/>
              <a:t>27.05.2013</a:t>
            </a:fld>
            <a:endParaRPr lang="en-US" sz="1400"/>
          </a:p>
        </p:txBody>
      </p:sp>
      <p:sp>
        <p:nvSpPr>
          <p:cNvPr id="21508" name="Rectangle 4"/>
          <p:cNvSpPr txBox="1">
            <a:spLocks noGrp="1"/>
          </p:cNvSpPr>
          <p:nvPr/>
        </p:nvSpPr>
        <p:spPr bwMode="auto">
          <a:xfrm>
            <a:off x="3132138" y="638175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fld id="{955E519D-BDEF-42CB-84FF-5A14FC2406EC}" type="slidenum">
              <a:rPr lang="en-US" sz="1400"/>
              <a:pPr algn="ctr"/>
              <a:t>2</a:t>
            </a:fld>
            <a:endParaRPr lang="en-US" sz="1400"/>
          </a:p>
          <a:p>
            <a:pPr algn="ctr"/>
            <a:endParaRPr lang="en-US" sz="1400"/>
          </a:p>
        </p:txBody>
      </p:sp>
      <p:sp>
        <p:nvSpPr>
          <p:cNvPr id="2150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95288" y="1700213"/>
            <a:ext cx="8229600" cy="1079500"/>
          </a:xfrm>
        </p:spPr>
        <p:txBody>
          <a:bodyPr/>
          <a:lstStyle/>
          <a:p>
            <a:pPr eaLnBrk="1" hangingPunct="1"/>
            <a:r>
              <a:rPr lang="et-EE" sz="4000" smtClean="0">
                <a:solidFill>
                  <a:srgbClr val="990033"/>
                </a:solidFill>
                <a:cs typeface="Times New Roman" pitchFamily="18" charset="0"/>
              </a:rPr>
              <a:t>Tallinn University of Technology</a:t>
            </a:r>
            <a:br>
              <a:rPr lang="et-EE" sz="4000" smtClean="0">
                <a:solidFill>
                  <a:srgbClr val="990033"/>
                </a:solidFill>
                <a:cs typeface="Times New Roman" pitchFamily="18" charset="0"/>
              </a:rPr>
            </a:br>
            <a:r>
              <a:rPr lang="et-EE" sz="4000" smtClean="0">
                <a:solidFill>
                  <a:srgbClr val="990033"/>
                </a:solidFill>
                <a:cs typeface="Times New Roman" pitchFamily="18" charset="0"/>
              </a:rPr>
              <a:t> </a:t>
            </a:r>
            <a:r>
              <a:rPr lang="en-US" sz="4000" smtClean="0">
                <a:solidFill>
                  <a:srgbClr val="990033"/>
                </a:solidFill>
                <a:cs typeface="Times New Roman" pitchFamily="18" charset="0"/>
              </a:rPr>
              <a:t>General</a:t>
            </a:r>
            <a:endParaRPr lang="et-EE" sz="4000" smtClean="0">
              <a:solidFill>
                <a:srgbClr val="FF0000"/>
              </a:solidFill>
              <a:cs typeface="Times New Roman" pitchFamily="18" charset="0"/>
            </a:endParaRPr>
          </a:p>
        </p:txBody>
      </p:sp>
      <p:sp>
        <p:nvSpPr>
          <p:cNvPr id="21510" name="Text Box 10"/>
          <p:cNvSpPr txBox="1">
            <a:spLocks noChangeArrowheads="1"/>
          </p:cNvSpPr>
          <p:nvPr/>
        </p:nvSpPr>
        <p:spPr bwMode="auto">
          <a:xfrm>
            <a:off x="5724525" y="2862263"/>
            <a:ext cx="3095625" cy="265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800"/>
              <a:t>Faculties: 8</a:t>
            </a:r>
          </a:p>
          <a:p>
            <a:r>
              <a:rPr lang="en-GB" sz="2800"/>
              <a:t>Departments: 33</a:t>
            </a:r>
          </a:p>
          <a:p>
            <a:r>
              <a:rPr lang="en-GB" sz="2800"/>
              <a:t>Centres: 9</a:t>
            </a:r>
          </a:p>
          <a:p>
            <a:r>
              <a:rPr lang="en-GB" sz="2800"/>
              <a:t>Chairs: </a:t>
            </a:r>
            <a:r>
              <a:rPr lang="et-EE" sz="2800"/>
              <a:t>1</a:t>
            </a:r>
            <a:r>
              <a:rPr lang="en-GB" sz="2800"/>
              <a:t>08</a:t>
            </a:r>
          </a:p>
          <a:p>
            <a:r>
              <a:rPr lang="en-GB" sz="2800"/>
              <a:t>Divisions</a:t>
            </a:r>
            <a:r>
              <a:rPr lang="et-EE" sz="2800"/>
              <a:t>: </a:t>
            </a:r>
            <a:r>
              <a:rPr lang="en-GB" sz="2800"/>
              <a:t>6</a:t>
            </a:r>
          </a:p>
          <a:p>
            <a:r>
              <a:rPr lang="en-GB" sz="2800"/>
              <a:t>Colleges</a:t>
            </a:r>
            <a:r>
              <a:rPr lang="et-EE" sz="2800"/>
              <a:t>: </a:t>
            </a:r>
            <a:r>
              <a:rPr lang="en-GB" sz="2800"/>
              <a:t>4</a:t>
            </a:r>
            <a:endParaRPr lang="et-EE" sz="2800"/>
          </a:p>
        </p:txBody>
      </p:sp>
      <p:sp>
        <p:nvSpPr>
          <p:cNvPr id="21511" name="Text Box 12"/>
          <p:cNvSpPr txBox="1">
            <a:spLocks noChangeArrowheads="1"/>
          </p:cNvSpPr>
          <p:nvPr/>
        </p:nvSpPr>
        <p:spPr bwMode="auto">
          <a:xfrm>
            <a:off x="323850" y="2781300"/>
            <a:ext cx="8135938" cy="350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800"/>
              <a:t>Total number of curricula:</a:t>
            </a:r>
            <a:r>
              <a:rPr lang="et-EE" sz="2800"/>
              <a:t> </a:t>
            </a:r>
            <a:r>
              <a:rPr lang="en-GB" sz="2800"/>
              <a:t>101 </a:t>
            </a:r>
            <a:endParaRPr lang="et-EE" sz="2800"/>
          </a:p>
          <a:p>
            <a:r>
              <a:rPr lang="en-GB" sz="2800"/>
              <a:t>Bachelor:</a:t>
            </a:r>
            <a:r>
              <a:rPr lang="et-EE" sz="2800"/>
              <a:t> </a:t>
            </a:r>
            <a:r>
              <a:rPr lang="en-GB" sz="2800"/>
              <a:t>29</a:t>
            </a:r>
          </a:p>
          <a:p>
            <a:r>
              <a:rPr lang="en-GB" sz="2800"/>
              <a:t>Master:</a:t>
            </a:r>
            <a:r>
              <a:rPr lang="et-EE" sz="2800"/>
              <a:t> </a:t>
            </a:r>
            <a:r>
              <a:rPr lang="en-GB" sz="2800"/>
              <a:t>43</a:t>
            </a:r>
          </a:p>
          <a:p>
            <a:r>
              <a:rPr lang="en-GB" sz="2800"/>
              <a:t>B+</a:t>
            </a:r>
            <a:r>
              <a:rPr lang="et-EE" sz="2800"/>
              <a:t> </a:t>
            </a:r>
            <a:r>
              <a:rPr lang="en-GB" sz="2800"/>
              <a:t>M integrated</a:t>
            </a:r>
            <a:r>
              <a:rPr lang="et-EE" sz="2800"/>
              <a:t>: </a:t>
            </a:r>
            <a:r>
              <a:rPr lang="en-GB" sz="2800"/>
              <a:t>3</a:t>
            </a:r>
          </a:p>
          <a:p>
            <a:r>
              <a:rPr lang="en-GB" sz="2800"/>
              <a:t>Applied higher education</a:t>
            </a:r>
            <a:r>
              <a:rPr lang="et-EE" sz="2800"/>
              <a:t>: </a:t>
            </a:r>
            <a:r>
              <a:rPr lang="en-GB" sz="2800"/>
              <a:t>16</a:t>
            </a:r>
          </a:p>
          <a:p>
            <a:r>
              <a:rPr lang="en-GB" sz="2800"/>
              <a:t>Doctor:</a:t>
            </a:r>
            <a:r>
              <a:rPr lang="et-EE" sz="2800"/>
              <a:t> </a:t>
            </a:r>
            <a:r>
              <a:rPr lang="en-GB" sz="2800"/>
              <a:t>10</a:t>
            </a:r>
            <a:endParaRPr lang="et-EE" sz="2800"/>
          </a:p>
          <a:p>
            <a:r>
              <a:rPr lang="en-GB" sz="2800"/>
              <a:t>Total number of </a:t>
            </a:r>
            <a:r>
              <a:rPr lang="et-EE" sz="2800"/>
              <a:t>students</a:t>
            </a:r>
            <a:r>
              <a:rPr lang="en-GB" sz="2800"/>
              <a:t>:</a:t>
            </a:r>
            <a:r>
              <a:rPr lang="et-EE" sz="2800"/>
              <a:t> </a:t>
            </a:r>
            <a:r>
              <a:rPr lang="en-GB" sz="2800"/>
              <a:t>1</a:t>
            </a:r>
            <a:r>
              <a:rPr lang="et-EE" sz="2800"/>
              <a:t>4 </a:t>
            </a:r>
            <a:r>
              <a:rPr lang="en-GB" sz="2800"/>
              <a:t>1</a:t>
            </a:r>
            <a:r>
              <a:rPr lang="et-EE" sz="2800"/>
              <a:t>51</a:t>
            </a:r>
            <a:endParaRPr lang="en-US" sz="2800"/>
          </a:p>
          <a:p>
            <a:r>
              <a:rPr lang="en-US" sz="2800"/>
              <a:t>Employees</a:t>
            </a:r>
            <a:r>
              <a:rPr lang="et-EE" sz="2800"/>
              <a:t>: 2 038</a:t>
            </a:r>
            <a:endParaRPr lang="en-GB" sz="2800"/>
          </a:p>
        </p:txBody>
      </p:sp>
      <p:pic>
        <p:nvPicPr>
          <p:cNvPr id="21512" name="Picture 8" descr="TT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7092950" cy="156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3" name="Picture 2" descr="90%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19925" y="-26988"/>
            <a:ext cx="2160588" cy="1620838"/>
          </a:xfrm>
          <a:prstGeom prst="rect">
            <a:avLst/>
          </a:prstGeom>
          <a:noFill/>
          <a:ln w="11113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1AC16EE7-7173-4904-91FF-DC0799BAC6C5}" type="datetime1">
              <a:rPr lang="et-EE" smtClean="0"/>
              <a:pPr>
                <a:defRPr/>
              </a:pPr>
              <a:t>27.05.2013</a:t>
            </a:fld>
            <a:endParaRPr lang="en-US" smtClean="0"/>
          </a:p>
        </p:txBody>
      </p:sp>
      <p:sp>
        <p:nvSpPr>
          <p:cNvPr id="2052" name="Rectangl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fld id="{2536F717-C711-497B-801B-EF288A8B526E}" type="slidenum">
              <a:rPr lang="en-US" smtClean="0"/>
              <a:pPr>
                <a:defRPr/>
              </a:pPr>
              <a:t>20</a:t>
            </a:fld>
            <a:endParaRPr lang="en-US" smtClean="0"/>
          </a:p>
          <a:p>
            <a:pPr>
              <a:defRPr/>
            </a:pPr>
            <a:endParaRPr lang="en-US" smtClean="0"/>
          </a:p>
        </p:txBody>
      </p:sp>
      <p:sp>
        <p:nvSpPr>
          <p:cNvPr id="205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95288" y="1493838"/>
            <a:ext cx="8229600" cy="1143000"/>
          </a:xfrm>
        </p:spPr>
        <p:txBody>
          <a:bodyPr/>
          <a:lstStyle/>
          <a:p>
            <a:r>
              <a:rPr lang="et-EE" sz="4000" smtClean="0">
                <a:solidFill>
                  <a:srgbClr val="990033"/>
                </a:solidFill>
                <a:cs typeface="Times New Roman" pitchFamily="18" charset="0"/>
              </a:rPr>
              <a:t>Graduates</a:t>
            </a:r>
          </a:p>
        </p:txBody>
      </p:sp>
      <p:pic>
        <p:nvPicPr>
          <p:cNvPr id="2054" name="Picture 3" descr="lopet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475" y="620713"/>
            <a:ext cx="7019925" cy="526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050" name="Object 4"/>
          <p:cNvGraphicFramePr>
            <a:graphicFrameLocks noGrp="1" noChangeAspect="1"/>
          </p:cNvGraphicFramePr>
          <p:nvPr>
            <p:ph idx="4294967295"/>
          </p:nvPr>
        </p:nvGraphicFramePr>
        <p:xfrm>
          <a:off x="406400" y="2716213"/>
          <a:ext cx="8389938" cy="4467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Chart" r:id="rId4" imgW="10591935" imgH="5638800" progId="MSGraph.Chart.8">
                  <p:embed followColorScheme="full"/>
                </p:oleObj>
              </mc:Choice>
              <mc:Fallback>
                <p:oleObj name="Chart" r:id="rId4" imgW="10591935" imgH="5638800" progId="MSGraph.Chart.8">
                  <p:embed followColorScheme="full"/>
                  <p:pic>
                    <p:nvPicPr>
                      <p:cNvPr id="0" name="Object 4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400" y="2716213"/>
                        <a:ext cx="8389938" cy="4467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1422400"/>
            <a:ext cx="8229600" cy="1143000"/>
          </a:xfrm>
        </p:spPr>
        <p:txBody>
          <a:bodyPr/>
          <a:lstStyle/>
          <a:p>
            <a:r>
              <a:rPr lang="et-EE" sz="4000" smtClean="0">
                <a:solidFill>
                  <a:srgbClr val="990033"/>
                </a:solidFill>
                <a:cs typeface="Times New Roman" pitchFamily="18" charset="0"/>
              </a:rPr>
              <a:t>Academic staff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68313" y="2565400"/>
            <a:ext cx="8229600" cy="3702050"/>
          </a:xfrm>
        </p:spPr>
        <p:txBody>
          <a:bodyPr/>
          <a:lstStyle/>
          <a:p>
            <a:pPr>
              <a:buFontTx/>
              <a:buNone/>
              <a:defRPr/>
            </a:pPr>
            <a:r>
              <a:rPr lang="et-EE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Full-time</a:t>
            </a:r>
            <a:r>
              <a:rPr lang="et-EE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t-EE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teaching</a:t>
            </a:r>
            <a:r>
              <a:rPr lang="et-EE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t-EE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staff</a:t>
            </a:r>
            <a:r>
              <a:rPr lang="et-EE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- 34 </a:t>
            </a:r>
          </a:p>
          <a:p>
            <a:pPr>
              <a:defRPr/>
            </a:pPr>
            <a:r>
              <a:rPr lang="et-EE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8 </a:t>
            </a:r>
            <a:r>
              <a:rPr lang="et-EE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Doctors</a:t>
            </a:r>
            <a:r>
              <a:rPr lang="et-EE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+ 2 </a:t>
            </a: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senior </a:t>
            </a:r>
            <a:r>
              <a:rPr lang="et-EE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researcher</a:t>
            </a: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s</a:t>
            </a:r>
            <a:endParaRPr lang="et-EE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defRPr/>
            </a:pPr>
            <a:r>
              <a:rPr lang="et-EE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4 </a:t>
            </a:r>
            <a:r>
              <a:rPr lang="et-EE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acquiring</a:t>
            </a:r>
            <a:r>
              <a:rPr lang="et-EE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a </a:t>
            </a: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d</a:t>
            </a:r>
            <a:r>
              <a:rPr lang="et-EE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octor's</a:t>
            </a:r>
            <a:r>
              <a:rPr lang="et-EE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t-EE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degree</a:t>
            </a:r>
            <a:r>
              <a:rPr lang="et-EE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  <a:p>
            <a:pPr>
              <a:buFontTx/>
              <a:buNone/>
              <a:defRPr/>
            </a:pPr>
            <a:endParaRPr lang="et-EE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buFontTx/>
              <a:buNone/>
              <a:defRPr/>
            </a:pPr>
            <a:r>
              <a:rPr lang="et-EE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Visiting</a:t>
            </a:r>
            <a:r>
              <a:rPr lang="et-EE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t-EE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lecturers</a:t>
            </a:r>
            <a:r>
              <a:rPr lang="et-EE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 ~15</a:t>
            </a:r>
          </a:p>
          <a:p>
            <a:pPr>
              <a:defRPr/>
            </a:pPr>
            <a:endParaRPr lang="et-EE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570EBD03-6F3A-4884-8E42-41B674AFEA81}" type="datetime1">
              <a:rPr lang="et-EE" smtClean="0"/>
              <a:pPr>
                <a:defRPr/>
              </a:pPr>
              <a:t>27.05.2013</a:t>
            </a:fld>
            <a:endParaRPr lang="en-US" smtClean="0"/>
          </a:p>
        </p:txBody>
      </p:sp>
      <p:sp>
        <p:nvSpPr>
          <p:cNvPr id="54275" name="Rectangl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fld id="{F862A3A5-96FB-4746-97FE-7D1245125869}" type="slidenum">
              <a:rPr lang="en-US" smtClean="0"/>
              <a:pPr>
                <a:defRPr/>
              </a:pPr>
              <a:t>22</a:t>
            </a:fld>
            <a:endParaRPr lang="en-US" smtClean="0"/>
          </a:p>
          <a:p>
            <a:pPr>
              <a:defRPr/>
            </a:pPr>
            <a:endParaRPr lang="en-US" smtClean="0"/>
          </a:p>
        </p:txBody>
      </p:sp>
      <p:pic>
        <p:nvPicPr>
          <p:cNvPr id="44036" name="Picture 6" descr="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1844675"/>
            <a:ext cx="6156325" cy="3541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79388" y="2409825"/>
            <a:ext cx="8713787" cy="4187825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et-EE" sz="2400" smtClean="0"/>
              <a:t>Machine</a:t>
            </a:r>
            <a:r>
              <a:rPr lang="en-US" sz="2400" smtClean="0"/>
              <a:t> Building </a:t>
            </a:r>
            <a:r>
              <a:rPr lang="et-EE" sz="2400" smtClean="0"/>
              <a:t>Engineering</a:t>
            </a:r>
          </a:p>
          <a:p>
            <a:pPr>
              <a:lnSpc>
                <a:spcPct val="120000"/>
              </a:lnSpc>
            </a:pPr>
            <a:r>
              <a:rPr lang="et-EE" sz="2400" smtClean="0"/>
              <a:t>Applied Information Technology</a:t>
            </a:r>
          </a:p>
          <a:p>
            <a:pPr>
              <a:lnSpc>
                <a:spcPct val="120000"/>
              </a:lnSpc>
            </a:pPr>
            <a:r>
              <a:rPr lang="et-EE" sz="2400" smtClean="0"/>
              <a:t>Industrial Automation</a:t>
            </a:r>
          </a:p>
          <a:p>
            <a:pPr>
              <a:lnSpc>
                <a:spcPct val="120000"/>
              </a:lnSpc>
            </a:pPr>
            <a:r>
              <a:rPr lang="et-EE" sz="2400" smtClean="0"/>
              <a:t>Fuel Technology </a:t>
            </a:r>
          </a:p>
          <a:p>
            <a:pPr>
              <a:lnSpc>
                <a:spcPct val="120000"/>
              </a:lnSpc>
            </a:pPr>
            <a:r>
              <a:rPr lang="et-EE" sz="2400" smtClean="0"/>
              <a:t>Construction Engineering</a:t>
            </a:r>
          </a:p>
          <a:p>
            <a:pPr>
              <a:lnSpc>
                <a:spcPct val="120000"/>
              </a:lnSpc>
            </a:pPr>
            <a:r>
              <a:rPr lang="et-EE" sz="2400" smtClean="0"/>
              <a:t>Power Engineering</a:t>
            </a:r>
          </a:p>
          <a:p>
            <a:pPr>
              <a:lnSpc>
                <a:spcPct val="140000"/>
              </a:lnSpc>
            </a:pPr>
            <a:r>
              <a:rPr lang="en-US" sz="2400" b="1" smtClean="0"/>
              <a:t>Fuels Chemistry and Engineering Master’s Curriculum</a:t>
            </a:r>
            <a:r>
              <a:rPr lang="et-EE" sz="2400" smtClean="0"/>
              <a:t/>
            </a:r>
            <a:br>
              <a:rPr lang="et-EE" sz="2400" smtClean="0"/>
            </a:br>
            <a:r>
              <a:rPr lang="et-EE" sz="2400" smtClean="0"/>
              <a:t>                                                        </a:t>
            </a:r>
            <a:r>
              <a:rPr lang="et-EE" sz="2400" i="1" smtClean="0">
                <a:solidFill>
                  <a:srgbClr val="C00000"/>
                </a:solidFill>
              </a:rPr>
              <a:t>Since September 2012</a:t>
            </a:r>
            <a:endParaRPr lang="en-GB" sz="2400" i="1" smtClean="0">
              <a:solidFill>
                <a:srgbClr val="C00000"/>
              </a:solidFill>
            </a:endParaRPr>
          </a:p>
        </p:txBody>
      </p:sp>
      <p:sp>
        <p:nvSpPr>
          <p:cNvPr id="44038" name="Rectangle 4"/>
          <p:cNvSpPr>
            <a:spLocks noChangeArrowheads="1"/>
          </p:cNvSpPr>
          <p:nvPr/>
        </p:nvSpPr>
        <p:spPr bwMode="auto">
          <a:xfrm>
            <a:off x="708025" y="4076700"/>
            <a:ext cx="8435975" cy="429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88900">
              <a:spcBef>
                <a:spcPct val="40000"/>
              </a:spcBef>
              <a:buFontTx/>
              <a:buChar char="•"/>
            </a:pPr>
            <a:endParaRPr lang="ru-RU" sz="3000" b="1">
              <a:solidFill>
                <a:srgbClr val="7E0039"/>
              </a:solidFill>
              <a:latin typeface="Times New Roman" pitchFamily="18" charset="0"/>
            </a:endParaRPr>
          </a:p>
        </p:txBody>
      </p:sp>
      <p:sp>
        <p:nvSpPr>
          <p:cNvPr id="44039" name="Rectangle 5"/>
          <p:cNvSpPr>
            <a:spLocks noChangeArrowheads="1"/>
          </p:cNvSpPr>
          <p:nvPr/>
        </p:nvSpPr>
        <p:spPr bwMode="auto">
          <a:xfrm>
            <a:off x="395288" y="1557338"/>
            <a:ext cx="8229600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defTabSz="-13873163" eaLnBrk="0" hangingPunct="0"/>
            <a:r>
              <a:rPr lang="et-EE" sz="4000">
                <a:solidFill>
                  <a:srgbClr val="990033"/>
                </a:solidFill>
                <a:cs typeface="Times New Roman" pitchFamily="18" charset="0"/>
              </a:rPr>
              <a:t>Study Programs (240 </a:t>
            </a:r>
            <a:r>
              <a:rPr lang="en-US" sz="4000">
                <a:solidFill>
                  <a:srgbClr val="990033"/>
                </a:solidFill>
                <a:cs typeface="Times New Roman" pitchFamily="18" charset="0"/>
              </a:rPr>
              <a:t>ECTS</a:t>
            </a:r>
            <a:r>
              <a:rPr lang="et-EE" sz="4000">
                <a:solidFill>
                  <a:srgbClr val="990033"/>
                </a:solidFill>
                <a:cs typeface="Times New Roman" pitchFamily="18" charset="0"/>
              </a:rPr>
              <a:t>)</a:t>
            </a: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14D45039-24F4-47D4-8240-24B8484BC0D0}" type="datetime1">
              <a:rPr lang="et-EE" smtClean="0"/>
              <a:pPr>
                <a:defRPr/>
              </a:pPr>
              <a:t>27.05.2013</a:t>
            </a:fld>
            <a:endParaRPr lang="en-US" smtClean="0"/>
          </a:p>
        </p:txBody>
      </p:sp>
      <p:sp>
        <p:nvSpPr>
          <p:cNvPr id="3076" name="Rectangl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fld id="{7E4551E7-5350-4244-8D53-585D1D2CB7DE}" type="slidenum">
              <a:rPr lang="en-US" smtClean="0"/>
              <a:pPr>
                <a:defRPr/>
              </a:pPr>
              <a:t>23</a:t>
            </a:fld>
            <a:endParaRPr lang="en-US" smtClean="0"/>
          </a:p>
          <a:p>
            <a:pPr>
              <a:defRPr/>
            </a:pPr>
            <a:endParaRPr lang="en-US" smtClean="0"/>
          </a:p>
        </p:txBody>
      </p:sp>
      <p:sp>
        <p:nvSpPr>
          <p:cNvPr id="307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1628775"/>
            <a:ext cx="8229600" cy="566738"/>
          </a:xfrm>
        </p:spPr>
        <p:txBody>
          <a:bodyPr/>
          <a:lstStyle/>
          <a:p>
            <a:r>
              <a:rPr lang="et-EE" sz="4000" smtClean="0">
                <a:solidFill>
                  <a:srgbClr val="990033"/>
                </a:solidFill>
                <a:cs typeface="Times New Roman" pitchFamily="18" charset="0"/>
              </a:rPr>
              <a:t>Structure of the curriculum</a:t>
            </a:r>
          </a:p>
        </p:txBody>
      </p:sp>
      <p:sp>
        <p:nvSpPr>
          <p:cNvPr id="342019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2349500"/>
            <a:ext cx="8362950" cy="1828800"/>
          </a:xfrm>
        </p:spPr>
        <p:txBody>
          <a:bodyPr/>
          <a:lstStyle/>
          <a:p>
            <a:pPr>
              <a:buFontTx/>
              <a:buNone/>
              <a:defRPr/>
            </a:pPr>
            <a:r>
              <a:rPr lang="en-US" sz="28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Study programs conformity  with  professional standards</a:t>
            </a:r>
            <a:endParaRPr lang="et-EE" sz="280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buFontTx/>
              <a:buNone/>
              <a:defRPr/>
            </a:pPr>
            <a:endParaRPr lang="et-EE" sz="2800" smtClean="0">
              <a:solidFill>
                <a:srgbClr val="7E0039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aphicFrame>
        <p:nvGraphicFramePr>
          <p:cNvPr id="342020" name="Object 4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1187450" y="2228850"/>
          <a:ext cx="8064500" cy="5376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" name="Chart" r:id="rId3" imgW="4229100" imgH="2819603" progId="MSGraph.Chart.8">
                  <p:embed/>
                </p:oleObj>
              </mc:Choice>
              <mc:Fallback>
                <p:oleObj name="Chart" r:id="rId3" imgW="4229100" imgH="2819603" progId="MSGraph.Char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7450" y="2228850"/>
                        <a:ext cx="8064500" cy="53768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342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34202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79388" y="1628775"/>
            <a:ext cx="8713787" cy="1014413"/>
          </a:xfrm>
        </p:spPr>
        <p:txBody>
          <a:bodyPr/>
          <a:lstStyle/>
          <a:p>
            <a:r>
              <a:rPr lang="en-US" sz="3600" smtClean="0">
                <a:solidFill>
                  <a:srgbClr val="990033"/>
                </a:solidFill>
                <a:cs typeface="Times New Roman" pitchFamily="18" charset="0"/>
              </a:rPr>
              <a:t>Subjects of the Mining module (30 ECTS)</a:t>
            </a:r>
            <a:endParaRPr lang="ru-RU" sz="3600" smtClean="0">
              <a:solidFill>
                <a:srgbClr val="990033"/>
              </a:solidFill>
              <a:cs typeface="Times New Roman" pitchFamily="18" charset="0"/>
            </a:endParaRP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2708275"/>
            <a:ext cx="8229600" cy="341788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 smtClean="0"/>
              <a:t>	Fundamentals of geology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	Drilling-and-blasting  operations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	Physics of rock breaking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	Mining operations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	Mining machines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	Mine pumping, ventilation and safety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	Practical training</a:t>
            </a:r>
          </a:p>
          <a:p>
            <a:pPr>
              <a:lnSpc>
                <a:spcPct val="90000"/>
              </a:lnSpc>
            </a:pPr>
            <a:endParaRPr lang="ru-RU" sz="2800" dirty="0" smtClean="0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68313" y="1628775"/>
            <a:ext cx="8229600" cy="1295400"/>
          </a:xfrm>
        </p:spPr>
        <p:txBody>
          <a:bodyPr/>
          <a:lstStyle/>
          <a:p>
            <a:pPr algn="ctr">
              <a:lnSpc>
                <a:spcPct val="90000"/>
              </a:lnSpc>
              <a:buFontTx/>
              <a:buNone/>
              <a:defRPr/>
            </a:pPr>
            <a:r>
              <a:rPr lang="et-EE" sz="3600" dirty="0" err="1" smtClean="0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Total</a:t>
            </a:r>
            <a:r>
              <a:rPr lang="et-EE" sz="3600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t-EE" sz="3600" dirty="0" err="1" smtClean="0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cost</a:t>
            </a:r>
            <a:r>
              <a:rPr lang="et-EE" sz="3600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t-EE" sz="3600" dirty="0" err="1" smtClean="0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of</a:t>
            </a:r>
            <a:r>
              <a:rPr lang="et-EE" sz="3600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t-EE" sz="3600" dirty="0" err="1" smtClean="0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projects</a:t>
            </a:r>
            <a:r>
              <a:rPr lang="et-EE" sz="3600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t-EE" sz="3600" dirty="0" err="1" smtClean="0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</a:t>
            </a:r>
            <a:r>
              <a:rPr lang="et-EE" sz="3600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2011-2012 </a:t>
            </a:r>
            <a:endParaRPr lang="en-US" sz="3600" dirty="0" smtClean="0">
              <a:solidFill>
                <a:srgbClr val="990033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lnSpc>
                <a:spcPct val="90000"/>
              </a:lnSpc>
              <a:buFontTx/>
              <a:buNone/>
              <a:defRPr/>
            </a:pPr>
            <a:r>
              <a:rPr lang="et-EE" sz="3600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5 676 017€</a:t>
            </a:r>
            <a:endParaRPr lang="et-EE" sz="3600" dirty="0" smtClean="0"/>
          </a:p>
        </p:txBody>
      </p:sp>
      <p:graphicFrame>
        <p:nvGraphicFramePr>
          <p:cNvPr id="4098" name="Object 5"/>
          <p:cNvGraphicFramePr>
            <a:graphicFrameLocks noChangeAspect="1"/>
          </p:cNvGraphicFramePr>
          <p:nvPr/>
        </p:nvGraphicFramePr>
        <p:xfrm>
          <a:off x="611188" y="2708275"/>
          <a:ext cx="8208962" cy="4575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9" name="Chart" r:id="rId4" imgW="6648331" imgH="3705463" progId="Excel.Sheet.8">
                  <p:embed/>
                </p:oleObj>
              </mc:Choice>
              <mc:Fallback>
                <p:oleObj name="Chart" r:id="rId4" imgW="6648331" imgH="3705463" progId="Excel.Sheet.8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188" y="2708275"/>
                        <a:ext cx="8208962" cy="4575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412875"/>
            <a:ext cx="8229600" cy="1143000"/>
          </a:xfrm>
        </p:spPr>
        <p:txBody>
          <a:bodyPr/>
          <a:lstStyle/>
          <a:p>
            <a:r>
              <a:rPr lang="en-US" sz="3200" smtClean="0">
                <a:solidFill>
                  <a:srgbClr val="990033"/>
                </a:solidFill>
              </a:rPr>
              <a:t>Scholarships from local partner-companies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250825" y="2205038"/>
            <a:ext cx="5194300" cy="3240087"/>
          </a:xfrm>
        </p:spPr>
        <p:txBody>
          <a:bodyPr/>
          <a:lstStyle/>
          <a:p>
            <a:pPr>
              <a:buFontTx/>
              <a:buNone/>
            </a:pPr>
            <a:r>
              <a:rPr lang="en-US" sz="3000" smtClean="0"/>
              <a:t>    </a:t>
            </a:r>
            <a:r>
              <a:rPr lang="et-EE" sz="3000" smtClean="0"/>
              <a:t>2005-20</a:t>
            </a:r>
            <a:r>
              <a:rPr lang="en-US" sz="3000" smtClean="0"/>
              <a:t>12</a:t>
            </a:r>
            <a:endParaRPr lang="et-EE" sz="3000" smtClean="0"/>
          </a:p>
          <a:p>
            <a:r>
              <a:rPr lang="et-EE" sz="3000" smtClean="0"/>
              <a:t>19</a:t>
            </a:r>
            <a:r>
              <a:rPr lang="en-US" sz="3000" smtClean="0"/>
              <a:t>5</a:t>
            </a:r>
            <a:r>
              <a:rPr lang="et-EE" sz="3000" smtClean="0"/>
              <a:t> </a:t>
            </a:r>
            <a:r>
              <a:rPr lang="en-US" sz="3000" smtClean="0"/>
              <a:t>students</a:t>
            </a:r>
            <a:endParaRPr lang="en-US" sz="3000" smtClean="0">
              <a:solidFill>
                <a:srgbClr val="A50021"/>
              </a:solidFill>
            </a:endParaRPr>
          </a:p>
          <a:p>
            <a:r>
              <a:rPr lang="en-US" sz="3000" smtClean="0"/>
              <a:t>117 993 € </a:t>
            </a:r>
            <a:endParaRPr lang="et-EE" sz="3000" smtClean="0"/>
          </a:p>
          <a:p>
            <a:r>
              <a:rPr lang="et-EE" sz="3000" smtClean="0"/>
              <a:t>13 </a:t>
            </a:r>
            <a:r>
              <a:rPr lang="en-US" sz="3000" smtClean="0"/>
              <a:t>companies</a:t>
            </a:r>
          </a:p>
        </p:txBody>
      </p:sp>
      <p:pic>
        <p:nvPicPr>
          <p:cNvPr id="113668" name="Picture 4" descr="MG_0748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787900" y="3933825"/>
            <a:ext cx="4321175" cy="2933700"/>
          </a:xfrm>
          <a:ln w="38100">
            <a:solidFill>
              <a:schemeClr val="bg1"/>
            </a:solidFill>
          </a:ln>
          <a:effectLst>
            <a:outerShdw dist="35921" dir="2700000" algn="ctr" rotWithShape="0">
              <a:srgbClr val="808080"/>
            </a:outerShdw>
          </a:effectLst>
        </p:spPr>
      </p:pic>
      <p:pic>
        <p:nvPicPr>
          <p:cNvPr id="46085" name="Picture 5" descr="vkttu0028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 cstate="print">
            <a:lum bright="6000"/>
          </a:blip>
          <a:srcRect/>
          <a:stretch>
            <a:fillRect/>
          </a:stretch>
        </p:blipFill>
        <p:spPr>
          <a:xfrm>
            <a:off x="5867400" y="2268538"/>
            <a:ext cx="3276600" cy="2455862"/>
          </a:xfrm>
          <a:ln w="38100">
            <a:solidFill>
              <a:schemeClr val="bg1"/>
            </a:solidFill>
          </a:ln>
        </p:spPr>
      </p:pic>
      <p:pic>
        <p:nvPicPr>
          <p:cNvPr id="46086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616458">
            <a:off x="1403350" y="4221163"/>
            <a:ext cx="3133725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9657C8E3-148E-4C8D-BEEF-9F20778DFBEA}" type="datetime1">
              <a:rPr lang="et-EE" smtClean="0"/>
              <a:pPr>
                <a:defRPr/>
              </a:pPr>
              <a:t>27.05.2013</a:t>
            </a:fld>
            <a:endParaRPr lang="en-US" smtClean="0"/>
          </a:p>
        </p:txBody>
      </p:sp>
      <p:sp>
        <p:nvSpPr>
          <p:cNvPr id="58371" name="Rectangl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fld id="{67D497C4-4E05-4012-859F-6EF8A8B5FCA1}" type="slidenum">
              <a:rPr lang="en-US" smtClean="0"/>
              <a:pPr>
                <a:defRPr/>
              </a:pPr>
              <a:t>27</a:t>
            </a:fld>
            <a:endParaRPr lang="en-US" smtClean="0"/>
          </a:p>
          <a:p>
            <a:pPr>
              <a:defRPr/>
            </a:pPr>
            <a:endParaRPr lang="en-US" smtClean="0"/>
          </a:p>
        </p:txBody>
      </p:sp>
      <p:pic>
        <p:nvPicPr>
          <p:cNvPr id="47108" name="Picture 19" descr="Leping_03_04_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72125" y="2786063"/>
            <a:ext cx="2284413" cy="1712912"/>
          </a:xfrm>
          <a:prstGeom prst="rect">
            <a:avLst/>
          </a:prstGeom>
          <a:noFill/>
          <a:ln w="50800" algn="ctr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4710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1628775"/>
            <a:ext cx="8229600" cy="566738"/>
          </a:xfrm>
        </p:spPr>
        <p:txBody>
          <a:bodyPr/>
          <a:lstStyle/>
          <a:p>
            <a:r>
              <a:rPr lang="en-US" sz="3600" smtClean="0">
                <a:solidFill>
                  <a:srgbClr val="990033"/>
                </a:solidFill>
                <a:cs typeface="Times New Roman" pitchFamily="18" charset="0"/>
              </a:rPr>
              <a:t>Foreign</a:t>
            </a:r>
            <a:r>
              <a:rPr lang="et-EE" sz="3600" smtClean="0">
                <a:solidFill>
                  <a:srgbClr val="990033"/>
                </a:solidFill>
                <a:cs typeface="Times New Roman" pitchFamily="18" charset="0"/>
              </a:rPr>
              <a:t> relations</a:t>
            </a:r>
          </a:p>
        </p:txBody>
      </p:sp>
      <p:grpSp>
        <p:nvGrpSpPr>
          <p:cNvPr id="47110" name="Group 8"/>
          <p:cNvGrpSpPr>
            <a:grpSpLocks/>
          </p:cNvGrpSpPr>
          <p:nvPr/>
        </p:nvGrpSpPr>
        <p:grpSpPr bwMode="auto">
          <a:xfrm>
            <a:off x="2857500" y="5688013"/>
            <a:ext cx="3786188" cy="669925"/>
            <a:chOff x="3818" y="679"/>
            <a:chExt cx="1744" cy="785"/>
          </a:xfrm>
        </p:grpSpPr>
        <p:sp>
          <p:nvSpPr>
            <p:cNvPr id="47137" name="Rectangle 9"/>
            <p:cNvSpPr>
              <a:spLocks noChangeArrowheads="1"/>
            </p:cNvSpPr>
            <p:nvPr/>
          </p:nvSpPr>
          <p:spPr bwMode="auto">
            <a:xfrm>
              <a:off x="3818" y="697"/>
              <a:ext cx="1711" cy="531"/>
            </a:xfrm>
            <a:prstGeom prst="rect">
              <a:avLst/>
            </a:prstGeom>
            <a:gradFill rotWithShape="1">
              <a:gsLst>
                <a:gs pos="0">
                  <a:schemeClr val="bg1">
                    <a:alpha val="42000"/>
                  </a:schemeClr>
                </a:gs>
                <a:gs pos="100000">
                  <a:srgbClr val="C0C0C0"/>
                </a:gs>
              </a:gsLst>
              <a:lin ang="5400000" scaled="1"/>
            </a:gradFill>
            <a:ln w="3175" cap="rnd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7138" name="Text Box 10"/>
            <p:cNvSpPr txBox="1">
              <a:spLocks noChangeArrowheads="1"/>
            </p:cNvSpPr>
            <p:nvPr/>
          </p:nvSpPr>
          <p:spPr bwMode="auto">
            <a:xfrm>
              <a:off x="3851" y="679"/>
              <a:ext cx="1711" cy="7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088" tIns="45544" rIns="91088" bIns="45544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sz="1400" b="1"/>
                <a:t>University of Chemical Technology &amp; Metallurgy, Bulgaria</a:t>
              </a:r>
            </a:p>
            <a:p>
              <a:pPr algn="ctr">
                <a:spcBef>
                  <a:spcPct val="50000"/>
                </a:spcBef>
              </a:pPr>
              <a:r>
                <a:rPr lang="en-GB" sz="1400" b="1"/>
                <a:t> </a:t>
              </a:r>
            </a:p>
            <a:p>
              <a:pPr algn="ctr">
                <a:spcBef>
                  <a:spcPct val="50000"/>
                </a:spcBef>
              </a:pPr>
              <a:endParaRPr lang="et-EE" sz="1400" b="1"/>
            </a:p>
          </p:txBody>
        </p:sp>
      </p:grpSp>
      <p:grpSp>
        <p:nvGrpSpPr>
          <p:cNvPr id="47111" name="Group 11"/>
          <p:cNvGrpSpPr>
            <a:grpSpLocks/>
          </p:cNvGrpSpPr>
          <p:nvPr/>
        </p:nvGrpSpPr>
        <p:grpSpPr bwMode="auto">
          <a:xfrm>
            <a:off x="214313" y="3429000"/>
            <a:ext cx="2428875" cy="714375"/>
            <a:chOff x="3923" y="709"/>
            <a:chExt cx="1089" cy="360"/>
          </a:xfrm>
        </p:grpSpPr>
        <p:sp>
          <p:nvSpPr>
            <p:cNvPr id="47135" name="Rectangle 12"/>
            <p:cNvSpPr>
              <a:spLocks noChangeArrowheads="1"/>
            </p:cNvSpPr>
            <p:nvPr/>
          </p:nvSpPr>
          <p:spPr bwMode="auto">
            <a:xfrm>
              <a:off x="3923" y="709"/>
              <a:ext cx="1089" cy="360"/>
            </a:xfrm>
            <a:prstGeom prst="rect">
              <a:avLst/>
            </a:prstGeom>
            <a:gradFill rotWithShape="1">
              <a:gsLst>
                <a:gs pos="0">
                  <a:schemeClr val="bg1">
                    <a:alpha val="42000"/>
                  </a:schemeClr>
                </a:gs>
                <a:gs pos="100000">
                  <a:srgbClr val="C0C0C0"/>
                </a:gs>
              </a:gsLst>
              <a:lin ang="5400000" scaled="1"/>
            </a:gradFill>
            <a:ln w="3175" cap="rnd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7136" name="Text Box 13"/>
            <p:cNvSpPr txBox="1">
              <a:spLocks noChangeArrowheads="1"/>
            </p:cNvSpPr>
            <p:nvPr/>
          </p:nvSpPr>
          <p:spPr bwMode="auto">
            <a:xfrm>
              <a:off x="4014" y="754"/>
              <a:ext cx="907" cy="2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088" tIns="45544" rIns="91088" bIns="45544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400" b="1"/>
                <a:t>University of Ruse, Bulgaria</a:t>
              </a:r>
              <a:endParaRPr lang="et-EE" sz="1400" b="1"/>
            </a:p>
          </p:txBody>
        </p:sp>
      </p:grpSp>
      <p:grpSp>
        <p:nvGrpSpPr>
          <p:cNvPr id="47112" name="Group 14"/>
          <p:cNvGrpSpPr>
            <a:grpSpLocks/>
          </p:cNvGrpSpPr>
          <p:nvPr/>
        </p:nvGrpSpPr>
        <p:grpSpPr bwMode="auto">
          <a:xfrm>
            <a:off x="5000625" y="4581525"/>
            <a:ext cx="3460750" cy="873125"/>
            <a:chOff x="3923" y="709"/>
            <a:chExt cx="1089" cy="436"/>
          </a:xfrm>
        </p:grpSpPr>
        <p:sp>
          <p:nvSpPr>
            <p:cNvPr id="47133" name="Rectangle 15"/>
            <p:cNvSpPr>
              <a:spLocks noChangeArrowheads="1"/>
            </p:cNvSpPr>
            <p:nvPr/>
          </p:nvSpPr>
          <p:spPr bwMode="auto">
            <a:xfrm>
              <a:off x="3923" y="709"/>
              <a:ext cx="1089" cy="435"/>
            </a:xfrm>
            <a:prstGeom prst="rect">
              <a:avLst/>
            </a:prstGeom>
            <a:gradFill rotWithShape="1">
              <a:gsLst>
                <a:gs pos="0">
                  <a:schemeClr val="bg1">
                    <a:alpha val="42000"/>
                  </a:schemeClr>
                </a:gs>
                <a:gs pos="100000">
                  <a:srgbClr val="C0C0C0"/>
                </a:gs>
              </a:gsLst>
              <a:lin ang="5400000" scaled="1"/>
            </a:gradFill>
            <a:ln w="3175" cap="rnd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7134" name="Text Box 16"/>
            <p:cNvSpPr txBox="1">
              <a:spLocks noChangeArrowheads="1"/>
            </p:cNvSpPr>
            <p:nvPr/>
          </p:nvSpPr>
          <p:spPr bwMode="auto">
            <a:xfrm>
              <a:off x="4014" y="776"/>
              <a:ext cx="907" cy="3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088" tIns="45544" rIns="91088" bIns="45544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400" b="1"/>
                <a:t>Saint-Petersburg State University of Engineering and Economics</a:t>
              </a:r>
              <a:r>
                <a:rPr lang="et-EE" sz="1400"/>
                <a:t> </a:t>
              </a:r>
            </a:p>
          </p:txBody>
        </p:sp>
      </p:grpSp>
      <p:sp>
        <p:nvSpPr>
          <p:cNvPr id="47113" name="Text Box 17"/>
          <p:cNvSpPr txBox="1">
            <a:spLocks noChangeArrowheads="1"/>
          </p:cNvSpPr>
          <p:nvPr/>
        </p:nvSpPr>
        <p:spPr bwMode="auto">
          <a:xfrm>
            <a:off x="2700338" y="4149725"/>
            <a:ext cx="2663825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650" tIns="41326" rIns="82650" bIns="41326">
            <a:spAutoFit/>
          </a:bodyPr>
          <a:lstStyle/>
          <a:p>
            <a:pPr algn="ctr" defTabSz="830263"/>
            <a:r>
              <a:rPr lang="en-GB" sz="2000" b="1"/>
              <a:t>Co-partners</a:t>
            </a:r>
            <a:endParaRPr lang="et-EE" sz="2000" b="1"/>
          </a:p>
        </p:txBody>
      </p:sp>
      <p:pic>
        <p:nvPicPr>
          <p:cNvPr id="47114" name="Picture 1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57975" y="1341438"/>
            <a:ext cx="2486025" cy="1555750"/>
          </a:xfrm>
          <a:prstGeom prst="rect">
            <a:avLst/>
          </a:prstGeom>
          <a:noFill/>
          <a:ln w="50800" algn="ctr">
            <a:solidFill>
              <a:schemeClr val="bg1"/>
            </a:solidFill>
            <a:miter lim="800000"/>
            <a:headEnd/>
            <a:tailEnd/>
          </a:ln>
        </p:spPr>
      </p:pic>
      <p:grpSp>
        <p:nvGrpSpPr>
          <p:cNvPr id="47115" name="Group 20"/>
          <p:cNvGrpSpPr>
            <a:grpSpLocks/>
          </p:cNvGrpSpPr>
          <p:nvPr/>
        </p:nvGrpSpPr>
        <p:grpSpPr bwMode="auto">
          <a:xfrm>
            <a:off x="214313" y="4357688"/>
            <a:ext cx="2428875" cy="785812"/>
            <a:chOff x="3923" y="709"/>
            <a:chExt cx="1089" cy="435"/>
          </a:xfrm>
        </p:grpSpPr>
        <p:sp>
          <p:nvSpPr>
            <p:cNvPr id="47131" name="Rectangle 21"/>
            <p:cNvSpPr>
              <a:spLocks noChangeArrowheads="1"/>
            </p:cNvSpPr>
            <p:nvPr/>
          </p:nvSpPr>
          <p:spPr bwMode="auto">
            <a:xfrm>
              <a:off x="3923" y="709"/>
              <a:ext cx="1089" cy="435"/>
            </a:xfrm>
            <a:prstGeom prst="rect">
              <a:avLst/>
            </a:prstGeom>
            <a:gradFill rotWithShape="1">
              <a:gsLst>
                <a:gs pos="0">
                  <a:schemeClr val="bg1">
                    <a:alpha val="42000"/>
                  </a:schemeClr>
                </a:gs>
                <a:gs pos="100000">
                  <a:srgbClr val="C0C0C0"/>
                </a:gs>
              </a:gsLst>
              <a:lin ang="5400000" scaled="1"/>
            </a:gradFill>
            <a:ln w="3175" cap="rnd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7132" name="Text Box 22"/>
            <p:cNvSpPr txBox="1">
              <a:spLocks noChangeArrowheads="1"/>
            </p:cNvSpPr>
            <p:nvPr/>
          </p:nvSpPr>
          <p:spPr bwMode="auto">
            <a:xfrm>
              <a:off x="4014" y="754"/>
              <a:ext cx="907" cy="2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088" tIns="45544" rIns="91088" bIns="45544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400" b="1"/>
                <a:t>Mid Sweden University</a:t>
              </a:r>
              <a:endParaRPr lang="et-EE" sz="1400" b="1"/>
            </a:p>
          </p:txBody>
        </p:sp>
      </p:grpSp>
      <p:sp>
        <p:nvSpPr>
          <p:cNvPr id="381975" name="AutoShape 23"/>
          <p:cNvSpPr>
            <a:spLocks noChangeArrowheads="1"/>
          </p:cNvSpPr>
          <p:nvPr/>
        </p:nvSpPr>
        <p:spPr bwMode="auto">
          <a:xfrm rot="1310994">
            <a:off x="2525713" y="3079750"/>
            <a:ext cx="2662237" cy="2303463"/>
          </a:xfrm>
          <a:prstGeom prst="star5">
            <a:avLst/>
          </a:prstGeom>
          <a:noFill/>
          <a:ln w="19050" algn="ctr">
            <a:solidFill>
              <a:srgbClr val="5B012A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grpSp>
        <p:nvGrpSpPr>
          <p:cNvPr id="47117" name="Group 5"/>
          <p:cNvGrpSpPr>
            <a:grpSpLocks/>
          </p:cNvGrpSpPr>
          <p:nvPr/>
        </p:nvGrpSpPr>
        <p:grpSpPr bwMode="auto">
          <a:xfrm>
            <a:off x="214313" y="2357438"/>
            <a:ext cx="2557462" cy="971550"/>
            <a:chOff x="3895" y="738"/>
            <a:chExt cx="951" cy="925"/>
          </a:xfrm>
        </p:grpSpPr>
        <p:sp>
          <p:nvSpPr>
            <p:cNvPr id="47129" name="Rectangle 6"/>
            <p:cNvSpPr>
              <a:spLocks noChangeArrowheads="1"/>
            </p:cNvSpPr>
            <p:nvPr/>
          </p:nvSpPr>
          <p:spPr bwMode="auto">
            <a:xfrm>
              <a:off x="3895" y="738"/>
              <a:ext cx="930" cy="884"/>
            </a:xfrm>
            <a:prstGeom prst="rect">
              <a:avLst/>
            </a:prstGeom>
            <a:gradFill rotWithShape="1">
              <a:gsLst>
                <a:gs pos="0">
                  <a:schemeClr val="bg1">
                    <a:alpha val="42000"/>
                  </a:schemeClr>
                </a:gs>
                <a:gs pos="100000">
                  <a:srgbClr val="C0C0C0"/>
                </a:gs>
              </a:gsLst>
              <a:lin ang="5400000" scaled="1"/>
            </a:gradFill>
            <a:ln w="3175" cap="rnd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7130" name="Text Box 7"/>
            <p:cNvSpPr txBox="1">
              <a:spLocks noChangeArrowheads="1"/>
            </p:cNvSpPr>
            <p:nvPr/>
          </p:nvSpPr>
          <p:spPr bwMode="auto">
            <a:xfrm>
              <a:off x="3922" y="754"/>
              <a:ext cx="924" cy="9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088" tIns="45544" rIns="91088" bIns="45544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400" b="1" dirty="0"/>
                <a:t>Saint-Petersburg State University of Informative Technologies, Mechanics and Optics</a:t>
              </a:r>
              <a:endParaRPr lang="et-EE" sz="1400" b="1" dirty="0"/>
            </a:p>
          </p:txBody>
        </p:sp>
      </p:grpSp>
      <p:grpSp>
        <p:nvGrpSpPr>
          <p:cNvPr id="47118" name="Group 20"/>
          <p:cNvGrpSpPr>
            <a:grpSpLocks/>
          </p:cNvGrpSpPr>
          <p:nvPr/>
        </p:nvGrpSpPr>
        <p:grpSpPr bwMode="auto">
          <a:xfrm>
            <a:off x="214313" y="5429250"/>
            <a:ext cx="2500312" cy="785813"/>
            <a:chOff x="3923" y="709"/>
            <a:chExt cx="1089" cy="435"/>
          </a:xfrm>
        </p:grpSpPr>
        <p:sp>
          <p:nvSpPr>
            <p:cNvPr id="47127" name="Rectangle 21"/>
            <p:cNvSpPr>
              <a:spLocks noChangeArrowheads="1"/>
            </p:cNvSpPr>
            <p:nvPr/>
          </p:nvSpPr>
          <p:spPr bwMode="auto">
            <a:xfrm>
              <a:off x="3923" y="709"/>
              <a:ext cx="1089" cy="435"/>
            </a:xfrm>
            <a:prstGeom prst="rect">
              <a:avLst/>
            </a:prstGeom>
            <a:gradFill rotWithShape="1">
              <a:gsLst>
                <a:gs pos="0">
                  <a:schemeClr val="bg1">
                    <a:alpha val="42000"/>
                  </a:schemeClr>
                </a:gs>
                <a:gs pos="100000">
                  <a:srgbClr val="C0C0C0"/>
                </a:gs>
              </a:gsLst>
              <a:lin ang="5400000" scaled="1"/>
            </a:gradFill>
            <a:ln w="3175" cap="rnd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7128" name="Text Box 22"/>
            <p:cNvSpPr txBox="1">
              <a:spLocks noChangeArrowheads="1"/>
            </p:cNvSpPr>
            <p:nvPr/>
          </p:nvSpPr>
          <p:spPr bwMode="auto">
            <a:xfrm>
              <a:off x="4014" y="754"/>
              <a:ext cx="907" cy="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088" tIns="45544" rIns="91088" bIns="45544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400" b="1"/>
                <a:t>University de Picardie Jules Verne, France</a:t>
              </a:r>
              <a:endParaRPr lang="et-EE" sz="1400" b="1"/>
            </a:p>
          </p:txBody>
        </p:sp>
      </p:grpSp>
      <p:grpSp>
        <p:nvGrpSpPr>
          <p:cNvPr id="47119" name="Group 20"/>
          <p:cNvGrpSpPr>
            <a:grpSpLocks/>
          </p:cNvGrpSpPr>
          <p:nvPr/>
        </p:nvGrpSpPr>
        <p:grpSpPr bwMode="auto">
          <a:xfrm>
            <a:off x="214313" y="4357688"/>
            <a:ext cx="2428875" cy="785812"/>
            <a:chOff x="3923" y="709"/>
            <a:chExt cx="1089" cy="435"/>
          </a:xfrm>
        </p:grpSpPr>
        <p:sp>
          <p:nvSpPr>
            <p:cNvPr id="47125" name="Rectangle 21"/>
            <p:cNvSpPr>
              <a:spLocks noChangeArrowheads="1"/>
            </p:cNvSpPr>
            <p:nvPr/>
          </p:nvSpPr>
          <p:spPr bwMode="auto">
            <a:xfrm>
              <a:off x="3923" y="709"/>
              <a:ext cx="1089" cy="435"/>
            </a:xfrm>
            <a:prstGeom prst="rect">
              <a:avLst/>
            </a:prstGeom>
            <a:gradFill rotWithShape="1">
              <a:gsLst>
                <a:gs pos="0">
                  <a:schemeClr val="bg1">
                    <a:alpha val="42000"/>
                  </a:schemeClr>
                </a:gs>
                <a:gs pos="100000">
                  <a:srgbClr val="C0C0C0"/>
                </a:gs>
              </a:gsLst>
              <a:lin ang="5400000" scaled="1"/>
            </a:gradFill>
            <a:ln w="3175" cap="rnd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7126" name="Text Box 22"/>
            <p:cNvSpPr txBox="1">
              <a:spLocks noChangeArrowheads="1"/>
            </p:cNvSpPr>
            <p:nvPr/>
          </p:nvSpPr>
          <p:spPr bwMode="auto">
            <a:xfrm>
              <a:off x="4014" y="754"/>
              <a:ext cx="907" cy="2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088" tIns="45544" rIns="91088" bIns="45544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400" b="1" dirty="0"/>
                <a:t>Mid Sweden </a:t>
              </a:r>
              <a:r>
                <a:rPr lang="en-US" sz="1400" b="1" dirty="0" smtClean="0"/>
                <a:t>University</a:t>
              </a:r>
              <a:endParaRPr lang="et-EE" sz="1400" b="1" dirty="0"/>
            </a:p>
          </p:txBody>
        </p:sp>
      </p:grpSp>
      <p:sp>
        <p:nvSpPr>
          <p:cNvPr id="47120" name="Rectangle 12"/>
          <p:cNvSpPr>
            <a:spLocks noChangeArrowheads="1"/>
          </p:cNvSpPr>
          <p:nvPr/>
        </p:nvSpPr>
        <p:spPr bwMode="auto">
          <a:xfrm>
            <a:off x="214313" y="3429000"/>
            <a:ext cx="2428875" cy="714375"/>
          </a:xfrm>
          <a:prstGeom prst="rect">
            <a:avLst/>
          </a:prstGeom>
          <a:gradFill rotWithShape="1">
            <a:gsLst>
              <a:gs pos="0">
                <a:schemeClr val="bg1">
                  <a:alpha val="42000"/>
                </a:schemeClr>
              </a:gs>
              <a:gs pos="100000">
                <a:srgbClr val="C0C0C0"/>
              </a:gs>
            </a:gsLst>
            <a:lin ang="5400000" scaled="1"/>
          </a:gradFill>
          <a:ln w="3175" cap="rnd">
            <a:solidFill>
              <a:srgbClr val="8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7121" name="Rectangle 12"/>
          <p:cNvSpPr>
            <a:spLocks noChangeArrowheads="1"/>
          </p:cNvSpPr>
          <p:nvPr/>
        </p:nvSpPr>
        <p:spPr bwMode="auto">
          <a:xfrm>
            <a:off x="2786063" y="2286000"/>
            <a:ext cx="2714625" cy="857250"/>
          </a:xfrm>
          <a:prstGeom prst="rect">
            <a:avLst/>
          </a:prstGeom>
          <a:gradFill rotWithShape="1">
            <a:gsLst>
              <a:gs pos="0">
                <a:schemeClr val="bg1">
                  <a:alpha val="42000"/>
                </a:schemeClr>
              </a:gs>
              <a:gs pos="100000">
                <a:srgbClr val="C0C0C0"/>
              </a:gs>
            </a:gsLst>
            <a:lin ang="5400000" scaled="1"/>
          </a:gradFill>
          <a:ln w="3175" cap="rnd">
            <a:solidFill>
              <a:srgbClr val="800000"/>
            </a:solidFill>
            <a:round/>
            <a:headEnd/>
            <a:tailEnd/>
          </a:ln>
        </p:spPr>
        <p:txBody>
          <a:bodyPr/>
          <a:lstStyle/>
          <a:p>
            <a:r>
              <a:rPr lang="en-US" sz="1400" b="1"/>
              <a:t>National Mineral Resources University(Mining University),</a:t>
            </a:r>
          </a:p>
          <a:p>
            <a:r>
              <a:rPr lang="en-US" sz="1400" b="1"/>
              <a:t>Saint-Petersburg</a:t>
            </a:r>
            <a:endParaRPr lang="ru-RU" sz="1400" b="1"/>
          </a:p>
        </p:txBody>
      </p:sp>
      <p:sp>
        <p:nvSpPr>
          <p:cNvPr id="46" name="Rectangle 12"/>
          <p:cNvSpPr>
            <a:spLocks noChangeArrowheads="1"/>
          </p:cNvSpPr>
          <p:nvPr/>
        </p:nvSpPr>
        <p:spPr bwMode="auto">
          <a:xfrm>
            <a:off x="214282" y="3429000"/>
            <a:ext cx="2428892" cy="71438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en-US" sz="1400" b="1" dirty="0">
                <a:solidFill>
                  <a:srgbClr val="000000"/>
                </a:solidFill>
              </a:rPr>
              <a:t>University of Ruse,      Bulgaria</a:t>
            </a:r>
            <a:endParaRPr lang="ru-RU" sz="1400" b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5"/>
          <p:cNvSpPr>
            <a:spLocks noGrp="1"/>
          </p:cNvSpPr>
          <p:nvPr>
            <p:ph type="ctrTitle"/>
          </p:nvPr>
        </p:nvSpPr>
        <p:spPr>
          <a:xfrm>
            <a:off x="685800" y="1571625"/>
            <a:ext cx="7772400" cy="928688"/>
          </a:xfrm>
        </p:spPr>
        <p:txBody>
          <a:bodyPr/>
          <a:lstStyle/>
          <a:p>
            <a:pPr marL="0" indent="0"/>
            <a:r>
              <a:rPr lang="et-EE" sz="3200" smtClean="0">
                <a:solidFill>
                  <a:srgbClr val="990033"/>
                </a:solidFill>
              </a:rPr>
              <a:t>Students </a:t>
            </a:r>
            <a:r>
              <a:rPr lang="en-US" sz="3200" smtClean="0">
                <a:solidFill>
                  <a:srgbClr val="990033"/>
                </a:solidFill>
              </a:rPr>
              <a:t> </a:t>
            </a:r>
            <a:r>
              <a:rPr lang="et-EE" sz="3200" smtClean="0">
                <a:solidFill>
                  <a:srgbClr val="990033"/>
                </a:solidFill>
              </a:rPr>
              <a:t>mobility</a:t>
            </a:r>
            <a:r>
              <a:rPr lang="en-US" sz="3200" smtClean="0">
                <a:solidFill>
                  <a:srgbClr val="990033"/>
                </a:solidFill>
              </a:rPr>
              <a:t>  2008-2013</a:t>
            </a:r>
            <a:endParaRPr lang="en-US" sz="3200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44093167-5616-4379-8F5B-CA9F6D0FEC2B}" type="datetime1">
              <a:rPr lang="et-EE" smtClean="0"/>
              <a:pPr>
                <a:defRPr/>
              </a:pPr>
              <a:t>27.05.2013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7010400" y="6245225"/>
            <a:ext cx="2133600" cy="476250"/>
          </a:xfrm>
        </p:spPr>
        <p:txBody>
          <a:bodyPr/>
          <a:lstStyle/>
          <a:p>
            <a:pPr>
              <a:defRPr/>
            </a:pPr>
            <a:fld id="{1C44F8FC-8EF3-435C-9DCA-09AEDD718BC1}" type="slidenum">
              <a:rPr lang="ru-RU" smtClean="0"/>
              <a:pPr>
                <a:defRPr/>
              </a:pPr>
              <a:t>28</a:t>
            </a:fld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928688" y="2500313"/>
          <a:ext cx="3857652" cy="360680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1357322"/>
                <a:gridCol w="1214446"/>
                <a:gridCol w="1285884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Country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outgoing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incoming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Bulgaria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   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    3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France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   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    8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Germany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   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Lithuania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   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    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Poland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   1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Russia * (each year)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 10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  10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Sweden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   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         Total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    36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    22</a:t>
                      </a:r>
                      <a:endParaRPr lang="en-US" b="1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4282" y="1571613"/>
            <a:ext cx="8243918" cy="428627"/>
          </a:xfrm>
        </p:spPr>
        <p:txBody>
          <a:bodyPr/>
          <a:lstStyle/>
          <a:p>
            <a:r>
              <a:rPr lang="en-US" sz="2800" b="1" dirty="0" smtClean="0"/>
              <a:t/>
            </a:r>
            <a:br>
              <a:rPr lang="en-US" sz="2800" b="1" dirty="0" smtClean="0"/>
            </a:br>
            <a:r>
              <a:rPr lang="en-US" sz="2800" b="1" dirty="0" smtClean="0"/>
              <a:t>Good practices of Erasmus mobility </a:t>
            </a:r>
            <a:endParaRPr lang="en-US" sz="28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7158" y="2285992"/>
            <a:ext cx="8358246" cy="3929090"/>
          </a:xfrm>
        </p:spPr>
        <p:txBody>
          <a:bodyPr/>
          <a:lstStyle/>
          <a:p>
            <a:pPr algn="l">
              <a:buFont typeface="Arial" pitchFamily="34" charset="0"/>
              <a:buChar char="•"/>
            </a:pPr>
            <a:r>
              <a:rPr lang="en-US" i="1" dirty="0" smtClean="0">
                <a:solidFill>
                  <a:schemeClr val="tx1"/>
                </a:solidFill>
              </a:rPr>
              <a:t> </a:t>
            </a:r>
            <a:r>
              <a:rPr lang="en-US" sz="2400" dirty="0" smtClean="0">
                <a:solidFill>
                  <a:schemeClr val="tx1"/>
                </a:solidFill>
              </a:rPr>
              <a:t>reliable and quick communication between partners                             </a:t>
            </a:r>
          </a:p>
          <a:p>
            <a:pPr algn="l"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400" dirty="0" smtClean="0">
                <a:solidFill>
                  <a:schemeClr val="tx1"/>
                </a:solidFill>
              </a:rPr>
              <a:t>moveonnet.eu  system </a:t>
            </a:r>
          </a:p>
          <a:p>
            <a:pPr algn="l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 coordinators meetings in IRO				</a:t>
            </a:r>
          </a:p>
          <a:p>
            <a:pPr algn="l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 info-hour for the students </a:t>
            </a:r>
          </a:p>
          <a:p>
            <a:pPr algn="l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 inviting outgoings to info-hour for sharing experience</a:t>
            </a:r>
          </a:p>
          <a:p>
            <a:pPr algn="l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 visiting study groups by coordinator</a:t>
            </a:r>
          </a:p>
          <a:p>
            <a:pPr algn="l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 individual consulting when selecting universities/subjects  </a:t>
            </a:r>
          </a:p>
          <a:p>
            <a:pPr algn="l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 support from academic staff   </a:t>
            </a:r>
          </a:p>
          <a:p>
            <a:pPr algn="l">
              <a:buFont typeface="Arial" pitchFamily="34" charset="0"/>
              <a:buChar char="•"/>
            </a:pP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C38B121-4DD6-4FEC-9F26-205834A2E7DE}" type="datetime1">
              <a:rPr lang="et-EE" smtClean="0"/>
              <a:pPr>
                <a:defRPr/>
              </a:pPr>
              <a:t>27.05.2013</a:t>
            </a:fld>
            <a:endParaRPr lang="en-US"/>
          </a:p>
        </p:txBody>
      </p:sp>
    </p:spTree>
  </p:cSld>
  <p:clrMapOvr>
    <a:masterClrMapping/>
  </p:clrMapOvr>
  <p:transition spd="med">
    <p:zoom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3"/>
          <p:cNvSpPr txBox="1">
            <a:spLocks noGrp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fld id="{48FCD2B2-2EAF-49DA-AA59-DA048C1CD59F}" type="datetime1">
              <a:rPr lang="et-EE" sz="1400"/>
              <a:pPr/>
              <a:t>27.05.2013</a:t>
            </a:fld>
            <a:endParaRPr lang="en-US" sz="1400"/>
          </a:p>
        </p:txBody>
      </p:sp>
      <p:sp>
        <p:nvSpPr>
          <p:cNvPr id="22531" name="Rectangle 4"/>
          <p:cNvSpPr txBox="1">
            <a:spLocks noGrp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fld id="{E41E3B90-8B32-4778-B3DD-88885485F9CA}" type="slidenum">
              <a:rPr lang="en-US" sz="1400"/>
              <a:pPr algn="ctr"/>
              <a:t>3</a:t>
            </a:fld>
            <a:endParaRPr lang="en-US" sz="1400"/>
          </a:p>
          <a:p>
            <a:pPr algn="ctr"/>
            <a:endParaRPr lang="en-US" sz="1400"/>
          </a:p>
        </p:txBody>
      </p:sp>
      <p:sp>
        <p:nvSpPr>
          <p:cNvPr id="22532" name="Date Placeholder 1"/>
          <p:cNvSpPr txBox="1">
            <a:spLocks noGrp="1"/>
          </p:cNvSpPr>
          <p:nvPr/>
        </p:nvSpPr>
        <p:spPr bwMode="auto">
          <a:xfrm>
            <a:off x="533400" y="6405563"/>
            <a:ext cx="1600200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5187" tIns="42591" rIns="85187" bIns="42591" anchor="b" anchorCtr="1"/>
          <a:lstStyle/>
          <a:p>
            <a:pPr defTabSz="830263"/>
            <a:fld id="{0706EF00-5C6F-4679-84CD-CABCBAEAA3A8}" type="datetime1">
              <a:rPr lang="en-GB" sz="1400">
                <a:solidFill>
                  <a:srgbClr val="FFFFFF"/>
                </a:solidFill>
              </a:rPr>
              <a:pPr defTabSz="830263"/>
              <a:t>27/05/2013</a:t>
            </a:fld>
            <a:endParaRPr lang="en-US" sz="1400">
              <a:solidFill>
                <a:srgbClr val="FFFFFF"/>
              </a:solidFill>
            </a:endParaRPr>
          </a:p>
        </p:txBody>
      </p:sp>
      <p:sp>
        <p:nvSpPr>
          <p:cNvPr id="22533" name="Slide Number Placeholder 3"/>
          <p:cNvSpPr txBox="1">
            <a:spLocks noGrp="1"/>
          </p:cNvSpPr>
          <p:nvPr/>
        </p:nvSpPr>
        <p:spPr bwMode="auto">
          <a:xfrm>
            <a:off x="6781800" y="6405563"/>
            <a:ext cx="1906588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5187" tIns="42591" rIns="85187" bIns="42591" anchor="b" anchorCtr="1"/>
          <a:lstStyle/>
          <a:p>
            <a:pPr algn="r" defTabSz="830263"/>
            <a:fld id="{201CB6AC-D629-42D7-A34A-AEEB0D88C20D}" type="slidenum">
              <a:rPr lang="en-US" sz="1400">
                <a:solidFill>
                  <a:srgbClr val="FFFFFF"/>
                </a:solidFill>
              </a:rPr>
              <a:pPr algn="r" defTabSz="830263"/>
              <a:t>3</a:t>
            </a:fld>
            <a:endParaRPr lang="en-US" sz="1400">
              <a:solidFill>
                <a:srgbClr val="FFFFFF"/>
              </a:solidFill>
            </a:endParaRPr>
          </a:p>
        </p:txBody>
      </p:sp>
      <p:sp>
        <p:nvSpPr>
          <p:cNvPr id="22534" name="Rectangle 2"/>
          <p:cNvSpPr>
            <a:spLocks noChangeArrowheads="1"/>
          </p:cNvSpPr>
          <p:nvPr/>
        </p:nvSpPr>
        <p:spPr bwMode="auto">
          <a:xfrm>
            <a:off x="274638" y="1049338"/>
            <a:ext cx="8675687" cy="604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264" tIns="45632" rIns="91264" bIns="45632">
            <a:spAutoFit/>
          </a:bodyPr>
          <a:lstStyle/>
          <a:p>
            <a:pPr defTabSz="830263"/>
            <a:r>
              <a:rPr lang="en-GB" sz="3200" i="1">
                <a:solidFill>
                  <a:srgbClr val="990033"/>
                </a:solidFill>
                <a:latin typeface="Times New Roman" pitchFamily="18" charset="0"/>
              </a:rPr>
              <a:t>The heart of </a:t>
            </a:r>
            <a:r>
              <a:rPr lang="et-EE" sz="3200" i="1">
                <a:solidFill>
                  <a:srgbClr val="990033"/>
                </a:solidFill>
                <a:latin typeface="Times New Roman" pitchFamily="18" charset="0"/>
              </a:rPr>
              <a:t>TUT </a:t>
            </a:r>
            <a:r>
              <a:rPr lang="en-GB" sz="3200" i="1">
                <a:solidFill>
                  <a:srgbClr val="990033"/>
                </a:solidFill>
                <a:latin typeface="Times New Roman" pitchFamily="18" charset="0"/>
              </a:rPr>
              <a:t>campus - study area</a:t>
            </a:r>
          </a:p>
        </p:txBody>
      </p:sp>
      <p:pic>
        <p:nvPicPr>
          <p:cNvPr id="22535" name="Picture 2" descr="90%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11113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14489"/>
            <a:ext cx="7772400" cy="1214445"/>
          </a:xfrm>
        </p:spPr>
        <p:txBody>
          <a:bodyPr/>
          <a:lstStyle/>
          <a:p>
            <a:r>
              <a:rPr lang="en-US" sz="3200" dirty="0" smtClean="0"/>
              <a:t>Problems of Erasmus mobility</a:t>
            </a: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2844" y="2714620"/>
            <a:ext cx="8858312" cy="3500462"/>
          </a:xfrm>
        </p:spPr>
        <p:txBody>
          <a:bodyPr/>
          <a:lstStyle/>
          <a:p>
            <a:pPr algn="l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     students passiveness</a:t>
            </a:r>
          </a:p>
          <a:p>
            <a:pPr algn="l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     LA withdrawal</a:t>
            </a:r>
          </a:p>
          <a:p>
            <a:pPr algn="l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     delayed replies from partners</a:t>
            </a:r>
          </a:p>
          <a:p>
            <a:pPr algn="l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     difficulties when searching for information on a partner site</a:t>
            </a:r>
          </a:p>
          <a:p>
            <a:pPr algn="l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     absence of </a:t>
            </a:r>
            <a:r>
              <a:rPr lang="en-US" sz="2400" dirty="0" smtClean="0">
                <a:solidFill>
                  <a:schemeClr val="tx1"/>
                </a:solidFill>
                <a:latin typeface="Arial"/>
                <a:cs typeface="Arial"/>
              </a:rPr>
              <a:t>"</a:t>
            </a:r>
            <a:r>
              <a:rPr lang="en-US" sz="2400" dirty="0" smtClean="0">
                <a:solidFill>
                  <a:schemeClr val="tx1"/>
                </a:solidFill>
              </a:rPr>
              <a:t>buddy</a:t>
            </a:r>
            <a:r>
              <a:rPr lang="en-US" sz="2400" dirty="0" smtClean="0">
                <a:solidFill>
                  <a:schemeClr val="tx1"/>
                </a:solidFill>
                <a:latin typeface="Arial"/>
                <a:cs typeface="Arial"/>
              </a:rPr>
              <a:t>"</a:t>
            </a:r>
            <a:r>
              <a:rPr lang="en-US" sz="2400" dirty="0" smtClean="0">
                <a:solidFill>
                  <a:schemeClr val="tx1"/>
                </a:solidFill>
              </a:rPr>
              <a:t> system in the college</a:t>
            </a:r>
          </a:p>
          <a:p>
            <a:pPr algn="l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     few placements</a:t>
            </a:r>
          </a:p>
          <a:p>
            <a:pPr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C38B121-4DD6-4FEC-9F26-205834A2E7DE}" type="datetime1">
              <a:rPr lang="et-EE" smtClean="0"/>
              <a:pPr>
                <a:defRPr/>
              </a:pPr>
              <a:t>27.05.2013</a:t>
            </a:fld>
            <a:endParaRPr lang="en-US"/>
          </a:p>
        </p:txBody>
      </p:sp>
    </p:spTree>
  </p:cSld>
  <p:clrMapOvr>
    <a:masterClrMapping/>
  </p:clrMapOvr>
  <p:transition spd="med">
    <p:zoom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3"/>
          <p:cNvSpPr>
            <a:spLocks noGrp="1"/>
          </p:cNvSpPr>
          <p:nvPr>
            <p:ph type="dt" sz="quarter" idx="10"/>
          </p:nvPr>
        </p:nvSpPr>
        <p:spPr>
          <a:xfrm>
            <a:off x="468313" y="6381750"/>
            <a:ext cx="2133600" cy="476250"/>
          </a:xfrm>
        </p:spPr>
        <p:txBody>
          <a:bodyPr/>
          <a:lstStyle/>
          <a:p>
            <a:pPr>
              <a:defRPr/>
            </a:pPr>
            <a:fld id="{D61B4A25-7BB9-4678-B8DD-C3A1414B583A}" type="datetime1">
              <a:rPr lang="et-EE" smtClean="0"/>
              <a:pPr>
                <a:defRPr/>
              </a:pPr>
              <a:t>27.05.2013</a:t>
            </a:fld>
            <a:endParaRPr lang="en-US" smtClean="0"/>
          </a:p>
        </p:txBody>
      </p:sp>
      <p:sp>
        <p:nvSpPr>
          <p:cNvPr id="61443" name="Rectangle 4"/>
          <p:cNvSpPr>
            <a:spLocks noGrp="1"/>
          </p:cNvSpPr>
          <p:nvPr>
            <p:ph type="ftr" sz="quarter" idx="11"/>
          </p:nvPr>
        </p:nvSpPr>
        <p:spPr>
          <a:xfrm>
            <a:off x="3132138" y="6381750"/>
            <a:ext cx="2895600" cy="476250"/>
          </a:xfrm>
        </p:spPr>
        <p:txBody>
          <a:bodyPr/>
          <a:lstStyle/>
          <a:p>
            <a:pPr>
              <a:defRPr/>
            </a:pPr>
            <a:fld id="{BAA2C0E6-95C0-42DD-B1FB-EF7C52229E34}" type="slidenum">
              <a:rPr lang="en-US" smtClean="0"/>
              <a:pPr>
                <a:defRPr/>
              </a:pPr>
              <a:t>31</a:t>
            </a:fld>
            <a:endParaRPr lang="en-US" smtClean="0"/>
          </a:p>
          <a:p>
            <a:pPr>
              <a:defRPr/>
            </a:pPr>
            <a:endParaRPr lang="en-US" smtClean="0"/>
          </a:p>
        </p:txBody>
      </p:sp>
      <p:sp>
        <p:nvSpPr>
          <p:cNvPr id="3870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1628775"/>
            <a:ext cx="8229600" cy="566738"/>
          </a:xfrm>
        </p:spPr>
        <p:txBody>
          <a:bodyPr/>
          <a:lstStyle/>
          <a:p>
            <a:pPr>
              <a:defRPr/>
            </a:pPr>
            <a:r>
              <a:rPr lang="et-EE" sz="4000" dirty="0" err="1" smtClean="0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Laboratory</a:t>
            </a:r>
            <a:r>
              <a:rPr lang="en-US" sz="4000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facilities</a:t>
            </a:r>
            <a:endParaRPr lang="et-EE" sz="4000" dirty="0" smtClean="0">
              <a:solidFill>
                <a:srgbClr val="990033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5120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68313" y="2305050"/>
            <a:ext cx="8229600" cy="3849688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t-EE" sz="2800" smtClean="0"/>
              <a:t>19 laboratory rooms (976,7 m</a:t>
            </a:r>
            <a:r>
              <a:rPr lang="et-EE" sz="2800" baseline="30000" smtClean="0"/>
              <a:t>2</a:t>
            </a:r>
            <a:r>
              <a:rPr lang="et-EE" sz="2800" smtClean="0"/>
              <a:t>)</a:t>
            </a:r>
          </a:p>
          <a:p>
            <a:pPr>
              <a:lnSpc>
                <a:spcPct val="150000"/>
              </a:lnSpc>
            </a:pPr>
            <a:r>
              <a:rPr lang="et-EE" sz="2800" smtClean="0"/>
              <a:t>more than 30 laborator</a:t>
            </a:r>
            <a:r>
              <a:rPr lang="en-US" sz="2800" smtClean="0"/>
              <a:t>y works</a:t>
            </a:r>
            <a:r>
              <a:rPr lang="et-EE" sz="2800" smtClean="0"/>
              <a:t> </a:t>
            </a:r>
          </a:p>
          <a:p>
            <a:pPr>
              <a:lnSpc>
                <a:spcPct val="150000"/>
              </a:lnSpc>
            </a:pPr>
            <a:r>
              <a:rPr lang="et-EE" sz="2800" smtClean="0"/>
              <a:t>total cost of the equipment ~</a:t>
            </a:r>
            <a:r>
              <a:rPr lang="en-US" sz="2800" smtClean="0"/>
              <a:t>1</a:t>
            </a:r>
            <a:r>
              <a:rPr lang="et-EE" sz="2800" smtClean="0"/>
              <a:t>,6 mil</a:t>
            </a:r>
            <a:r>
              <a:rPr lang="en-US" sz="2800" smtClean="0"/>
              <a:t>l</a:t>
            </a:r>
            <a:r>
              <a:rPr lang="et-EE" sz="2800" smtClean="0"/>
              <a:t> EUR</a:t>
            </a:r>
          </a:p>
          <a:p>
            <a:pPr>
              <a:lnSpc>
                <a:spcPct val="150000"/>
              </a:lnSpc>
            </a:pPr>
            <a:r>
              <a:rPr lang="et-EE" sz="2800" smtClean="0"/>
              <a:t>2 senior researchers, 5 chemical engineers,</a:t>
            </a:r>
            <a:r>
              <a:rPr lang="en-US" sz="2800" smtClean="0"/>
              <a:t> </a:t>
            </a:r>
            <a:r>
              <a:rPr lang="et-EE" sz="2800" smtClean="0"/>
              <a:t>2 </a:t>
            </a:r>
            <a:r>
              <a:rPr lang="en-US" sz="2800" smtClean="0"/>
              <a:t>technical</a:t>
            </a:r>
            <a:r>
              <a:rPr lang="et-EE" sz="2800" smtClean="0"/>
              <a:t> specialists, 4 l</a:t>
            </a:r>
            <a:r>
              <a:rPr lang="en-US" sz="2800" smtClean="0"/>
              <a:t>aboratory assistant</a:t>
            </a:r>
            <a:r>
              <a:rPr lang="et-EE" sz="2800" smtClean="0"/>
              <a:t>s</a:t>
            </a:r>
          </a:p>
          <a:p>
            <a:pPr>
              <a:buFontTx/>
              <a:buNone/>
            </a:pPr>
            <a:endParaRPr lang="et-EE" sz="2800" smtClean="0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6F6A6350-3E01-4880-84DC-3B3DE3AFB1A4}" type="datetime1">
              <a:rPr lang="et-EE" smtClean="0"/>
              <a:pPr>
                <a:defRPr/>
              </a:pPr>
              <a:t>27.05.2013</a:t>
            </a:fld>
            <a:endParaRPr lang="en-US" smtClean="0"/>
          </a:p>
        </p:txBody>
      </p:sp>
      <p:sp>
        <p:nvSpPr>
          <p:cNvPr id="62467" name="Rectangl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fld id="{34DE1CBF-7572-400D-8956-F80077FB489E}" type="slidenum">
              <a:rPr lang="en-US" smtClean="0"/>
              <a:pPr>
                <a:defRPr/>
              </a:pPr>
              <a:t>32</a:t>
            </a:fld>
            <a:endParaRPr lang="en-US" smtClean="0"/>
          </a:p>
          <a:p>
            <a:pPr>
              <a:defRPr/>
            </a:pPr>
            <a:endParaRPr lang="en-US" smtClean="0"/>
          </a:p>
        </p:txBody>
      </p:sp>
      <p:pic>
        <p:nvPicPr>
          <p:cNvPr id="52228" name="Picture 2" descr="080305InnaLabor 023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79388" y="1844675"/>
            <a:ext cx="1939925" cy="2592388"/>
          </a:xfrm>
          <a:ln w="50800" cap="flat" algn="ctr">
            <a:solidFill>
              <a:schemeClr val="bg1"/>
            </a:solidFill>
          </a:ln>
        </p:spPr>
      </p:pic>
      <p:pic>
        <p:nvPicPr>
          <p:cNvPr id="52229" name="Picture 3" descr="080318kodu 040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68313" y="4292600"/>
            <a:ext cx="2320925" cy="3097213"/>
          </a:xfrm>
          <a:ln w="50800" cap="flat" algn="ctr">
            <a:solidFill>
              <a:schemeClr val="bg1"/>
            </a:solidFill>
          </a:ln>
        </p:spPr>
      </p:pic>
      <p:pic>
        <p:nvPicPr>
          <p:cNvPr id="52230" name="Picture 4" descr="IMG_9323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5651500" y="1557338"/>
            <a:ext cx="3889375" cy="2582862"/>
          </a:xfrm>
          <a:ln w="50800" cap="flat" algn="ctr">
            <a:solidFill>
              <a:schemeClr val="bg1"/>
            </a:solidFill>
          </a:ln>
        </p:spPr>
      </p:pic>
      <p:pic>
        <p:nvPicPr>
          <p:cNvPr id="52231" name="Picture 5" descr="205_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08400" y="3860800"/>
            <a:ext cx="4679950" cy="3133725"/>
          </a:xfrm>
          <a:prstGeom prst="rect">
            <a:avLst/>
          </a:prstGeom>
          <a:noFill/>
          <a:ln w="50800" algn="ctr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52232" name="Picture 6" descr="212_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24075" y="2241550"/>
            <a:ext cx="3600450" cy="2411413"/>
          </a:xfrm>
          <a:prstGeom prst="rect">
            <a:avLst/>
          </a:prstGeom>
          <a:noFill/>
          <a:ln w="50800" algn="ctr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52233" name="Rectangle 7"/>
          <p:cNvSpPr>
            <a:spLocks noGrp="1" noChangeArrowheads="1"/>
          </p:cNvSpPr>
          <p:nvPr>
            <p:ph type="title" sz="quarter" idx="4294967295"/>
          </p:nvPr>
        </p:nvSpPr>
        <p:spPr>
          <a:xfrm>
            <a:off x="1908175" y="1628775"/>
            <a:ext cx="3889375" cy="566738"/>
          </a:xfrm>
        </p:spPr>
        <p:txBody>
          <a:bodyPr/>
          <a:lstStyle/>
          <a:p>
            <a:r>
              <a:rPr lang="et-EE" sz="3600" smtClean="0">
                <a:solidFill>
                  <a:srgbClr val="990033"/>
                </a:solidFill>
                <a:cs typeface="Times New Roman" pitchFamily="18" charset="0"/>
              </a:rPr>
              <a:t>Fuel Technology</a:t>
            </a:r>
            <a:endParaRPr lang="ru-RU" sz="3600" smtClean="0">
              <a:solidFill>
                <a:srgbClr val="990033"/>
              </a:solidFill>
              <a:cs typeface="Times New Roman" pitchFamily="18" charset="0"/>
            </a:endParaRPr>
          </a:p>
        </p:txBody>
      </p:sp>
      <p:pic>
        <p:nvPicPr>
          <p:cNvPr id="52234" name="Picture 8" descr="205_3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7"/>
          <a:srcRect/>
          <a:stretch>
            <a:fillRect/>
          </a:stretch>
        </p:blipFill>
        <p:spPr>
          <a:xfrm>
            <a:off x="6678613" y="5229225"/>
            <a:ext cx="0" cy="0"/>
          </a:xfrm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013BBC5B-3D04-4711-822B-ED3249298468}" type="datetime1">
              <a:rPr lang="et-EE" smtClean="0"/>
              <a:pPr>
                <a:defRPr/>
              </a:pPr>
              <a:t>27.05.2013</a:t>
            </a:fld>
            <a:endParaRPr lang="en-US" smtClean="0"/>
          </a:p>
        </p:txBody>
      </p:sp>
      <p:sp>
        <p:nvSpPr>
          <p:cNvPr id="63491" name="Rectangl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fld id="{DC110B65-805D-4E00-9F8C-9F716E6B4F4C}" type="slidenum">
              <a:rPr lang="en-US" smtClean="0"/>
              <a:pPr>
                <a:defRPr/>
              </a:pPr>
              <a:t>33</a:t>
            </a:fld>
            <a:endParaRPr lang="en-US" smtClean="0"/>
          </a:p>
          <a:p>
            <a:pPr>
              <a:defRPr/>
            </a:pPr>
            <a:endParaRPr lang="en-US" smtClean="0"/>
          </a:p>
        </p:txBody>
      </p:sp>
      <p:pic>
        <p:nvPicPr>
          <p:cNvPr id="53252" name="Picture 2" descr="Vetrjak_2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795963" y="2205038"/>
            <a:ext cx="3348037" cy="2241550"/>
          </a:xfrm>
          <a:ln w="50800" cap="flat" algn="ctr">
            <a:solidFill>
              <a:schemeClr val="bg1"/>
            </a:solidFill>
          </a:ln>
        </p:spPr>
      </p:pic>
      <p:sp>
        <p:nvSpPr>
          <p:cNvPr id="53253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1628775"/>
            <a:ext cx="8229600" cy="566738"/>
          </a:xfrm>
        </p:spPr>
        <p:txBody>
          <a:bodyPr/>
          <a:lstStyle/>
          <a:p>
            <a:r>
              <a:rPr lang="et-EE" sz="4000" smtClean="0">
                <a:solidFill>
                  <a:srgbClr val="990033"/>
                </a:solidFill>
                <a:cs typeface="Times New Roman" pitchFamily="18" charset="0"/>
              </a:rPr>
              <a:t>Power</a:t>
            </a:r>
            <a:r>
              <a:rPr lang="en-US" sz="4000" smtClean="0">
                <a:solidFill>
                  <a:srgbClr val="990033"/>
                </a:solidFill>
                <a:cs typeface="Times New Roman" pitchFamily="18" charset="0"/>
              </a:rPr>
              <a:t> </a:t>
            </a:r>
            <a:r>
              <a:rPr lang="et-EE" sz="4000" smtClean="0">
                <a:solidFill>
                  <a:srgbClr val="990033"/>
                </a:solidFill>
                <a:cs typeface="Times New Roman" pitchFamily="18" charset="0"/>
              </a:rPr>
              <a:t>Engineering</a:t>
            </a:r>
            <a:endParaRPr lang="ru-RU" sz="4000" smtClean="0">
              <a:solidFill>
                <a:srgbClr val="990033"/>
              </a:solidFill>
              <a:cs typeface="Times New Roman" pitchFamily="18" charset="0"/>
            </a:endParaRPr>
          </a:p>
        </p:txBody>
      </p:sp>
      <p:pic>
        <p:nvPicPr>
          <p:cNvPr id="53254" name="Picture 4" descr="107L_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303713"/>
            <a:ext cx="4498975" cy="3013075"/>
          </a:xfrm>
          <a:prstGeom prst="rect">
            <a:avLst/>
          </a:prstGeom>
          <a:noFill/>
          <a:ln w="50800" algn="ctr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53255" name="Picture 5" descr="107L_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011028">
            <a:off x="0" y="2197100"/>
            <a:ext cx="2484438" cy="1663700"/>
          </a:xfrm>
          <a:prstGeom prst="rect">
            <a:avLst/>
          </a:prstGeom>
          <a:noFill/>
          <a:ln w="50800" algn="ctr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53256" name="Picture 6" descr="P201047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95513" y="2220913"/>
            <a:ext cx="4105275" cy="3079750"/>
          </a:xfrm>
          <a:prstGeom prst="rect">
            <a:avLst/>
          </a:prstGeom>
          <a:noFill/>
          <a:ln w="50800" algn="ctr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53257" name="Picture 7" descr="107L_4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6" cstate="print"/>
          <a:srcRect/>
          <a:stretch>
            <a:fillRect/>
          </a:stretch>
        </p:blipFill>
        <p:spPr>
          <a:xfrm>
            <a:off x="5219700" y="4652963"/>
            <a:ext cx="3384550" cy="2265362"/>
          </a:xfrm>
          <a:ln w="50800" cap="flat" algn="ctr">
            <a:solidFill>
              <a:schemeClr val="bg1"/>
            </a:solidFill>
          </a:ln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1069E4B9-9DF7-4152-80C9-889E53F82E1F}" type="datetime1">
              <a:rPr lang="et-EE" smtClean="0"/>
              <a:pPr>
                <a:defRPr/>
              </a:pPr>
              <a:t>27.05.2013</a:t>
            </a:fld>
            <a:endParaRPr lang="en-US" smtClean="0"/>
          </a:p>
        </p:txBody>
      </p:sp>
      <p:sp>
        <p:nvSpPr>
          <p:cNvPr id="64515" name="Rectangl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fld id="{E853786D-F0CB-4150-80C5-18180F9818B0}" type="slidenum">
              <a:rPr lang="en-US" smtClean="0"/>
              <a:pPr>
                <a:defRPr/>
              </a:pPr>
              <a:t>34</a:t>
            </a:fld>
            <a:endParaRPr lang="en-US" smtClean="0"/>
          </a:p>
          <a:p>
            <a:pPr>
              <a:defRPr/>
            </a:pPr>
            <a:endParaRPr lang="en-US" smtClean="0"/>
          </a:p>
        </p:txBody>
      </p:sp>
      <p:pic>
        <p:nvPicPr>
          <p:cNvPr id="54276" name="Picture 2" descr="113_5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804025" y="1268413"/>
            <a:ext cx="3816350" cy="2555875"/>
          </a:xfrm>
          <a:ln w="50800" cap="flat" algn="ctr">
            <a:solidFill>
              <a:schemeClr val="bg1"/>
            </a:solidFill>
          </a:ln>
        </p:spPr>
      </p:pic>
      <p:pic>
        <p:nvPicPr>
          <p:cNvPr id="54277" name="Picture 3" descr="106_2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990725" y="2305050"/>
            <a:ext cx="5113338" cy="3424238"/>
          </a:xfrm>
          <a:ln w="50800" cap="flat" algn="ctr">
            <a:solidFill>
              <a:schemeClr val="bg1"/>
            </a:solidFill>
          </a:ln>
        </p:spPr>
      </p:pic>
      <p:pic>
        <p:nvPicPr>
          <p:cNvPr id="54278" name="Picture 4" descr="080411_12TTY90 203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0" y="2205038"/>
            <a:ext cx="2463800" cy="1847850"/>
          </a:xfrm>
          <a:ln w="50800" cap="flat" algn="ctr">
            <a:solidFill>
              <a:schemeClr val="bg1"/>
            </a:solidFill>
          </a:ln>
        </p:spPr>
      </p:pic>
      <p:pic>
        <p:nvPicPr>
          <p:cNvPr id="54279" name="Picture 5" descr="P2010476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6372225" y="4797425"/>
            <a:ext cx="2771775" cy="2079625"/>
          </a:xfrm>
          <a:ln w="50800" cap="flat" algn="ctr">
            <a:solidFill>
              <a:schemeClr val="bg1"/>
            </a:solidFill>
          </a:ln>
        </p:spPr>
      </p:pic>
      <p:pic>
        <p:nvPicPr>
          <p:cNvPr id="54280" name="Picture 6" descr="106_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4910138"/>
            <a:ext cx="2627313" cy="1903412"/>
          </a:xfrm>
          <a:prstGeom prst="rect">
            <a:avLst/>
          </a:prstGeom>
          <a:noFill/>
          <a:ln w="50800" algn="ctr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54281" name="Content Placeholder 3" descr="IMG_1148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29463" y="3357563"/>
            <a:ext cx="2266950" cy="1444625"/>
          </a:xfrm>
          <a:prstGeom prst="rect">
            <a:avLst/>
          </a:prstGeom>
          <a:noFill/>
          <a:ln w="50800" algn="ctr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373768" name="Rectangle 8"/>
          <p:cNvSpPr>
            <a:spLocks noGrp="1" noChangeArrowheads="1"/>
          </p:cNvSpPr>
          <p:nvPr>
            <p:ph type="title" sz="quarter" idx="4294967295"/>
          </p:nvPr>
        </p:nvSpPr>
        <p:spPr>
          <a:xfrm>
            <a:off x="1116013" y="1628775"/>
            <a:ext cx="5761037" cy="566738"/>
          </a:xfrm>
        </p:spPr>
        <p:txBody>
          <a:bodyPr/>
          <a:lstStyle/>
          <a:p>
            <a:pPr>
              <a:defRPr/>
            </a:pPr>
            <a:r>
              <a:rPr lang="et-EE" sz="4000" smtClean="0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Industrial Automation </a:t>
            </a: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46671438-B0EC-455E-8530-E165AA2F0CF4}" type="datetime1">
              <a:rPr lang="et-EE" smtClean="0"/>
              <a:pPr>
                <a:defRPr/>
              </a:pPr>
              <a:t>27.05.2013</a:t>
            </a:fld>
            <a:endParaRPr lang="en-US" smtClean="0"/>
          </a:p>
        </p:txBody>
      </p:sp>
      <p:sp>
        <p:nvSpPr>
          <p:cNvPr id="65539" name="Rectangl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fld id="{34151EC4-0C1E-4B9D-B8D4-DB943C03A474}" type="slidenum">
              <a:rPr lang="en-US" smtClean="0"/>
              <a:pPr>
                <a:defRPr/>
              </a:pPr>
              <a:t>35</a:t>
            </a:fld>
            <a:endParaRPr lang="en-US" smtClean="0"/>
          </a:p>
          <a:p>
            <a:pPr>
              <a:defRPr/>
            </a:pPr>
            <a:endParaRPr lang="en-US" smtClean="0"/>
          </a:p>
        </p:txBody>
      </p:sp>
      <p:pic>
        <p:nvPicPr>
          <p:cNvPr id="55300" name="Picture 2" descr="107L__11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419475" y="4581525"/>
            <a:ext cx="1668463" cy="2492375"/>
          </a:xfrm>
          <a:ln w="50800" cap="flat" algn="ctr">
            <a:solidFill>
              <a:schemeClr val="bg1"/>
            </a:solidFill>
          </a:ln>
        </p:spPr>
      </p:pic>
      <p:sp>
        <p:nvSpPr>
          <p:cNvPr id="374787" name="Rectangle 3"/>
          <p:cNvSpPr>
            <a:spLocks noGrp="1" noChangeArrowheads="1"/>
          </p:cNvSpPr>
          <p:nvPr>
            <p:ph type="title" sz="quarter" idx="4294967295"/>
          </p:nvPr>
        </p:nvSpPr>
        <p:spPr>
          <a:xfrm>
            <a:off x="0" y="1557338"/>
            <a:ext cx="9144000" cy="566737"/>
          </a:xfrm>
        </p:spPr>
        <p:txBody>
          <a:bodyPr/>
          <a:lstStyle/>
          <a:p>
            <a:pPr>
              <a:defRPr/>
            </a:pPr>
            <a:r>
              <a:rPr lang="en-US" sz="3400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Machine Building</a:t>
            </a:r>
            <a:r>
              <a:rPr lang="et-EE" sz="3400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t-EE" sz="3400" dirty="0" err="1" smtClean="0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Engineering</a:t>
            </a:r>
            <a:r>
              <a:rPr lang="et-EE" sz="3400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t-EE" sz="4000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</p:txBody>
      </p:sp>
      <p:pic>
        <p:nvPicPr>
          <p:cNvPr id="55302" name="Picture 4" descr="P6061110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782888" y="2449513"/>
            <a:ext cx="3240087" cy="2430462"/>
          </a:xfrm>
          <a:ln w="50800" cap="flat" algn="ctr">
            <a:solidFill>
              <a:schemeClr val="bg1"/>
            </a:solidFill>
          </a:ln>
        </p:spPr>
      </p:pic>
      <p:pic>
        <p:nvPicPr>
          <p:cNvPr id="55303" name="Picture 5" descr="112_10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5435600" y="4433888"/>
            <a:ext cx="3600450" cy="2411412"/>
          </a:xfrm>
          <a:ln w="50800" cap="flat" algn="ctr">
            <a:solidFill>
              <a:schemeClr val="bg1"/>
            </a:solidFill>
          </a:ln>
        </p:spPr>
      </p:pic>
      <p:pic>
        <p:nvPicPr>
          <p:cNvPr id="55304" name="Picture 6" descr="119_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180975" y="2205038"/>
            <a:ext cx="3311525" cy="2216150"/>
          </a:xfrm>
          <a:prstGeom prst="rect">
            <a:avLst/>
          </a:prstGeom>
          <a:noFill/>
          <a:ln w="50800" algn="ctr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55305" name="Picture 7" descr="P2010465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6" cstate="print"/>
          <a:srcRect/>
          <a:stretch>
            <a:fillRect/>
          </a:stretch>
        </p:blipFill>
        <p:spPr>
          <a:xfrm>
            <a:off x="5519738" y="2233613"/>
            <a:ext cx="2808287" cy="2106612"/>
          </a:xfrm>
          <a:ln w="50800" cap="flat" algn="ctr">
            <a:solidFill>
              <a:schemeClr val="bg1"/>
            </a:solidFill>
          </a:ln>
        </p:spPr>
      </p:pic>
      <p:pic>
        <p:nvPicPr>
          <p:cNvPr id="55306" name="Picture 8" descr="107L__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-252413" y="4640263"/>
            <a:ext cx="3384551" cy="2265362"/>
          </a:xfrm>
          <a:prstGeom prst="rect">
            <a:avLst/>
          </a:prstGeom>
          <a:noFill/>
          <a:ln w="50800" algn="ctr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E18122BD-DA56-4183-A4A4-BD9610801DF6}" type="datetime1">
              <a:rPr lang="et-EE" smtClean="0"/>
              <a:pPr>
                <a:defRPr/>
              </a:pPr>
              <a:t>27.05.2013</a:t>
            </a:fld>
            <a:endParaRPr lang="en-US" smtClean="0"/>
          </a:p>
        </p:txBody>
      </p:sp>
      <p:sp>
        <p:nvSpPr>
          <p:cNvPr id="66563" name="Rectangl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fld id="{2CD51578-B5FC-4215-BDFB-73B6FAF50A24}" type="slidenum">
              <a:rPr lang="en-US" smtClean="0"/>
              <a:pPr>
                <a:defRPr/>
              </a:pPr>
              <a:t>36</a:t>
            </a:fld>
            <a:endParaRPr lang="en-US" smtClean="0"/>
          </a:p>
          <a:p>
            <a:pPr>
              <a:defRPr/>
            </a:pPr>
            <a:endParaRPr lang="en-US" smtClean="0"/>
          </a:p>
        </p:txBody>
      </p:sp>
      <p:pic>
        <p:nvPicPr>
          <p:cNvPr id="56324" name="Picture 2" descr="IMG_2846_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78138" y="4149725"/>
            <a:ext cx="2557462" cy="3403600"/>
          </a:xfrm>
          <a:prstGeom prst="rect">
            <a:avLst/>
          </a:prstGeom>
          <a:noFill/>
          <a:ln w="50800" algn="ctr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56325" name="Picture 3" descr="120_1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4925" y="5008563"/>
            <a:ext cx="2762250" cy="1849437"/>
          </a:xfrm>
          <a:ln w="50800" cap="flat" algn="ctr">
            <a:solidFill>
              <a:schemeClr val="bg1"/>
            </a:solidFill>
          </a:ln>
        </p:spPr>
      </p:pic>
      <p:sp>
        <p:nvSpPr>
          <p:cNvPr id="375812" name="Rectangle 4"/>
          <p:cNvSpPr>
            <a:spLocks noGrp="1" noChangeArrowheads="1"/>
          </p:cNvSpPr>
          <p:nvPr>
            <p:ph type="title" sz="quarter" idx="4294967295"/>
          </p:nvPr>
        </p:nvSpPr>
        <p:spPr>
          <a:xfrm>
            <a:off x="2895600" y="1557338"/>
            <a:ext cx="6213475" cy="566737"/>
          </a:xfrm>
        </p:spPr>
        <p:txBody>
          <a:bodyPr/>
          <a:lstStyle/>
          <a:p>
            <a:pPr>
              <a:defRPr/>
            </a:pPr>
            <a:r>
              <a:rPr lang="et-EE" sz="4000" smtClean="0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Construction Engineering</a:t>
            </a:r>
          </a:p>
        </p:txBody>
      </p:sp>
      <p:pic>
        <p:nvPicPr>
          <p:cNvPr id="56327" name="Picture 5" descr="P2010463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0" y="3716338"/>
            <a:ext cx="2463800" cy="1847850"/>
          </a:xfrm>
          <a:ln w="50800" cap="flat" algn="ctr">
            <a:solidFill>
              <a:schemeClr val="bg1"/>
            </a:solidFill>
          </a:ln>
        </p:spPr>
      </p:pic>
      <p:pic>
        <p:nvPicPr>
          <p:cNvPr id="56328" name="Picture 6" descr="070823Laborid 055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0" y="1685925"/>
            <a:ext cx="2771775" cy="2079625"/>
          </a:xfrm>
          <a:ln w="50800" cap="flat" algn="ctr">
            <a:solidFill>
              <a:schemeClr val="bg1"/>
            </a:solidFill>
          </a:ln>
        </p:spPr>
      </p:pic>
      <p:pic>
        <p:nvPicPr>
          <p:cNvPr id="56329" name="Picture 7" descr="120_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95963" y="2170113"/>
            <a:ext cx="3600450" cy="2411412"/>
          </a:xfrm>
          <a:prstGeom prst="rect">
            <a:avLst/>
          </a:prstGeom>
          <a:noFill/>
          <a:ln w="50800" algn="ctr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56330" name="Picture 8" descr="120_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580063" y="4327525"/>
            <a:ext cx="3779837" cy="2530475"/>
          </a:xfrm>
          <a:prstGeom prst="rect">
            <a:avLst/>
          </a:prstGeom>
          <a:noFill/>
          <a:ln w="50800" algn="ctr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56331" name="Picture 9" descr="P2010460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8" cstate="print"/>
          <a:srcRect/>
          <a:stretch>
            <a:fillRect/>
          </a:stretch>
        </p:blipFill>
        <p:spPr>
          <a:xfrm>
            <a:off x="2495550" y="2233613"/>
            <a:ext cx="3673475" cy="2755900"/>
          </a:xfrm>
          <a:ln w="50800" cap="flat" algn="ctr">
            <a:solidFill>
              <a:schemeClr val="bg1"/>
            </a:solidFill>
          </a:ln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7BA1410C-8876-4B80-AA61-38371508464E}" type="datetime1">
              <a:rPr lang="et-EE" smtClean="0"/>
              <a:pPr>
                <a:defRPr/>
              </a:pPr>
              <a:t>27.05.2013</a:t>
            </a:fld>
            <a:endParaRPr lang="en-US" smtClean="0"/>
          </a:p>
        </p:txBody>
      </p:sp>
      <p:sp>
        <p:nvSpPr>
          <p:cNvPr id="67587" name="Rectangl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fld id="{5B0E3ACE-F809-4FBF-9E94-9DE7D75AEBB4}" type="slidenum">
              <a:rPr lang="en-US" smtClean="0"/>
              <a:pPr>
                <a:defRPr/>
              </a:pPr>
              <a:t>37</a:t>
            </a:fld>
            <a:endParaRPr lang="en-US" smtClean="0"/>
          </a:p>
          <a:p>
            <a:pPr>
              <a:defRPr/>
            </a:pPr>
            <a:endParaRPr lang="en-US" smtClean="0"/>
          </a:p>
        </p:txBody>
      </p:sp>
      <p:pic>
        <p:nvPicPr>
          <p:cNvPr id="57348" name="Picture 2" descr="multim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059113" y="4527550"/>
            <a:ext cx="3529012" cy="2646363"/>
          </a:xfrm>
          <a:ln w="50800" cap="flat" algn="ctr">
            <a:solidFill>
              <a:schemeClr val="bg1"/>
            </a:solidFill>
          </a:ln>
        </p:spPr>
      </p:pic>
      <p:sp>
        <p:nvSpPr>
          <p:cNvPr id="376835" name="Rectangle 3"/>
          <p:cNvSpPr>
            <a:spLocks noGrp="1" noChangeArrowheads="1"/>
          </p:cNvSpPr>
          <p:nvPr>
            <p:ph type="title" sz="quarter" idx="4294967295"/>
          </p:nvPr>
        </p:nvSpPr>
        <p:spPr>
          <a:xfrm>
            <a:off x="2303463" y="1484313"/>
            <a:ext cx="6840537" cy="566737"/>
          </a:xfrm>
        </p:spPr>
        <p:txBody>
          <a:bodyPr/>
          <a:lstStyle/>
          <a:p>
            <a:pPr>
              <a:defRPr/>
            </a:pPr>
            <a:r>
              <a:rPr lang="en-US" sz="3200" smtClean="0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Applied Information Technology</a:t>
            </a:r>
            <a:endParaRPr lang="et-EE" sz="3200" smtClean="0">
              <a:solidFill>
                <a:srgbClr val="990033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57350" name="Picture 4" descr="070823VKvastuv6tt 034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711450" y="2233613"/>
            <a:ext cx="3095625" cy="2322512"/>
          </a:xfrm>
          <a:ln w="50800" cap="flat" algn="ctr">
            <a:solidFill>
              <a:schemeClr val="bg1"/>
            </a:solidFill>
          </a:ln>
        </p:spPr>
      </p:pic>
      <p:pic>
        <p:nvPicPr>
          <p:cNvPr id="57351" name="Picture 5" descr="arvutiklass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0" y="4616450"/>
            <a:ext cx="2987675" cy="2241550"/>
          </a:xfrm>
          <a:ln w="50800" cap="flat" algn="ctr">
            <a:solidFill>
              <a:schemeClr val="bg1"/>
            </a:solidFill>
          </a:ln>
        </p:spPr>
      </p:pic>
      <p:pic>
        <p:nvPicPr>
          <p:cNvPr id="57352" name="Picture 6" descr="03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6678613" y="4508500"/>
            <a:ext cx="2465387" cy="1849438"/>
          </a:xfrm>
          <a:ln w="50800" cap="flat" algn="ctr">
            <a:solidFill>
              <a:schemeClr val="bg1"/>
            </a:solidFill>
          </a:ln>
        </p:spPr>
      </p:pic>
      <p:pic>
        <p:nvPicPr>
          <p:cNvPr id="57353" name="Picture 7" descr="arvutiv3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72150" y="2133600"/>
            <a:ext cx="3371850" cy="2528888"/>
          </a:xfrm>
          <a:prstGeom prst="rect">
            <a:avLst/>
          </a:prstGeom>
          <a:noFill/>
          <a:ln w="50800" algn="ctr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57354" name="Picture 8" descr="P521033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1700213"/>
            <a:ext cx="2232025" cy="1565275"/>
          </a:xfrm>
          <a:prstGeom prst="rect">
            <a:avLst/>
          </a:prstGeom>
          <a:noFill/>
          <a:ln w="50800" algn="ctr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57355" name="Picture 9" descr="P101013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11188" y="3141663"/>
            <a:ext cx="2232025" cy="1420812"/>
          </a:xfrm>
          <a:prstGeom prst="rect">
            <a:avLst/>
          </a:prstGeom>
          <a:noFill/>
          <a:ln w="50800" algn="ctr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744913" y="1700213"/>
            <a:ext cx="5399087" cy="936625"/>
          </a:xfrm>
        </p:spPr>
        <p:txBody>
          <a:bodyPr/>
          <a:lstStyle/>
          <a:p>
            <a:r>
              <a:rPr lang="et-EE" sz="4000" smtClean="0">
                <a:solidFill>
                  <a:srgbClr val="990033"/>
                </a:solidFill>
                <a:cs typeface="Times New Roman" pitchFamily="18" charset="0"/>
              </a:rPr>
              <a:t>Canteen</a:t>
            </a:r>
            <a:br>
              <a:rPr lang="et-EE" sz="4000" smtClean="0">
                <a:solidFill>
                  <a:srgbClr val="990033"/>
                </a:solidFill>
                <a:cs typeface="Times New Roman" pitchFamily="18" charset="0"/>
              </a:rPr>
            </a:br>
            <a:r>
              <a:rPr lang="et-EE" sz="3200" smtClean="0">
                <a:solidFill>
                  <a:schemeClr val="tx1"/>
                </a:solidFill>
                <a:cs typeface="Times New Roman" pitchFamily="18" charset="0"/>
              </a:rPr>
              <a:t>(80-100 places)</a:t>
            </a:r>
          </a:p>
        </p:txBody>
      </p:sp>
      <p:pic>
        <p:nvPicPr>
          <p:cNvPr id="58371" name="Picture 3" descr="071022sookla 005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284663" y="2997200"/>
            <a:ext cx="4619625" cy="3457575"/>
          </a:xfrm>
          <a:ln w="50800">
            <a:solidFill>
              <a:schemeClr val="bg1"/>
            </a:solidFill>
          </a:ln>
        </p:spPr>
      </p:pic>
      <p:pic>
        <p:nvPicPr>
          <p:cNvPr id="58372" name="Picture 4" descr="071022sookla 003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50825" y="1989138"/>
            <a:ext cx="4321175" cy="2843212"/>
          </a:xfrm>
          <a:ln w="50800">
            <a:solidFill>
              <a:schemeClr val="bg1"/>
            </a:solidFill>
          </a:ln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4213" y="1412875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et-EE" sz="4000" smtClean="0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Student hostel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95288" y="2133600"/>
            <a:ext cx="8229600" cy="45259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t-EE" sz="2800" smtClean="0"/>
              <a:t>4155,2 m</a:t>
            </a:r>
            <a:r>
              <a:rPr lang="et-EE" sz="2800" baseline="30000" smtClean="0"/>
              <a:t>2</a:t>
            </a:r>
          </a:p>
          <a:p>
            <a:pPr>
              <a:lnSpc>
                <a:spcPct val="90000"/>
              </a:lnSpc>
            </a:pPr>
            <a:r>
              <a:rPr lang="en-US" sz="2800" smtClean="0"/>
              <a:t>renovated in</a:t>
            </a:r>
            <a:r>
              <a:rPr lang="et-EE" sz="2800" smtClean="0"/>
              <a:t> 2008</a:t>
            </a:r>
          </a:p>
          <a:p>
            <a:pPr>
              <a:lnSpc>
                <a:spcPct val="90000"/>
              </a:lnSpc>
            </a:pPr>
            <a:r>
              <a:rPr lang="et-EE" sz="2800" smtClean="0"/>
              <a:t>52 </a:t>
            </a:r>
            <a:r>
              <a:rPr lang="en-US" sz="2800" smtClean="0"/>
              <a:t>double rooms for students</a:t>
            </a:r>
          </a:p>
          <a:p>
            <a:pPr>
              <a:lnSpc>
                <a:spcPct val="90000"/>
              </a:lnSpc>
            </a:pPr>
            <a:r>
              <a:rPr lang="en-US" sz="2800" smtClean="0"/>
              <a:t>6 rooms for guest lecturers</a:t>
            </a:r>
          </a:p>
          <a:p>
            <a:pPr>
              <a:lnSpc>
                <a:spcPct val="90000"/>
              </a:lnSpc>
            </a:pPr>
            <a:r>
              <a:rPr lang="en-US" sz="2800" smtClean="0"/>
              <a:t>2 lecture halls</a:t>
            </a:r>
          </a:p>
          <a:p>
            <a:pPr>
              <a:lnSpc>
                <a:spcPct val="90000"/>
              </a:lnSpc>
            </a:pPr>
            <a:r>
              <a:rPr lang="en-US" sz="2800" smtClean="0"/>
              <a:t>fitness hall</a:t>
            </a:r>
          </a:p>
          <a:p>
            <a:pPr>
              <a:lnSpc>
                <a:spcPct val="90000"/>
              </a:lnSpc>
            </a:pPr>
            <a:r>
              <a:rPr lang="en-US" sz="2800" smtClean="0"/>
              <a:t>sauna</a:t>
            </a:r>
          </a:p>
          <a:p>
            <a:pPr>
              <a:lnSpc>
                <a:spcPct val="90000"/>
              </a:lnSpc>
            </a:pPr>
            <a:r>
              <a:rPr lang="en-US" sz="2800" smtClean="0"/>
              <a:t>laundry room</a:t>
            </a:r>
          </a:p>
          <a:p>
            <a:pPr>
              <a:lnSpc>
                <a:spcPct val="90000"/>
              </a:lnSpc>
            </a:pPr>
            <a:endParaRPr lang="en-US" sz="2800" smtClean="0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D98F93A5-1022-41E2-9504-7CF30ED8B303}" type="datetime1">
              <a:rPr lang="et-EE" smtClean="0"/>
              <a:pPr>
                <a:defRPr/>
              </a:pPr>
              <a:t>27.05.2013</a:t>
            </a:fld>
            <a:endParaRPr lang="en-US" smtClean="0"/>
          </a:p>
        </p:txBody>
      </p:sp>
      <p:sp>
        <p:nvSpPr>
          <p:cNvPr id="28675" name="Rectangl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fld id="{8ACD294B-C4F7-4142-A2AE-D204DA4ABD2B}" type="slidenum">
              <a:rPr lang="en-US" smtClean="0"/>
              <a:pPr>
                <a:defRPr/>
              </a:pPr>
              <a:t>4</a:t>
            </a:fld>
            <a:endParaRPr lang="en-US" smtClean="0"/>
          </a:p>
          <a:p>
            <a:pPr>
              <a:defRPr/>
            </a:pPr>
            <a:endParaRPr lang="en-US" smtClean="0"/>
          </a:p>
        </p:txBody>
      </p:sp>
      <p:pic>
        <p:nvPicPr>
          <p:cNvPr id="26628" name="Picture 2" descr="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813" y="1589088"/>
            <a:ext cx="6251575" cy="50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9" name="Oval 3"/>
          <p:cNvSpPr>
            <a:spLocks noChangeArrowheads="1"/>
          </p:cNvSpPr>
          <p:nvPr/>
        </p:nvSpPr>
        <p:spPr bwMode="auto">
          <a:xfrm>
            <a:off x="4211638" y="3359150"/>
            <a:ext cx="1152525" cy="1149350"/>
          </a:xfrm>
          <a:prstGeom prst="ellips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spd="med" advClick="0" advTm="3000">
    <p:zoom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 descr="Uhiselamu_Sauna_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775" y="4398963"/>
            <a:ext cx="3671888" cy="2459037"/>
          </a:xfrm>
          <a:prstGeom prst="rect">
            <a:avLst/>
          </a:prstGeom>
          <a:noFill/>
          <a:ln w="50800" algn="ctr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60419" name="Picture 3" descr="Uhiselamu_TreningSaal_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3" y="4868863"/>
            <a:ext cx="2808288" cy="1976437"/>
          </a:xfrm>
          <a:prstGeom prst="rect">
            <a:avLst/>
          </a:prstGeom>
          <a:noFill/>
          <a:ln w="50800" algn="ctr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60420" name="Picture 4" descr="DSC_0481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6383338" y="3763963"/>
            <a:ext cx="3157537" cy="2112962"/>
          </a:xfrm>
          <a:ln w="50800" cap="flat" algn="ctr">
            <a:solidFill>
              <a:schemeClr val="bg1"/>
            </a:solidFill>
          </a:ln>
        </p:spPr>
      </p:pic>
      <p:pic>
        <p:nvPicPr>
          <p:cNvPr id="60421" name="Picture 5" descr="Uhiselamu_225_2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0" y="3284538"/>
            <a:ext cx="2762250" cy="1849437"/>
          </a:xfrm>
          <a:ln w="50800" cap="flat" algn="ctr">
            <a:solidFill>
              <a:schemeClr val="bg1"/>
            </a:solidFill>
          </a:ln>
        </p:spPr>
      </p:pic>
      <p:pic>
        <p:nvPicPr>
          <p:cNvPr id="60422" name="Picture 6" descr="0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16575" y="1341438"/>
            <a:ext cx="3527425" cy="2644775"/>
          </a:xfrm>
          <a:prstGeom prst="rect">
            <a:avLst/>
          </a:prstGeom>
          <a:noFill/>
          <a:ln w="50800" algn="ctr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60423" name="Picture 7" descr="P8210095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7" cstate="print"/>
          <a:srcRect/>
          <a:stretch>
            <a:fillRect/>
          </a:stretch>
        </p:blipFill>
        <p:spPr>
          <a:xfrm>
            <a:off x="0" y="1652588"/>
            <a:ext cx="2462213" cy="1847850"/>
          </a:xfrm>
          <a:ln w="50800" cap="flat" algn="ctr">
            <a:solidFill>
              <a:schemeClr val="bg1"/>
            </a:solidFill>
          </a:ln>
        </p:spPr>
      </p:pic>
      <p:pic>
        <p:nvPicPr>
          <p:cNvPr id="60424" name="Picture 8" descr="071022yhikas 030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627313" y="1689100"/>
            <a:ext cx="3671887" cy="2747963"/>
          </a:xfrm>
          <a:prstGeom prst="rect">
            <a:avLst/>
          </a:prstGeom>
          <a:noFill/>
          <a:ln w="50800" algn="ctr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116745" name="Text Box 9"/>
          <p:cNvSpPr txBox="1">
            <a:spLocks noChangeArrowheads="1"/>
          </p:cNvSpPr>
          <p:nvPr/>
        </p:nvSpPr>
        <p:spPr bwMode="auto">
          <a:xfrm>
            <a:off x="6588125" y="6092825"/>
            <a:ext cx="2555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t-EE" sz="2400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Student hostel</a:t>
            </a:r>
            <a:endParaRPr lang="ru-RU" sz="2400">
              <a:solidFill>
                <a:srgbClr val="990033"/>
              </a:solidFill>
              <a:effectLst>
                <a:outerShdw blurRad="38100" dist="38100" dir="2700000" algn="tl">
                  <a:srgbClr val="C0C0C0"/>
                </a:outerShdw>
              </a:effectLst>
              <a:cs typeface="+mn-cs"/>
            </a:endParaRP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005F9A7A-2051-41F5-82AD-D0B543BF56F7}" type="datetime1">
              <a:rPr lang="et-EE" smtClean="0"/>
              <a:pPr>
                <a:defRPr/>
              </a:pPr>
              <a:t>27.05.2013</a:t>
            </a:fld>
            <a:endParaRPr lang="en-US" smtClean="0"/>
          </a:p>
        </p:txBody>
      </p:sp>
      <p:sp>
        <p:nvSpPr>
          <p:cNvPr id="77827" name="Rectangl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fld id="{E93EE56E-DCD4-45B0-87A2-518A97658B3D}" type="slidenum">
              <a:rPr lang="en-US" smtClean="0"/>
              <a:pPr>
                <a:defRPr/>
              </a:pPr>
              <a:t>41</a:t>
            </a:fld>
            <a:endParaRPr lang="en-US" smtClean="0"/>
          </a:p>
          <a:p>
            <a:pPr>
              <a:defRPr/>
            </a:pPr>
            <a:endParaRPr lang="en-US" smtClean="0"/>
          </a:p>
        </p:txBody>
      </p:sp>
      <p:pic>
        <p:nvPicPr>
          <p:cNvPr id="358404" name="Picture 4" descr="tt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1628775"/>
            <a:ext cx="2565400" cy="2520950"/>
          </a:xfrm>
          <a:prstGeom prst="rect">
            <a:avLst/>
          </a:prstGeom>
          <a:noFill/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64517" name="Text Box 5"/>
          <p:cNvSpPr txBox="1">
            <a:spLocks noChangeArrowheads="1"/>
          </p:cNvSpPr>
          <p:nvPr/>
        </p:nvSpPr>
        <p:spPr bwMode="auto">
          <a:xfrm>
            <a:off x="3419475" y="1506538"/>
            <a:ext cx="63373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>
                <a:solidFill>
                  <a:srgbClr val="990033"/>
                </a:solidFill>
                <a:cs typeface="Times New Roman" pitchFamily="18" charset="0"/>
              </a:rPr>
              <a:t>Efficient </a:t>
            </a:r>
            <a:r>
              <a:rPr lang="et-EE" sz="4400">
                <a:solidFill>
                  <a:srgbClr val="990033"/>
                </a:solidFill>
                <a:cs typeface="Times New Roman" pitchFamily="18" charset="0"/>
              </a:rPr>
              <a:t> education!</a:t>
            </a:r>
          </a:p>
        </p:txBody>
      </p:sp>
      <p:pic>
        <p:nvPicPr>
          <p:cNvPr id="358407" name="Picture 7" descr="100702VKmaja 0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4438" y="2924175"/>
            <a:ext cx="3527425" cy="2657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358402" name="Picture 2" descr="2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64163" y="4005263"/>
            <a:ext cx="3492500" cy="2619375"/>
          </a:xfrm>
          <a:prstGeom prst="rect">
            <a:avLst/>
          </a:prstGeom>
          <a:noFill/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358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1000"/>
                                        <p:tgtEl>
                                          <p:spTgt spid="358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534B6C71-F06C-4E12-946C-105C631BB2F8}" type="datetime1">
              <a:rPr lang="et-EE" smtClean="0"/>
              <a:pPr>
                <a:defRPr/>
              </a:pPr>
              <a:t>27.05.2013</a:t>
            </a:fld>
            <a:endParaRPr lang="en-US" smtClean="0"/>
          </a:p>
        </p:txBody>
      </p:sp>
      <p:sp>
        <p:nvSpPr>
          <p:cNvPr id="79875" name="Rectangl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fld id="{91856E48-66F6-4E26-BF38-0C99FA14B006}" type="slidenum">
              <a:rPr lang="en-US" smtClean="0"/>
              <a:pPr>
                <a:defRPr/>
              </a:pPr>
              <a:t>42</a:t>
            </a:fld>
            <a:endParaRPr lang="en-US" smtClean="0"/>
          </a:p>
          <a:p>
            <a:pPr>
              <a:defRPr/>
            </a:pPr>
            <a:endParaRPr lang="en-US" smtClean="0"/>
          </a:p>
        </p:txBody>
      </p:sp>
      <p:sp>
        <p:nvSpPr>
          <p:cNvPr id="6554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68313" y="2852738"/>
            <a:ext cx="8229600" cy="1008062"/>
          </a:xfrm>
        </p:spPr>
        <p:txBody>
          <a:bodyPr/>
          <a:lstStyle/>
          <a:p>
            <a:pPr algn="ctr">
              <a:lnSpc>
                <a:spcPct val="80000"/>
              </a:lnSpc>
              <a:buFontTx/>
              <a:buNone/>
            </a:pPr>
            <a:r>
              <a:rPr lang="en-US" sz="4400" smtClean="0">
                <a:solidFill>
                  <a:srgbClr val="990033"/>
                </a:solidFill>
                <a:cs typeface="Times New Roman" pitchFamily="18" charset="0"/>
              </a:rPr>
              <a:t>Thank you for you</a:t>
            </a:r>
            <a:r>
              <a:rPr lang="et-EE" sz="4400" smtClean="0">
                <a:solidFill>
                  <a:srgbClr val="990033"/>
                </a:solidFill>
                <a:cs typeface="Times New Roman" pitchFamily="18" charset="0"/>
              </a:rPr>
              <a:t>r</a:t>
            </a:r>
            <a:r>
              <a:rPr lang="en-US" sz="4400" smtClean="0">
                <a:solidFill>
                  <a:srgbClr val="990033"/>
                </a:solidFill>
                <a:cs typeface="Times New Roman" pitchFamily="18" charset="0"/>
              </a:rPr>
              <a:t> attention</a:t>
            </a:r>
            <a:r>
              <a:rPr lang="et-EE" sz="4400" smtClean="0">
                <a:solidFill>
                  <a:srgbClr val="990033"/>
                </a:solidFill>
                <a:cs typeface="Times New Roman" pitchFamily="18" charset="0"/>
              </a:rPr>
              <a:t>!</a:t>
            </a:r>
            <a:br>
              <a:rPr lang="et-EE" sz="4400" smtClean="0">
                <a:solidFill>
                  <a:srgbClr val="990033"/>
                </a:solidFill>
                <a:cs typeface="Times New Roman" pitchFamily="18" charset="0"/>
              </a:rPr>
            </a:br>
            <a:endParaRPr lang="et-EE" sz="4400" smtClean="0">
              <a:solidFill>
                <a:srgbClr val="990033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07BA0442-CC43-40D0-87A1-11C5548CCF3E}" type="datetime1">
              <a:rPr lang="et-EE" smtClean="0"/>
              <a:pPr>
                <a:defRPr/>
              </a:pPr>
              <a:t>27.05.2013</a:t>
            </a:fld>
            <a:endParaRPr lang="en-US" smtClean="0"/>
          </a:p>
        </p:txBody>
      </p:sp>
      <p:sp>
        <p:nvSpPr>
          <p:cNvPr id="30723" name="Rectangl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fld id="{2D71FE68-D020-4AD6-B910-8EFC428D75A9}" type="slidenum">
              <a:rPr lang="en-US" smtClean="0"/>
              <a:pPr>
                <a:defRPr/>
              </a:pPr>
              <a:t>5</a:t>
            </a:fld>
            <a:endParaRPr lang="en-US" smtClean="0"/>
          </a:p>
          <a:p>
            <a:pPr>
              <a:defRPr/>
            </a:pPr>
            <a:endParaRPr lang="en-US" smtClean="0"/>
          </a:p>
        </p:txBody>
      </p:sp>
      <p:pic>
        <p:nvPicPr>
          <p:cNvPr id="27652" name="Picture 4" descr="071007Kukruse 014kv[2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755775"/>
            <a:ext cx="9263063" cy="928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3000">
    <p:zo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18B11287-2823-441F-B5C0-CD280079C382}" type="datetime1">
              <a:rPr lang="et-EE" smtClean="0"/>
              <a:pPr>
                <a:defRPr/>
              </a:pPr>
              <a:t>27.05.2013</a:t>
            </a:fld>
            <a:endParaRPr lang="en-US" smtClean="0"/>
          </a:p>
        </p:txBody>
      </p:sp>
      <p:sp>
        <p:nvSpPr>
          <p:cNvPr id="31747" name="Rectangl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fld id="{8437C081-F5FC-4310-A16A-F5F15E6C10BB}" type="slidenum">
              <a:rPr lang="en-US" smtClean="0"/>
              <a:pPr>
                <a:defRPr/>
              </a:pPr>
              <a:t>6</a:t>
            </a:fld>
            <a:endParaRPr lang="en-US" smtClean="0"/>
          </a:p>
          <a:p>
            <a:pPr>
              <a:defRPr/>
            </a:pPr>
            <a:endParaRPr lang="en-US" smtClean="0"/>
          </a:p>
        </p:txBody>
      </p:sp>
      <p:pic>
        <p:nvPicPr>
          <p:cNvPr id="28676" name="Picture 4" descr="KJ (10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973138" y="-26988"/>
            <a:ext cx="10406063" cy="6937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0039D009-40E3-4CF6-B38A-4F5BC52E4DBD}" type="datetime1">
              <a:rPr lang="et-EE" smtClean="0"/>
              <a:pPr>
                <a:defRPr/>
              </a:pPr>
              <a:t>27.05.2013</a:t>
            </a:fld>
            <a:endParaRPr lang="en-US" smtClean="0"/>
          </a:p>
        </p:txBody>
      </p:sp>
      <p:sp>
        <p:nvSpPr>
          <p:cNvPr id="34819" name="Rectangl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fld id="{92BB3DEC-B16E-4529-B166-8F01DC733DFB}" type="slidenum">
              <a:rPr lang="en-US" smtClean="0"/>
              <a:pPr>
                <a:defRPr/>
              </a:pPr>
              <a:t>7</a:t>
            </a:fld>
            <a:endParaRPr lang="en-US" smtClean="0"/>
          </a:p>
          <a:p>
            <a:pPr>
              <a:defRPr/>
            </a:pPr>
            <a:endParaRPr lang="en-US" smtClean="0"/>
          </a:p>
        </p:txBody>
      </p:sp>
      <p:pic>
        <p:nvPicPr>
          <p:cNvPr id="30724" name="Picture 3" descr="081005SygisSaka 25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467850" cy="714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2000">
    <p:zo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9C096641-A181-45F2-8FCC-8E97729F7726}" type="datetime1">
              <a:rPr lang="et-EE" smtClean="0"/>
              <a:pPr>
                <a:defRPr/>
              </a:pPr>
              <a:t>27.05.2013</a:t>
            </a:fld>
            <a:endParaRPr lang="en-US" smtClean="0"/>
          </a:p>
        </p:txBody>
      </p:sp>
      <p:sp>
        <p:nvSpPr>
          <p:cNvPr id="35843" name="Rectangl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fld id="{B5AB5ED4-7788-4F21-92D6-C7698ED02836}" type="slidenum">
              <a:rPr lang="en-US" smtClean="0"/>
              <a:pPr>
                <a:defRPr/>
              </a:pPr>
              <a:t>8</a:t>
            </a:fld>
            <a:endParaRPr lang="en-US" smtClean="0"/>
          </a:p>
          <a:p>
            <a:pPr>
              <a:defRPr/>
            </a:pPr>
            <a:endParaRPr lang="en-US" smtClean="0"/>
          </a:p>
        </p:txBody>
      </p:sp>
      <p:pic>
        <p:nvPicPr>
          <p:cNvPr id="31748" name="Picture 2" descr="DSCN43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98425" y="-26988"/>
            <a:ext cx="9242425" cy="7316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2000">
    <p:zo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061B4E04-4E80-47DC-BF62-8DD43CFB51CA}" type="datetime1">
              <a:rPr lang="et-EE" smtClean="0"/>
              <a:pPr>
                <a:defRPr/>
              </a:pPr>
              <a:t>27.05.2013</a:t>
            </a:fld>
            <a:endParaRPr lang="en-US" smtClean="0"/>
          </a:p>
        </p:txBody>
      </p:sp>
      <p:sp>
        <p:nvSpPr>
          <p:cNvPr id="36867" name="Rectangl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fld id="{512928FA-280D-4F39-A245-F57AA4B05D2A}" type="slidenum">
              <a:rPr lang="en-US" smtClean="0"/>
              <a:pPr>
                <a:defRPr/>
              </a:pPr>
              <a:t>9</a:t>
            </a:fld>
            <a:endParaRPr lang="en-US" smtClean="0"/>
          </a:p>
          <a:p>
            <a:pPr>
              <a:defRPr/>
            </a:pPr>
            <a:endParaRPr lang="en-US" smtClean="0"/>
          </a:p>
        </p:txBody>
      </p:sp>
      <p:pic>
        <p:nvPicPr>
          <p:cNvPr id="32772" name="Picture 3" descr="090517Toila 08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54000" y="-26988"/>
            <a:ext cx="9505950" cy="7112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2000">
    <p:zoom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 Theme">
      <a:majorFont>
        <a:latin typeface="Calibri"/>
        <a:ea typeface=""/>
        <a:cs typeface="Arial"/>
      </a:majorFont>
      <a:minorFont>
        <a:latin typeface="Calibri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4903</TotalTime>
  <Words>558</Words>
  <Application>Microsoft Office PowerPoint</Application>
  <PresentationFormat>On-screen Show (4:3)</PresentationFormat>
  <Paragraphs>212</Paragraphs>
  <Slides>42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3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42</vt:i4>
      </vt:variant>
    </vt:vector>
  </HeadingPairs>
  <TitlesOfParts>
    <vt:vector size="47" baseType="lpstr">
      <vt:lpstr>Оформление по умолчанию</vt:lpstr>
      <vt:lpstr>Custom Design</vt:lpstr>
      <vt:lpstr>Office Theme</vt:lpstr>
      <vt:lpstr>Worksheet</vt:lpstr>
      <vt:lpstr>Chart</vt:lpstr>
      <vt:lpstr>PowerPoint Presentation</vt:lpstr>
      <vt:lpstr>Tallinn University of Technology  General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General </vt:lpstr>
      <vt:lpstr>PowerPoint Presentation</vt:lpstr>
      <vt:lpstr>Number of students for 2000-2012</vt:lpstr>
      <vt:lpstr>Graduates</vt:lpstr>
      <vt:lpstr>Academic staff</vt:lpstr>
      <vt:lpstr>PowerPoint Presentation</vt:lpstr>
      <vt:lpstr>Structure of the curriculum</vt:lpstr>
      <vt:lpstr>Subjects of the Mining module (30 ECTS)</vt:lpstr>
      <vt:lpstr>PowerPoint Presentation</vt:lpstr>
      <vt:lpstr>Scholarships from local partner-companies</vt:lpstr>
      <vt:lpstr>Foreign relations</vt:lpstr>
      <vt:lpstr>Students  mobility  2008-2013</vt:lpstr>
      <vt:lpstr> Good practices of Erasmus mobility </vt:lpstr>
      <vt:lpstr>Problems of Erasmus mobility</vt:lpstr>
      <vt:lpstr>Laboratory facilities</vt:lpstr>
      <vt:lpstr>Fuel Technology</vt:lpstr>
      <vt:lpstr>Power Engineering</vt:lpstr>
      <vt:lpstr>Industrial Automation </vt:lpstr>
      <vt:lpstr>Machine Building Engineering  </vt:lpstr>
      <vt:lpstr>Construction Engineering</vt:lpstr>
      <vt:lpstr>Applied Information Technology</vt:lpstr>
      <vt:lpstr>Canteen (80-100 places)</vt:lpstr>
      <vt:lpstr>Student hostel</vt:lpstr>
      <vt:lpstr>PowerPoint Presentation</vt:lpstr>
      <vt:lpstr>PowerPoint Presentation</vt:lpstr>
      <vt:lpstr>PowerPoint Presentation</vt:lpstr>
    </vt:vector>
  </TitlesOfParts>
  <Company>-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TTÜ Virumaa Kolledž</dc:title>
  <dc:creator>iMP</dc:creator>
  <cp:lastModifiedBy>dgeorgieva</cp:lastModifiedBy>
  <cp:revision>445</cp:revision>
  <dcterms:created xsi:type="dcterms:W3CDTF">2006-06-12T20:08:35Z</dcterms:created>
  <dcterms:modified xsi:type="dcterms:W3CDTF">2013-05-27T15:11:43Z</dcterms:modified>
</cp:coreProperties>
</file>